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Source Code Pro"/>
      <p:regular r:id="rId20"/>
      <p:bold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discoverability for both researchers and staff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Re:Discovery Demo: 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text search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public view no linking between hierarchies, but hierarchies are enforced on admin side by record type (collection, series, file).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 search - uncontrolled authorities (Corp name: McCuddy’s Tavern)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Enhanced discoverability for both researchers and staff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Re:Discovery Demo: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text search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public view no linking between hierarchies, but hierarchies are enforced on admin side by record type (collection, series, file).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Subject search - uncontrolled authorities (Corp name: McCuddy’s Tavern)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only 2 staff could use at once.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all the authorities are combined, you see variant spellings, which is an issue for any catalog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see reference notes, which are relationships that can be communicated via a the authority record, even for a local term like Hermann Hall.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Shape 5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216.47.136.131:8080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amhistory.si.edu/archives/AC1184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Migrating to ArchivesSpace: Lessons Learned</a:t>
            </a:r>
            <a:endParaRPr/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00850" y="3398250"/>
            <a:ext cx="8736300" cy="15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Greer Martin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Paul V. Galvin Library Mini Conference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May 16, 2017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ademic Structure_Reference Guide.pdf.png" id="159" name="Shape 159"/>
          <p:cNvPicPr preferRelativeResize="0"/>
          <p:nvPr/>
        </p:nvPicPr>
        <p:blipFill rotWithShape="1">
          <a:blip r:embed="rId3">
            <a:alphaModFix/>
          </a:blip>
          <a:srcRect b="9392" l="12742" r="12080" t="12852"/>
          <a:stretch/>
        </p:blipFill>
        <p:spPr>
          <a:xfrm>
            <a:off x="985675" y="188525"/>
            <a:ext cx="7030199" cy="47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998_199_78-med.jpg" id="164" name="Shape 164"/>
          <p:cNvPicPr preferRelativeResize="0"/>
          <p:nvPr/>
        </p:nvPicPr>
        <p:blipFill rotWithShape="1">
          <a:blip r:embed="rId3">
            <a:alphaModFix/>
          </a:blip>
          <a:srcRect b="6773" l="0" r="0" t="7705"/>
          <a:stretch/>
        </p:blipFill>
        <p:spPr>
          <a:xfrm>
            <a:off x="436200" y="0"/>
            <a:ext cx="8199325" cy="491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1282500" y="2254500"/>
            <a:ext cx="707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Migration</a:t>
            </a:r>
            <a:endParaRPr sz="9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827000" y="4752675"/>
            <a:ext cx="78792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University Archives &amp; Special Collections, Paul V. Galvin Library, Illinois Institute of Technology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198825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ArchivesSpace</a:t>
            </a:r>
            <a:endParaRPr/>
          </a:p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939500" y="466650"/>
            <a:ext cx="4045200" cy="3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it?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Web-based</a:t>
            </a:r>
            <a:r>
              <a:rPr lang="en" sz="1500"/>
              <a:t> open source archives management system, developed by and for archives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Issues solved</a:t>
            </a:r>
            <a:endParaRPr b="1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Enhanced d</a:t>
            </a:r>
            <a:r>
              <a:rPr lang="en" sz="1500"/>
              <a:t>iscoverability: linking, sharing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Generates and links finding aids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Good levels of system/user control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Enforces standards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Free*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 Restored</a:t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98775" y="172192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Receive material from donor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145000" y="1721925"/>
            <a:ext cx="16932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5971325" y="172192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Process materials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971325" y="3774375"/>
            <a:ext cx="17574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235050" y="377437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Publish collection record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98775" y="377437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Researcher accesses collection record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457588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032125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/>
        </p:nvSpPr>
        <p:spPr>
          <a:xfrm rot="5400000">
            <a:off x="6529925" y="2998475"/>
            <a:ext cx="486000" cy="384000"/>
          </a:xfrm>
          <a:prstGeom prst="chevron">
            <a:avLst>
              <a:gd fmla="val 40751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/>
        </p:nvSpPr>
        <p:spPr>
          <a:xfrm flipH="1">
            <a:off x="51617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 flipH="1">
            <a:off x="24575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</a:t>
            </a:r>
            <a:endParaRPr/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311700" y="1468825"/>
            <a:ext cx="3975300" cy="31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/>
              <a:t>Systems influence workflows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constraint is good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interfaces reveal metadata issues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Long-term v. short-term benefits of standardization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Staff are (very!) important users</a:t>
            </a:r>
            <a:endParaRPr/>
          </a:p>
        </p:txBody>
      </p:sp>
      <p:pic>
        <p:nvPicPr>
          <p:cNvPr descr="studentswithturkey1.jpg"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375" y="372500"/>
            <a:ext cx="4330126" cy="43301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4638375" y="4702625"/>
            <a:ext cx="4505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University Archives &amp; Special Collections, Paul V. Galvin Library, Illinois Institute of Technology 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Greer Martin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gmarti15@iit.edu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444"/>
                </a:solidFill>
              </a:rPr>
              <a:t>Slides </a:t>
            </a:r>
            <a:endParaRPr>
              <a:solidFill>
                <a:srgbClr val="444444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44444"/>
                </a:solidFill>
              </a:rPr>
              <a:t>https://goo.gl/MVbUjT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techhawk.jpg"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25" y="405000"/>
            <a:ext cx="5496626" cy="398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3479413" y="4385125"/>
            <a:ext cx="5984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University Archives &amp; Special Collections, Paul V. Galvin Library, Illinois Institute of Technology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igeta_coffee_3_small.jp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25" y="81142"/>
            <a:ext cx="3279574" cy="3489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wisgirl_small.jpg" id="69" name="Shape 69"/>
          <p:cNvPicPr preferRelativeResize="0"/>
          <p:nvPr/>
        </p:nvPicPr>
        <p:blipFill rotWithShape="1">
          <a:blip r:embed="rId4">
            <a:alphaModFix/>
          </a:blip>
          <a:srcRect b="0" l="26883" r="25324" t="0"/>
          <a:stretch/>
        </p:blipFill>
        <p:spPr>
          <a:xfrm>
            <a:off x="676950" y="2061575"/>
            <a:ext cx="4370099" cy="28296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4294967295" type="body"/>
          </p:nvPr>
        </p:nvSpPr>
        <p:spPr>
          <a:xfrm>
            <a:off x="5307000" y="466650"/>
            <a:ext cx="3837000" cy="3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University Archives &amp; Special Collections</a:t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1,500 collections, mostly university records and expanded special collections 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Variety of materials types</a:t>
            </a:r>
            <a:endParaRPr b="1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Photographs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A/V materials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Artwork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Furniture</a:t>
            </a:r>
            <a:endParaRPr sz="1500"/>
          </a:p>
        </p:txBody>
      </p:sp>
      <p:sp>
        <p:nvSpPr>
          <p:cNvPr id="71" name="Shape 71"/>
          <p:cNvSpPr txBox="1"/>
          <p:nvPr/>
        </p:nvSpPr>
        <p:spPr>
          <a:xfrm>
            <a:off x="0" y="4828250"/>
            <a:ext cx="5984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University Archives &amp; Special Collections, Paul V. Galvin Library, Illinois Institute of Technology </a:t>
            </a:r>
            <a:endParaRPr sz="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98825" y="1912650"/>
            <a:ext cx="4045200" cy="13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Re:Discovery Proficio</a:t>
            </a:r>
            <a:endParaRPr/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939500" y="466650"/>
            <a:ext cx="3837000" cy="39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it?</a:t>
            </a:r>
            <a:endParaRPr b="1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Records management software, used in museums and archives</a:t>
            </a:r>
            <a:endParaRPr sz="15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Issues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Discovery: can’t link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finding aids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Poor collections control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Usability issues for staff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Outdated public interface</a:t>
            </a:r>
            <a:endParaRPr sz="1500"/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$$$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Workflow</a:t>
            </a: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498775" y="172192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Receive material from donor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145000" y="172192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971325" y="172192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Process materials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971325" y="377437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235050" y="377437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Publish record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498775" y="377437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Researcher accesses record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2457588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032125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/>
        </p:nvSpPr>
        <p:spPr>
          <a:xfrm rot="5400000">
            <a:off x="6529925" y="2998475"/>
            <a:ext cx="486000" cy="384000"/>
          </a:xfrm>
          <a:prstGeom prst="chevron">
            <a:avLst>
              <a:gd fmla="val 40751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 flipH="1">
            <a:off x="51617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 flipH="1">
            <a:off x="24575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Ideal </a:t>
            </a:r>
            <a:r>
              <a:rPr lang="en"/>
              <a:t>Workflow</a:t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498775" y="172192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Receive material from donor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145000" y="1721925"/>
            <a:ext cx="16932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5971325" y="172192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Process materials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5971325" y="3774375"/>
            <a:ext cx="17574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3235050" y="377437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Publish collection record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98775" y="377437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Researcher accesses collection record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2457588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032125" y="19475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6529925" y="2998475"/>
            <a:ext cx="486000" cy="384000"/>
          </a:xfrm>
          <a:prstGeom prst="chevron">
            <a:avLst>
              <a:gd fmla="val 40751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 flipH="1">
            <a:off x="51617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 flipH="1">
            <a:off x="24575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</a:t>
            </a: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560775" y="1662550"/>
            <a:ext cx="16932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5441750" y="1662550"/>
            <a:ext cx="17574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180775" y="2956950"/>
            <a:ext cx="34386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Donor name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Accession date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Use restrictions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Description of contents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Condition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085775" y="2956950"/>
            <a:ext cx="34386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Creator name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Creation date(s)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Biographical information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Subject terms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Hierarchical arrangement (Series, files)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Container list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Records</a:t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560775" y="1662550"/>
            <a:ext cx="16932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441750" y="1662550"/>
            <a:ext cx="17574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180775" y="2956950"/>
            <a:ext cx="34386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Donor name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Accession date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Use restrictions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Description of contents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Condition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5085775" y="2956950"/>
            <a:ext cx="34386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Creator name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Creation date(s)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Biographical information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Subject terms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Hierarchical arrangement (Series, files)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Font typeface="Source Code Pro"/>
              <a:buChar char="●"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Container list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VisualEditor_-_Icon_-_Link.svg.pn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613" y="1520500"/>
            <a:ext cx="1186500" cy="118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Shape 129"/>
          <p:cNvGrpSpPr/>
          <p:nvPr/>
        </p:nvGrpSpPr>
        <p:grpSpPr>
          <a:xfrm>
            <a:off x="3672000" y="1566000"/>
            <a:ext cx="1413900" cy="1140900"/>
            <a:chOff x="3672000" y="1566000"/>
            <a:chExt cx="1413900" cy="1140900"/>
          </a:xfrm>
        </p:grpSpPr>
        <p:sp>
          <p:nvSpPr>
            <p:cNvPr id="130" name="Shape 130"/>
            <p:cNvSpPr/>
            <p:nvPr/>
          </p:nvSpPr>
          <p:spPr>
            <a:xfrm>
              <a:off x="3672000" y="1566000"/>
              <a:ext cx="1413900" cy="1140900"/>
            </a:xfrm>
            <a:prstGeom prst="ellipse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1" name="Shape 131"/>
            <p:cNvCxnSpPr>
              <a:stCxn id="130" idx="1"/>
            </p:cNvCxnSpPr>
            <p:nvPr/>
          </p:nvCxnSpPr>
          <p:spPr>
            <a:xfrm>
              <a:off x="3879061" y="1733081"/>
              <a:ext cx="999900" cy="806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Re:Discovery </a:t>
            </a:r>
            <a:r>
              <a:rPr lang="en"/>
              <a:t>Workflow</a:t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498775" y="172192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Receive material from donor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3725400" y="1921263"/>
            <a:ext cx="16932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accession record</a:t>
            </a:r>
            <a:endParaRPr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642550" y="148902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Process materials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5610450" y="2624325"/>
            <a:ext cx="1757400" cy="9024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collection record</a:t>
            </a:r>
            <a:endParaRPr sz="15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3235050" y="3774375"/>
            <a:ext cx="16932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Code Pro"/>
                <a:ea typeface="Source Code Pro"/>
                <a:cs typeface="Source Code Pro"/>
                <a:sym typeface="Source Code Pro"/>
              </a:rPr>
              <a:t>Publish collection record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98775" y="3774375"/>
            <a:ext cx="1757400" cy="90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Researcher accesses collection record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2747751" y="2018827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 flipH="1">
            <a:off x="51617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 flipH="1">
            <a:off x="2457588" y="4035650"/>
            <a:ext cx="486000" cy="3087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00" y="152400"/>
            <a:ext cx="4372700" cy="415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450" y="152400"/>
            <a:ext cx="4196015" cy="415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3475" y="677325"/>
            <a:ext cx="1951800" cy="47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4483775" y="2175475"/>
            <a:ext cx="1951800" cy="47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687450" y="204825"/>
            <a:ext cx="3271200" cy="4725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