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5143500" cx="9144000"/>
  <p:notesSz cx="6858000" cy="9144000"/>
  <p:embeddedFontLst>
    <p:embeddedFont>
      <p:font typeface="Source Code Pro"/>
      <p:regular r:id="rId20"/>
      <p:bold r:id="rId21"/>
    </p:embeddedFont>
    <p:embeddedFont>
      <p:font typeface="Oswald"/>
      <p:regular r:id="rId22"/>
      <p:bold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regular.fntdata"/><Relationship Id="rId11" Type="http://schemas.openxmlformats.org/officeDocument/2006/relationships/slide" Target="slides/slide7.xml"/><Relationship Id="rId22" Type="http://schemas.openxmlformats.org/officeDocument/2006/relationships/font" Target="fonts/Oswald-regular.fntdata"/><Relationship Id="rId10" Type="http://schemas.openxmlformats.org/officeDocument/2006/relationships/slide" Target="slides/slide6.xml"/><Relationship Id="rId21" Type="http://schemas.openxmlformats.org/officeDocument/2006/relationships/font" Target="fonts/SourceCodePro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schemas.openxmlformats.org/officeDocument/2006/relationships/font" Target="fonts/Oswald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Enhanced discoverability for both researchers and staff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Re:Discovery Demo: 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Full text search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 public view no linking between hierarchies, but hierarchies are enforced on admin side by record type (collection, series, file).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Subject search - uncontrolled authorities (Corp name: McCuddy’s Tavern)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Shape 19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Shape 1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Enhanced discoverability for both researchers and staff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Re:Discovery Demo: 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Full text search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 public view no linking between hierarchies, but hierarchies are enforced on admin side by record type (collection, series, file).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Subject search - uncontrolled authorities (Corp name: McCuddy’s Tavern)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Also only 2 staff could use at once.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Once all the authorities are combined, you see variant spellings, which is an issue for any catalog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Also see reference notes, which are relationships that can be communicated via a the authority record, even for a local term like Hermann Hall.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 rot="10800000">
            <a:off x="4226100" y="2933550"/>
            <a:ext cx="691800" cy="388500"/>
          </a:xfrm>
          <a:prstGeom prst="triangle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-25" y="0"/>
            <a:ext cx="9144000" cy="312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Shape 12"/>
          <p:cNvSpPr txBox="1"/>
          <p:nvPr>
            <p:ph type="ctrTitle"/>
          </p:nvPr>
        </p:nvSpPr>
        <p:spPr>
          <a:xfrm>
            <a:off x="411175" y="644300"/>
            <a:ext cx="8282400" cy="21090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411175" y="3398250"/>
            <a:ext cx="8282400" cy="126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hape 52"/>
          <p:cNvCxnSpPr/>
          <p:nvPr/>
        </p:nvCxnSpPr>
        <p:spPr>
          <a:xfrm>
            <a:off x="413275" y="2988275"/>
            <a:ext cx="91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53" name="Shape 53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>
            <a:off x="0" y="1567350"/>
            <a:ext cx="9144000" cy="200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Shape 17"/>
          <p:cNvSpPr txBox="1"/>
          <p:nvPr>
            <p:ph type="title"/>
          </p:nvPr>
        </p:nvSpPr>
        <p:spPr>
          <a:xfrm>
            <a:off x="430800" y="1889700"/>
            <a:ext cx="8282400" cy="151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hape 20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21" name="Shape 21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hape 25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26" name="Shape 26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hape 34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35" name="Shape 35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Shape 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/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bg>
      <p:bgPr>
        <a:solidFill>
          <a:schemeClr val="dk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4572000" y="175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Shape 43"/>
          <p:cNvCxnSpPr/>
          <p:nvPr/>
        </p:nvCxnSpPr>
        <p:spPr>
          <a:xfrm>
            <a:off x="5029675" y="4495500"/>
            <a:ext cx="5772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44" name="Shape 44"/>
          <p:cNvSpPr txBox="1"/>
          <p:nvPr>
            <p:ph type="title"/>
          </p:nvPr>
        </p:nvSpPr>
        <p:spPr>
          <a:xfrm>
            <a:off x="265500" y="1078750"/>
            <a:ext cx="4045200" cy="17892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50" name="Shape 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odern-writer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216.47.136.131:8080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amhistory.si.edu/archives/AC1184.pdf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ctrTitle"/>
          </p:nvPr>
        </p:nvSpPr>
        <p:spPr>
          <a:xfrm>
            <a:off x="411175" y="644300"/>
            <a:ext cx="8282400" cy="210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Migrating to ArchivesSpace: Lessons Learned</a:t>
            </a:r>
            <a:endParaRPr/>
          </a:p>
        </p:txBody>
      </p:sp>
      <p:sp>
        <p:nvSpPr>
          <p:cNvPr id="63" name="Shape 63"/>
          <p:cNvSpPr txBox="1"/>
          <p:nvPr>
            <p:ph idx="1" type="subTitle"/>
          </p:nvPr>
        </p:nvSpPr>
        <p:spPr>
          <a:xfrm>
            <a:off x="100850" y="3398250"/>
            <a:ext cx="8736300" cy="153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Greer Martin</a:t>
            </a:r>
            <a:endParaRPr sz="3000"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Paul V. Galvin Library Mini Conference</a:t>
            </a:r>
            <a:endParaRPr sz="3000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May 16, 2017</a:t>
            </a:r>
            <a:endParaRPr sz="3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cademic Structure_Reference Guide.pdf.png" id="159" name="Shape 159"/>
          <p:cNvPicPr preferRelativeResize="0"/>
          <p:nvPr/>
        </p:nvPicPr>
        <p:blipFill rotWithShape="1">
          <a:blip r:embed="rId3">
            <a:alphaModFix/>
          </a:blip>
          <a:srcRect b="9392" l="12742" r="12080" t="12852"/>
          <a:stretch/>
        </p:blipFill>
        <p:spPr>
          <a:xfrm>
            <a:off x="985675" y="188525"/>
            <a:ext cx="7030199" cy="476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998_199_78-med.jpg" id="164" name="Shape 164"/>
          <p:cNvPicPr preferRelativeResize="0"/>
          <p:nvPr/>
        </p:nvPicPr>
        <p:blipFill rotWithShape="1">
          <a:blip r:embed="rId3">
            <a:alphaModFix/>
          </a:blip>
          <a:srcRect b="6773" l="0" r="0" t="7705"/>
          <a:stretch/>
        </p:blipFill>
        <p:spPr>
          <a:xfrm>
            <a:off x="436200" y="0"/>
            <a:ext cx="8199325" cy="491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Shape 165"/>
          <p:cNvSpPr txBox="1"/>
          <p:nvPr/>
        </p:nvSpPr>
        <p:spPr>
          <a:xfrm>
            <a:off x="1282500" y="2254500"/>
            <a:ext cx="7074000" cy="6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Migration</a:t>
            </a:r>
            <a:endParaRPr sz="960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6" name="Shape 166"/>
          <p:cNvSpPr txBox="1"/>
          <p:nvPr/>
        </p:nvSpPr>
        <p:spPr>
          <a:xfrm>
            <a:off x="827000" y="4752675"/>
            <a:ext cx="7879200" cy="54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University Archives &amp; Special Collections, Paul V. Galvin Library, Illinois Institute of Technology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type="title"/>
          </p:nvPr>
        </p:nvSpPr>
        <p:spPr>
          <a:xfrm>
            <a:off x="198825" y="1912650"/>
            <a:ext cx="4045200" cy="131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ArchivesSpace</a:t>
            </a:r>
            <a:endParaRPr/>
          </a:p>
        </p:txBody>
      </p:sp>
      <p:sp>
        <p:nvSpPr>
          <p:cNvPr id="172" name="Shape 172"/>
          <p:cNvSpPr txBox="1"/>
          <p:nvPr>
            <p:ph idx="2" type="body"/>
          </p:nvPr>
        </p:nvSpPr>
        <p:spPr>
          <a:xfrm>
            <a:off x="4939500" y="466650"/>
            <a:ext cx="4045200" cy="395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What is it?</a:t>
            </a:r>
            <a:endParaRPr b="1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3"/>
              </a:rPr>
              <a:t>Web-based</a:t>
            </a:r>
            <a:r>
              <a:rPr lang="en" sz="1500"/>
              <a:t> open source archives management system, developed by and for archives</a:t>
            </a:r>
            <a:endParaRPr sz="1500"/>
          </a:p>
          <a:p>
            <a:pPr indent="0" lvl="0" marL="0" rtl="0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Issues solved</a:t>
            </a:r>
            <a:endParaRPr b="1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Enhanced d</a:t>
            </a:r>
            <a:r>
              <a:rPr lang="en" sz="1500"/>
              <a:t>iscoverability: linking, sharing</a:t>
            </a:r>
            <a:endParaRPr sz="1500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Generates and links finding aids</a:t>
            </a:r>
            <a:endParaRPr sz="1500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Good levels of system/user control</a:t>
            </a:r>
            <a:endParaRPr sz="1500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Enforces standards</a:t>
            </a:r>
            <a:endParaRPr sz="1500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Free*</a:t>
            </a:r>
            <a:endParaRPr sz="15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Workflow Restored</a:t>
            </a: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498775" y="1721925"/>
            <a:ext cx="17574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Receive material from donor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3145000" y="1721925"/>
            <a:ext cx="1693200" cy="902400"/>
          </a:xfrm>
          <a:prstGeom prst="flowChartAlternate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Create accession record</a:t>
            </a:r>
            <a:endParaRPr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5971325" y="1721925"/>
            <a:ext cx="16932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Process materials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5971325" y="3774375"/>
            <a:ext cx="1757400" cy="902400"/>
          </a:xfrm>
          <a:prstGeom prst="flowChartAlternate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Create collection record</a:t>
            </a:r>
            <a:endParaRPr sz="1500"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3235050" y="3774375"/>
            <a:ext cx="16932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Publish collection record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3" name="Shape 183"/>
          <p:cNvSpPr/>
          <p:nvPr/>
        </p:nvSpPr>
        <p:spPr>
          <a:xfrm>
            <a:off x="498775" y="3774375"/>
            <a:ext cx="17574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Researcher accesses collection record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4" name="Shape 184"/>
          <p:cNvSpPr/>
          <p:nvPr/>
        </p:nvSpPr>
        <p:spPr>
          <a:xfrm>
            <a:off x="2457588" y="19475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Shape 185"/>
          <p:cNvSpPr/>
          <p:nvPr/>
        </p:nvSpPr>
        <p:spPr>
          <a:xfrm>
            <a:off x="5032125" y="19475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Shape 186"/>
          <p:cNvSpPr/>
          <p:nvPr/>
        </p:nvSpPr>
        <p:spPr>
          <a:xfrm rot="5400000">
            <a:off x="6529925" y="2998475"/>
            <a:ext cx="486000" cy="384000"/>
          </a:xfrm>
          <a:prstGeom prst="chevron">
            <a:avLst>
              <a:gd fmla="val 40751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Shape 187"/>
          <p:cNvSpPr/>
          <p:nvPr/>
        </p:nvSpPr>
        <p:spPr>
          <a:xfrm flipH="1">
            <a:off x="5161788" y="40356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Shape 188"/>
          <p:cNvSpPr/>
          <p:nvPr/>
        </p:nvSpPr>
        <p:spPr>
          <a:xfrm flipH="1">
            <a:off x="2457588" y="40356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Lessons Learned</a:t>
            </a:r>
            <a:endParaRPr/>
          </a:p>
        </p:txBody>
      </p:sp>
      <p:sp>
        <p:nvSpPr>
          <p:cNvPr id="194" name="Shape 194"/>
          <p:cNvSpPr txBox="1"/>
          <p:nvPr>
            <p:ph idx="1" type="body"/>
          </p:nvPr>
        </p:nvSpPr>
        <p:spPr>
          <a:xfrm>
            <a:off x="311700" y="1468825"/>
            <a:ext cx="3975300" cy="318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Systems influence workflows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Some constraint is good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New interfaces reveal metadata issues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Long-term v. short-term benefits of standardization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Staff are (very!) important users</a:t>
            </a:r>
            <a:endParaRPr/>
          </a:p>
        </p:txBody>
      </p:sp>
      <p:pic>
        <p:nvPicPr>
          <p:cNvPr descr="studentswithturkey1.jpg" id="195" name="Shape 1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8375" y="372500"/>
            <a:ext cx="4330126" cy="4330126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Shape 196"/>
          <p:cNvSpPr txBox="1"/>
          <p:nvPr/>
        </p:nvSpPr>
        <p:spPr>
          <a:xfrm>
            <a:off x="4638375" y="4702625"/>
            <a:ext cx="45057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University Archives &amp; Special Collections, Paul V. Galvin Library, Illinois Institute of Technology </a:t>
            </a:r>
            <a:endParaRPr sz="1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202" name="Shape 202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Greer Martin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gmarti15@iit.edu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44444"/>
                </a:solidFill>
              </a:rPr>
              <a:t>Slides </a:t>
            </a:r>
            <a:endParaRPr>
              <a:solidFill>
                <a:srgbClr val="444444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44444"/>
                </a:solidFill>
              </a:rPr>
              <a:t>https://goo.gl/MVbUjT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techhawk.jpg" id="203" name="Shape 2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9425" y="405000"/>
            <a:ext cx="5496626" cy="3980124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 txBox="1"/>
          <p:nvPr/>
        </p:nvSpPr>
        <p:spPr>
          <a:xfrm>
            <a:off x="3479413" y="4385125"/>
            <a:ext cx="59847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University Archives &amp; Special Collections, Paul V. Galvin Library, Illinois Institute of Technology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igeta_coffee_3_small.jpg"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625" y="81142"/>
            <a:ext cx="3279574" cy="34895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wisgirl_small.jpg" id="69" name="Shape 69"/>
          <p:cNvPicPr preferRelativeResize="0"/>
          <p:nvPr/>
        </p:nvPicPr>
        <p:blipFill rotWithShape="1">
          <a:blip r:embed="rId4">
            <a:alphaModFix/>
          </a:blip>
          <a:srcRect b="0" l="26883" r="25324" t="0"/>
          <a:stretch/>
        </p:blipFill>
        <p:spPr>
          <a:xfrm>
            <a:off x="676950" y="2061575"/>
            <a:ext cx="4370099" cy="282969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Shape 70"/>
          <p:cNvSpPr txBox="1"/>
          <p:nvPr>
            <p:ph idx="4294967295" type="body"/>
          </p:nvPr>
        </p:nvSpPr>
        <p:spPr>
          <a:xfrm>
            <a:off x="5307000" y="466650"/>
            <a:ext cx="3837000" cy="395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University Archives &amp; Special Collections</a:t>
            </a:r>
            <a:endParaRPr b="1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1,500 collections, mostly university records and expanded special collections </a:t>
            </a:r>
            <a:endParaRPr sz="1500"/>
          </a:p>
          <a:p>
            <a:pPr indent="0" lvl="0" marL="0" rtl="0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Variety of materials types</a:t>
            </a:r>
            <a:endParaRPr b="1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Photographs</a:t>
            </a:r>
            <a:endParaRPr sz="1500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A/V materials</a:t>
            </a:r>
            <a:endParaRPr sz="1500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Artwork</a:t>
            </a:r>
            <a:endParaRPr sz="1500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Furniture</a:t>
            </a:r>
            <a:endParaRPr sz="1500"/>
          </a:p>
        </p:txBody>
      </p:sp>
      <p:sp>
        <p:nvSpPr>
          <p:cNvPr id="71" name="Shape 71"/>
          <p:cNvSpPr txBox="1"/>
          <p:nvPr/>
        </p:nvSpPr>
        <p:spPr>
          <a:xfrm>
            <a:off x="0" y="4828250"/>
            <a:ext cx="59847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University Archives &amp; Special Collections, Paul V. Galvin Library, Illinois Institute of Technology </a:t>
            </a:r>
            <a:endParaRPr sz="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198825" y="1912650"/>
            <a:ext cx="4045200" cy="131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Re:Discovery Proficio</a:t>
            </a:r>
            <a:endParaRPr/>
          </a:p>
        </p:txBody>
      </p:sp>
      <p:sp>
        <p:nvSpPr>
          <p:cNvPr id="77" name="Shape 77"/>
          <p:cNvSpPr txBox="1"/>
          <p:nvPr>
            <p:ph idx="2" type="body"/>
          </p:nvPr>
        </p:nvSpPr>
        <p:spPr>
          <a:xfrm>
            <a:off x="4939500" y="466650"/>
            <a:ext cx="3837000" cy="395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What is it?</a:t>
            </a:r>
            <a:endParaRPr b="1"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Records management software, used in museums and archives</a:t>
            </a:r>
            <a:endParaRPr sz="1500"/>
          </a:p>
          <a:p>
            <a:pPr indent="0" lvl="0" marL="0" rtl="0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Issues</a:t>
            </a:r>
            <a:endParaRPr sz="1500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Discovery: can’t link </a:t>
            </a:r>
            <a:r>
              <a:rPr lang="en" sz="1500" u="sng">
                <a:solidFill>
                  <a:schemeClr val="hlink"/>
                </a:solidFill>
                <a:hlinkClick r:id="rId3"/>
              </a:rPr>
              <a:t>finding aids</a:t>
            </a:r>
            <a:endParaRPr sz="1500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Poor collections control</a:t>
            </a:r>
            <a:endParaRPr sz="1500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Usability issues for staff</a:t>
            </a:r>
            <a:endParaRPr sz="1500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Outdated public interface</a:t>
            </a:r>
            <a:endParaRPr sz="1500"/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$$$</a:t>
            </a:r>
            <a:endParaRPr sz="1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Workflow</a:t>
            </a:r>
            <a:endParaRPr/>
          </a:p>
        </p:txBody>
      </p:sp>
      <p:sp>
        <p:nvSpPr>
          <p:cNvPr id="83" name="Shape 83"/>
          <p:cNvSpPr/>
          <p:nvPr/>
        </p:nvSpPr>
        <p:spPr>
          <a:xfrm>
            <a:off x="498775" y="1721925"/>
            <a:ext cx="17574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Receive material from donor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4" name="Shape 84"/>
          <p:cNvSpPr/>
          <p:nvPr/>
        </p:nvSpPr>
        <p:spPr>
          <a:xfrm>
            <a:off x="3145000" y="1721925"/>
            <a:ext cx="16932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Create accession record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5" name="Shape 85"/>
          <p:cNvSpPr/>
          <p:nvPr/>
        </p:nvSpPr>
        <p:spPr>
          <a:xfrm>
            <a:off x="5971325" y="1721925"/>
            <a:ext cx="16932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Process materials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5971325" y="3774375"/>
            <a:ext cx="17574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Create collection record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3235050" y="3774375"/>
            <a:ext cx="16932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Publish record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498775" y="3774375"/>
            <a:ext cx="17574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Researcher accesses record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9" name="Shape 89"/>
          <p:cNvSpPr/>
          <p:nvPr/>
        </p:nvSpPr>
        <p:spPr>
          <a:xfrm>
            <a:off x="2457588" y="19475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Shape 90"/>
          <p:cNvSpPr/>
          <p:nvPr/>
        </p:nvSpPr>
        <p:spPr>
          <a:xfrm>
            <a:off x="5032125" y="19475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/>
          <p:nvPr/>
        </p:nvSpPr>
        <p:spPr>
          <a:xfrm rot="5400000">
            <a:off x="6529925" y="2998475"/>
            <a:ext cx="486000" cy="384000"/>
          </a:xfrm>
          <a:prstGeom prst="chevron">
            <a:avLst>
              <a:gd fmla="val 40751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Shape 92"/>
          <p:cNvSpPr/>
          <p:nvPr/>
        </p:nvSpPr>
        <p:spPr>
          <a:xfrm flipH="1">
            <a:off x="5161788" y="40356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Shape 93"/>
          <p:cNvSpPr/>
          <p:nvPr/>
        </p:nvSpPr>
        <p:spPr>
          <a:xfrm flipH="1">
            <a:off x="2457588" y="40356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Ideal </a:t>
            </a:r>
            <a:r>
              <a:rPr lang="en"/>
              <a:t>Workflow</a:t>
            </a:r>
            <a:endParaRPr/>
          </a:p>
        </p:txBody>
      </p:sp>
      <p:sp>
        <p:nvSpPr>
          <p:cNvPr id="99" name="Shape 99"/>
          <p:cNvSpPr/>
          <p:nvPr/>
        </p:nvSpPr>
        <p:spPr>
          <a:xfrm>
            <a:off x="498775" y="1721925"/>
            <a:ext cx="17574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Receive material from donor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0" name="Shape 100"/>
          <p:cNvSpPr/>
          <p:nvPr/>
        </p:nvSpPr>
        <p:spPr>
          <a:xfrm>
            <a:off x="3145000" y="1721925"/>
            <a:ext cx="1693200" cy="902400"/>
          </a:xfrm>
          <a:prstGeom prst="flowChartAlternate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Create accession record</a:t>
            </a:r>
            <a:endParaRPr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1" name="Shape 101"/>
          <p:cNvSpPr/>
          <p:nvPr/>
        </p:nvSpPr>
        <p:spPr>
          <a:xfrm>
            <a:off x="5971325" y="1721925"/>
            <a:ext cx="16932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Process materials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2" name="Shape 102"/>
          <p:cNvSpPr/>
          <p:nvPr/>
        </p:nvSpPr>
        <p:spPr>
          <a:xfrm>
            <a:off x="5971325" y="3774375"/>
            <a:ext cx="1757400" cy="902400"/>
          </a:xfrm>
          <a:prstGeom prst="flowChartAlternate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Create collection record</a:t>
            </a:r>
            <a:endParaRPr sz="1500"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3235050" y="3774375"/>
            <a:ext cx="16932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Publish collection record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4" name="Shape 104"/>
          <p:cNvSpPr/>
          <p:nvPr/>
        </p:nvSpPr>
        <p:spPr>
          <a:xfrm>
            <a:off x="498775" y="3774375"/>
            <a:ext cx="17574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Researcher accesses collection record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5" name="Shape 105"/>
          <p:cNvSpPr/>
          <p:nvPr/>
        </p:nvSpPr>
        <p:spPr>
          <a:xfrm>
            <a:off x="2457588" y="19475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5032125" y="19475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/>
          <p:nvPr/>
        </p:nvSpPr>
        <p:spPr>
          <a:xfrm rot="5400000">
            <a:off x="6529925" y="2998475"/>
            <a:ext cx="486000" cy="384000"/>
          </a:xfrm>
          <a:prstGeom prst="chevron">
            <a:avLst>
              <a:gd fmla="val 40751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/>
          <p:nvPr/>
        </p:nvSpPr>
        <p:spPr>
          <a:xfrm flipH="1">
            <a:off x="5161788" y="40356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Shape 109"/>
          <p:cNvSpPr/>
          <p:nvPr/>
        </p:nvSpPr>
        <p:spPr>
          <a:xfrm flipH="1">
            <a:off x="2457588" y="40356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Records</a:t>
            </a:r>
            <a:endParaRPr/>
          </a:p>
        </p:txBody>
      </p:sp>
      <p:sp>
        <p:nvSpPr>
          <p:cNvPr id="115" name="Shape 115"/>
          <p:cNvSpPr/>
          <p:nvPr/>
        </p:nvSpPr>
        <p:spPr>
          <a:xfrm>
            <a:off x="1560775" y="1662550"/>
            <a:ext cx="1693200" cy="902400"/>
          </a:xfrm>
          <a:prstGeom prst="flowChartAlternate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Create accession record</a:t>
            </a:r>
            <a:endParaRPr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16" name="Shape 116"/>
          <p:cNvSpPr/>
          <p:nvPr/>
        </p:nvSpPr>
        <p:spPr>
          <a:xfrm>
            <a:off x="5441750" y="1662550"/>
            <a:ext cx="1757400" cy="902400"/>
          </a:xfrm>
          <a:prstGeom prst="flowChartAlternate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Create collection record</a:t>
            </a:r>
            <a:endParaRPr sz="1500"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17" name="Shape 117"/>
          <p:cNvSpPr txBox="1"/>
          <p:nvPr/>
        </p:nvSpPr>
        <p:spPr>
          <a:xfrm>
            <a:off x="1180775" y="2956950"/>
            <a:ext cx="34386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Donor name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Accession date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Use restrictions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Description of contents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Condition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18" name="Shape 118"/>
          <p:cNvSpPr txBox="1"/>
          <p:nvPr/>
        </p:nvSpPr>
        <p:spPr>
          <a:xfrm>
            <a:off x="5085775" y="2956950"/>
            <a:ext cx="34386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Creator name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Creation date(s)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Biographical information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Subject terms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Hierarchical arrangement (Series, files)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Container list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Records</a:t>
            </a:r>
            <a:endParaRPr/>
          </a:p>
        </p:txBody>
      </p:sp>
      <p:sp>
        <p:nvSpPr>
          <p:cNvPr id="124" name="Shape 124"/>
          <p:cNvSpPr/>
          <p:nvPr/>
        </p:nvSpPr>
        <p:spPr>
          <a:xfrm>
            <a:off x="1560775" y="1662550"/>
            <a:ext cx="1693200" cy="902400"/>
          </a:xfrm>
          <a:prstGeom prst="flowChartAlternate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Create accession record</a:t>
            </a:r>
            <a:endParaRPr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5441750" y="1662550"/>
            <a:ext cx="1757400" cy="902400"/>
          </a:xfrm>
          <a:prstGeom prst="flowChartAlternate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Create collection record</a:t>
            </a:r>
            <a:endParaRPr sz="1500"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1180775" y="2956950"/>
            <a:ext cx="34386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Donor name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Accession date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Use restrictions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Description of contents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Condition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7" name="Shape 127"/>
          <p:cNvSpPr txBox="1"/>
          <p:nvPr/>
        </p:nvSpPr>
        <p:spPr>
          <a:xfrm>
            <a:off x="5085775" y="2956950"/>
            <a:ext cx="34386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Creator name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Creation date(s)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Biographical information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Subject terms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Hierarchical arrangement (Series, files)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Source Code Pro"/>
              <a:buChar char="●"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Container list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descr="VisualEditor_-_Icon_-_Link.svg.png" id="128" name="Shape 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4613" y="1520500"/>
            <a:ext cx="1186500" cy="1186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9" name="Shape 129"/>
          <p:cNvGrpSpPr/>
          <p:nvPr/>
        </p:nvGrpSpPr>
        <p:grpSpPr>
          <a:xfrm>
            <a:off x="3672000" y="1566000"/>
            <a:ext cx="1413900" cy="1140900"/>
            <a:chOff x="3672000" y="1566000"/>
            <a:chExt cx="1413900" cy="1140900"/>
          </a:xfrm>
        </p:grpSpPr>
        <p:sp>
          <p:nvSpPr>
            <p:cNvPr id="130" name="Shape 130"/>
            <p:cNvSpPr/>
            <p:nvPr/>
          </p:nvSpPr>
          <p:spPr>
            <a:xfrm>
              <a:off x="3672000" y="1566000"/>
              <a:ext cx="1413900" cy="1140900"/>
            </a:xfrm>
            <a:prstGeom prst="ellipse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31" name="Shape 131"/>
            <p:cNvCxnSpPr>
              <a:stCxn id="130" idx="1"/>
            </p:cNvCxnSpPr>
            <p:nvPr/>
          </p:nvCxnSpPr>
          <p:spPr>
            <a:xfrm>
              <a:off x="3879061" y="1733081"/>
              <a:ext cx="999900" cy="80670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Re:Discovery </a:t>
            </a:r>
            <a:r>
              <a:rPr lang="en"/>
              <a:t>Workflow</a:t>
            </a:r>
            <a:endParaRPr/>
          </a:p>
        </p:txBody>
      </p:sp>
      <p:sp>
        <p:nvSpPr>
          <p:cNvPr id="137" name="Shape 137"/>
          <p:cNvSpPr/>
          <p:nvPr/>
        </p:nvSpPr>
        <p:spPr>
          <a:xfrm>
            <a:off x="498775" y="1721925"/>
            <a:ext cx="17574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Receive material from donor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38" name="Shape 138"/>
          <p:cNvSpPr/>
          <p:nvPr/>
        </p:nvSpPr>
        <p:spPr>
          <a:xfrm>
            <a:off x="3725400" y="1921263"/>
            <a:ext cx="1693200" cy="902400"/>
          </a:xfrm>
          <a:prstGeom prst="flowChartAlternate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Create accession record</a:t>
            </a:r>
            <a:endParaRPr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39" name="Shape 139"/>
          <p:cNvSpPr/>
          <p:nvPr/>
        </p:nvSpPr>
        <p:spPr>
          <a:xfrm>
            <a:off x="5642550" y="1489025"/>
            <a:ext cx="16932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Process materials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40" name="Shape 140"/>
          <p:cNvSpPr/>
          <p:nvPr/>
        </p:nvSpPr>
        <p:spPr>
          <a:xfrm>
            <a:off x="5610450" y="2624325"/>
            <a:ext cx="1757400" cy="902400"/>
          </a:xfrm>
          <a:prstGeom prst="flowChartAlternate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Create collection record</a:t>
            </a:r>
            <a:endParaRPr sz="1500"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3235050" y="3774375"/>
            <a:ext cx="16932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Publish collection record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42" name="Shape 142"/>
          <p:cNvSpPr/>
          <p:nvPr/>
        </p:nvSpPr>
        <p:spPr>
          <a:xfrm>
            <a:off x="498775" y="3774375"/>
            <a:ext cx="1757400" cy="902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Researcher accesses collection record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43" name="Shape 143"/>
          <p:cNvSpPr/>
          <p:nvPr/>
        </p:nvSpPr>
        <p:spPr>
          <a:xfrm>
            <a:off x="2747751" y="2018827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Shape 144"/>
          <p:cNvSpPr/>
          <p:nvPr/>
        </p:nvSpPr>
        <p:spPr>
          <a:xfrm flipH="1">
            <a:off x="5161788" y="40356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Shape 145"/>
          <p:cNvSpPr/>
          <p:nvPr/>
        </p:nvSpPr>
        <p:spPr>
          <a:xfrm flipH="1">
            <a:off x="2457588" y="4035650"/>
            <a:ext cx="486000" cy="3087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Shape 1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900" y="152400"/>
            <a:ext cx="4372700" cy="415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Shape 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7450" y="152400"/>
            <a:ext cx="4196015" cy="4152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/>
          <p:nvPr/>
        </p:nvSpPr>
        <p:spPr>
          <a:xfrm>
            <a:off x="53475" y="677325"/>
            <a:ext cx="1951800" cy="4725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Shape 153"/>
          <p:cNvSpPr/>
          <p:nvPr/>
        </p:nvSpPr>
        <p:spPr>
          <a:xfrm>
            <a:off x="4483775" y="2175475"/>
            <a:ext cx="1951800" cy="4725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Shape 154"/>
          <p:cNvSpPr/>
          <p:nvPr/>
        </p:nvSpPr>
        <p:spPr>
          <a:xfrm>
            <a:off x="4687450" y="204825"/>
            <a:ext cx="3271200" cy="4725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1AFD1"/>
      </a:accent5>
      <a:accent6>
        <a:srgbClr val="F8E71C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