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0" r:id="rId1"/>
  </p:sldMasterIdLst>
  <p:sldIdLst>
    <p:sldId id="256" r:id="rId2"/>
    <p:sldId id="257" r:id="rId3"/>
    <p:sldId id="268" r:id="rId4"/>
    <p:sldId id="274" r:id="rId5"/>
    <p:sldId id="269" r:id="rId6"/>
    <p:sldId id="262" r:id="rId7"/>
    <p:sldId id="266" r:id="rId8"/>
    <p:sldId id="267" r:id="rId9"/>
    <p:sldId id="275" r:id="rId10"/>
    <p:sldId id="261" r:id="rId11"/>
    <p:sldId id="277" r:id="rId12"/>
    <p:sldId id="271" r:id="rId13"/>
    <p:sldId id="278" r:id="rId14"/>
    <p:sldId id="272" r:id="rId15"/>
    <p:sldId id="276" r:id="rId16"/>
    <p:sldId id="263" r:id="rId17"/>
    <p:sldId id="279" r:id="rId18"/>
    <p:sldId id="265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0038A8"/>
    <a:srgbClr val="FFCC00"/>
    <a:srgbClr val="18A0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43" y="2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D562-73C4-4AA5-9D86-7A2D7476A764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736D-D7AD-4A90-921E-95844ADCD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543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D562-73C4-4AA5-9D86-7A2D7476A764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736D-D7AD-4A90-921E-95844ADCD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00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D562-73C4-4AA5-9D86-7A2D7476A764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736D-D7AD-4A90-921E-95844ADCD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445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D562-73C4-4AA5-9D86-7A2D7476A764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736D-D7AD-4A90-921E-95844ADCD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02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D562-73C4-4AA5-9D86-7A2D7476A764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736D-D7AD-4A90-921E-95844ADCD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57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D562-73C4-4AA5-9D86-7A2D7476A764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736D-D7AD-4A90-921E-95844ADCD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900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D562-73C4-4AA5-9D86-7A2D7476A764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736D-D7AD-4A90-921E-95844ADCD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223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D562-73C4-4AA5-9D86-7A2D7476A764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736D-D7AD-4A90-921E-95844ADCD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610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D562-73C4-4AA5-9D86-7A2D7476A764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736D-D7AD-4A90-921E-95844ADCD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590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D562-73C4-4AA5-9D86-7A2D7476A764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736D-D7AD-4A90-921E-95844ADCD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539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D562-73C4-4AA5-9D86-7A2D7476A764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736D-D7AD-4A90-921E-95844ADCD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135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CD562-73C4-4AA5-9D86-7A2D7476A764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5736D-D7AD-4A90-921E-95844ADCD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220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1" r:id="rId1"/>
    <p:sldLayoutId id="2147483972" r:id="rId2"/>
    <p:sldLayoutId id="2147483973" r:id="rId3"/>
    <p:sldLayoutId id="2147483974" r:id="rId4"/>
    <p:sldLayoutId id="2147483975" r:id="rId5"/>
    <p:sldLayoutId id="2147483976" r:id="rId6"/>
    <p:sldLayoutId id="2147483977" r:id="rId7"/>
    <p:sldLayoutId id="2147483978" r:id="rId8"/>
    <p:sldLayoutId id="2147483979" r:id="rId9"/>
    <p:sldLayoutId id="2147483980" r:id="rId10"/>
    <p:sldLayoutId id="214748398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okfnlabs.org/reconcile-csv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14770" y="1374040"/>
            <a:ext cx="11306175" cy="1498600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Reconciling Legacy Archival Metadata</a:t>
            </a:r>
            <a:endParaRPr lang="en-US" sz="4800" dirty="0">
              <a:solidFill>
                <a:schemeClr val="tx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3652" y="5339313"/>
            <a:ext cx="3890357" cy="86156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11176" y="2941178"/>
            <a:ext cx="73610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Greer Martin</a:t>
            </a:r>
          </a:p>
          <a:p>
            <a:pPr algn="ctr"/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Paul V. Galvin Library, </a:t>
            </a:r>
          </a:p>
          <a:p>
            <a:pPr algn="ctr"/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Illinois Institute of Technology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82058" y="5917037"/>
            <a:ext cx="21194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Mashcat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2017</a:t>
            </a:r>
          </a:p>
        </p:txBody>
      </p:sp>
    </p:spTree>
    <p:extLst>
      <p:ext uri="{BB962C8B-B14F-4D97-AF65-F5344CB8AC3E}">
        <p14:creationId xmlns:p14="http://schemas.microsoft.com/office/powerpoint/2010/main" val="17509057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37970" y="32014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2060"/>
                </a:solidFill>
              </a:rPr>
              <a:t>Local Names Authority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99163" y="2355273"/>
            <a:ext cx="42949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[screenshot of local name authority]</a:t>
            </a:r>
          </a:p>
        </p:txBody>
      </p:sp>
    </p:spTree>
    <p:extLst>
      <p:ext uri="{BB962C8B-B14F-4D97-AF65-F5344CB8AC3E}">
        <p14:creationId xmlns:p14="http://schemas.microsoft.com/office/powerpoint/2010/main" val="39704450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CSV Reconciliation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941499"/>
            <a:ext cx="9898796" cy="4023360"/>
          </a:xfrm>
        </p:spPr>
        <p:txBody>
          <a:bodyPr>
            <a:normAutofit/>
          </a:bodyPr>
          <a:lstStyle/>
          <a:p>
            <a:pPr marL="236538" indent="-236538">
              <a:buFont typeface="Arial" panose="020B0604020202020204" pitchFamily="34" charset="0"/>
              <a:buChar char="•"/>
            </a:pPr>
            <a:endParaRPr lang="en-US" dirty="0">
              <a:solidFill>
                <a:srgbClr val="002060"/>
              </a:solidFill>
            </a:endParaRPr>
          </a:p>
          <a:p>
            <a:pPr marL="236538" indent="-236538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reconcile-csv matches one dataset against another</a:t>
            </a:r>
          </a:p>
          <a:p>
            <a:pPr marL="236538" indent="-236538"/>
            <a:r>
              <a:rPr lang="en-US" dirty="0">
                <a:solidFill>
                  <a:srgbClr val="002060"/>
                </a:solidFill>
              </a:rPr>
              <a:t>Found at: </a:t>
            </a:r>
            <a:r>
              <a:rPr lang="en-US" dirty="0">
                <a:solidFill>
                  <a:srgbClr val="002060"/>
                </a:solidFill>
                <a:hlinkClick r:id="rId2"/>
              </a:rPr>
              <a:t>http://okfnlabs.org/reconcile-csv/</a:t>
            </a:r>
            <a:r>
              <a:rPr lang="en-US" dirty="0">
                <a:solidFill>
                  <a:srgbClr val="002060"/>
                </a:solidFill>
              </a:rPr>
              <a:t> </a:t>
            </a:r>
          </a:p>
          <a:p>
            <a:pPr marL="236538" indent="-236538"/>
            <a:r>
              <a:rPr lang="en-US" dirty="0">
                <a:solidFill>
                  <a:srgbClr val="002060"/>
                </a:solidFill>
              </a:rPr>
              <a:t>Need CSV file + java + </a:t>
            </a:r>
            <a:r>
              <a:rPr lang="en-US" dirty="0" err="1">
                <a:solidFill>
                  <a:srgbClr val="002060"/>
                </a:solidFill>
              </a:rPr>
              <a:t>OpenRefine</a:t>
            </a:r>
            <a:endParaRPr lang="en-US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349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56126" y="109176"/>
            <a:ext cx="9720263" cy="14986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The Plan</a:t>
            </a:r>
          </a:p>
        </p:txBody>
      </p:sp>
      <p:sp>
        <p:nvSpPr>
          <p:cNvPr id="5" name="Freeform: Shape 4"/>
          <p:cNvSpPr/>
          <p:nvPr/>
        </p:nvSpPr>
        <p:spPr>
          <a:xfrm>
            <a:off x="2730621" y="2358278"/>
            <a:ext cx="471362" cy="702109"/>
          </a:xfrm>
          <a:custGeom>
            <a:avLst/>
            <a:gdLst>
              <a:gd name="connsiteX0" fmla="*/ 0 w 471362"/>
              <a:gd name="connsiteY0" fmla="*/ 175527 h 702109"/>
              <a:gd name="connsiteX1" fmla="*/ 235681 w 471362"/>
              <a:gd name="connsiteY1" fmla="*/ 175527 h 702109"/>
              <a:gd name="connsiteX2" fmla="*/ 235681 w 471362"/>
              <a:gd name="connsiteY2" fmla="*/ 0 h 702109"/>
              <a:gd name="connsiteX3" fmla="*/ 471362 w 471362"/>
              <a:gd name="connsiteY3" fmla="*/ 351055 h 702109"/>
              <a:gd name="connsiteX4" fmla="*/ 235681 w 471362"/>
              <a:gd name="connsiteY4" fmla="*/ 702109 h 702109"/>
              <a:gd name="connsiteX5" fmla="*/ 235681 w 471362"/>
              <a:gd name="connsiteY5" fmla="*/ 526582 h 702109"/>
              <a:gd name="connsiteX6" fmla="*/ 0 w 471362"/>
              <a:gd name="connsiteY6" fmla="*/ 526582 h 702109"/>
              <a:gd name="connsiteX7" fmla="*/ 0 w 471362"/>
              <a:gd name="connsiteY7" fmla="*/ 175527 h 702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1362" h="702109">
                <a:moveTo>
                  <a:pt x="0" y="175527"/>
                </a:moveTo>
                <a:lnTo>
                  <a:pt x="235681" y="175527"/>
                </a:lnTo>
                <a:lnTo>
                  <a:pt x="235681" y="0"/>
                </a:lnTo>
                <a:lnTo>
                  <a:pt x="471362" y="351055"/>
                </a:lnTo>
                <a:lnTo>
                  <a:pt x="235681" y="702109"/>
                </a:lnTo>
                <a:lnTo>
                  <a:pt x="235681" y="526582"/>
                </a:lnTo>
                <a:lnTo>
                  <a:pt x="0" y="526582"/>
                </a:lnTo>
                <a:lnTo>
                  <a:pt x="0" y="175527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75527" rIns="117840" bIns="175527" numCol="1" spcCol="1270" anchor="ctr" anchorCtr="0">
            <a:noAutofit/>
          </a:bodyPr>
          <a:lstStyle/>
          <a:p>
            <a:pPr marL="0" lvl="0" indent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700" kern="1200"/>
          </a:p>
        </p:txBody>
      </p:sp>
      <p:sp>
        <p:nvSpPr>
          <p:cNvPr id="6" name="Freeform: Shape 5"/>
          <p:cNvSpPr/>
          <p:nvPr/>
        </p:nvSpPr>
        <p:spPr>
          <a:xfrm>
            <a:off x="3341805" y="1645709"/>
            <a:ext cx="2299982" cy="2127248"/>
          </a:xfrm>
          <a:custGeom>
            <a:avLst/>
            <a:gdLst>
              <a:gd name="connsiteX0" fmla="*/ 0 w 2127249"/>
              <a:gd name="connsiteY0" fmla="*/ 1063625 h 2127249"/>
              <a:gd name="connsiteX1" fmla="*/ 1063625 w 2127249"/>
              <a:gd name="connsiteY1" fmla="*/ 0 h 2127249"/>
              <a:gd name="connsiteX2" fmla="*/ 2127250 w 2127249"/>
              <a:gd name="connsiteY2" fmla="*/ 1063625 h 2127249"/>
              <a:gd name="connsiteX3" fmla="*/ 1063625 w 2127249"/>
              <a:gd name="connsiteY3" fmla="*/ 2127250 h 2127249"/>
              <a:gd name="connsiteX4" fmla="*/ 0 w 2127249"/>
              <a:gd name="connsiteY4" fmla="*/ 1063625 h 2127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7249" h="2127249">
                <a:moveTo>
                  <a:pt x="0" y="1063625"/>
                </a:moveTo>
                <a:cubicBezTo>
                  <a:pt x="0" y="476201"/>
                  <a:pt x="476201" y="0"/>
                  <a:pt x="1063625" y="0"/>
                </a:cubicBezTo>
                <a:cubicBezTo>
                  <a:pt x="1651049" y="0"/>
                  <a:pt x="2127250" y="476201"/>
                  <a:pt x="2127250" y="1063625"/>
                </a:cubicBezTo>
                <a:cubicBezTo>
                  <a:pt x="2127250" y="1651049"/>
                  <a:pt x="1651049" y="2127250"/>
                  <a:pt x="1063625" y="2127250"/>
                </a:cubicBezTo>
                <a:cubicBezTo>
                  <a:pt x="476201" y="2127250"/>
                  <a:pt x="0" y="1651049"/>
                  <a:pt x="0" y="1063625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9468" tIns="339468" rIns="339468" bIns="339468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/>
              <a:t>LC Authorities reconciliation</a:t>
            </a:r>
          </a:p>
        </p:txBody>
      </p:sp>
      <p:cxnSp>
        <p:nvCxnSpPr>
          <p:cNvPr id="19" name="Straight Connector 18"/>
          <p:cNvCxnSpPr>
            <a:cxnSpLocks/>
          </p:cNvCxnSpPr>
          <p:nvPr/>
        </p:nvCxnSpPr>
        <p:spPr>
          <a:xfrm flipH="1">
            <a:off x="386180" y="361950"/>
            <a:ext cx="9525" cy="84772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: Shape 10"/>
          <p:cNvSpPr/>
          <p:nvPr/>
        </p:nvSpPr>
        <p:spPr>
          <a:xfrm>
            <a:off x="397726" y="1645708"/>
            <a:ext cx="2142274" cy="2138892"/>
          </a:xfrm>
          <a:custGeom>
            <a:avLst/>
            <a:gdLst>
              <a:gd name="connsiteX0" fmla="*/ 0 w 2127249"/>
              <a:gd name="connsiteY0" fmla="*/ 1063625 h 2127249"/>
              <a:gd name="connsiteX1" fmla="*/ 1063625 w 2127249"/>
              <a:gd name="connsiteY1" fmla="*/ 0 h 2127249"/>
              <a:gd name="connsiteX2" fmla="*/ 2127250 w 2127249"/>
              <a:gd name="connsiteY2" fmla="*/ 1063625 h 2127249"/>
              <a:gd name="connsiteX3" fmla="*/ 1063625 w 2127249"/>
              <a:gd name="connsiteY3" fmla="*/ 2127250 h 2127249"/>
              <a:gd name="connsiteX4" fmla="*/ 0 w 2127249"/>
              <a:gd name="connsiteY4" fmla="*/ 1063625 h 2127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7249" h="2127249">
                <a:moveTo>
                  <a:pt x="0" y="1063625"/>
                </a:moveTo>
                <a:cubicBezTo>
                  <a:pt x="0" y="476201"/>
                  <a:pt x="476201" y="0"/>
                  <a:pt x="1063625" y="0"/>
                </a:cubicBezTo>
                <a:cubicBezTo>
                  <a:pt x="1651049" y="0"/>
                  <a:pt x="2127250" y="476201"/>
                  <a:pt x="2127250" y="1063625"/>
                </a:cubicBezTo>
                <a:cubicBezTo>
                  <a:pt x="2127250" y="1651049"/>
                  <a:pt x="1651049" y="2127250"/>
                  <a:pt x="1063625" y="2127250"/>
                </a:cubicBezTo>
                <a:cubicBezTo>
                  <a:pt x="476201" y="2127250"/>
                  <a:pt x="0" y="1651049"/>
                  <a:pt x="0" y="1063625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9468" tIns="339468" rIns="339468" bIns="339468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/>
              <a:t>Batch export names (100)</a:t>
            </a:r>
          </a:p>
        </p:txBody>
      </p:sp>
      <p:sp>
        <p:nvSpPr>
          <p:cNvPr id="7" name="Freeform: Shape 6"/>
          <p:cNvSpPr/>
          <p:nvPr/>
        </p:nvSpPr>
        <p:spPr>
          <a:xfrm>
            <a:off x="6378883" y="1634060"/>
            <a:ext cx="2266907" cy="2150545"/>
          </a:xfrm>
          <a:custGeom>
            <a:avLst/>
            <a:gdLst>
              <a:gd name="connsiteX0" fmla="*/ 0 w 2266907"/>
              <a:gd name="connsiteY0" fmla="*/ 1075273 h 2150545"/>
              <a:gd name="connsiteX1" fmla="*/ 1133454 w 2266907"/>
              <a:gd name="connsiteY1" fmla="*/ 0 h 2150545"/>
              <a:gd name="connsiteX2" fmla="*/ 2266908 w 2266907"/>
              <a:gd name="connsiteY2" fmla="*/ 1075273 h 2150545"/>
              <a:gd name="connsiteX3" fmla="*/ 1133454 w 2266907"/>
              <a:gd name="connsiteY3" fmla="*/ 2150546 h 2150545"/>
              <a:gd name="connsiteX4" fmla="*/ 0 w 2266907"/>
              <a:gd name="connsiteY4" fmla="*/ 1075273 h 2150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6907" h="2150545">
                <a:moveTo>
                  <a:pt x="0" y="1075273"/>
                </a:moveTo>
                <a:cubicBezTo>
                  <a:pt x="0" y="481416"/>
                  <a:pt x="507465" y="0"/>
                  <a:pt x="1133454" y="0"/>
                </a:cubicBezTo>
                <a:cubicBezTo>
                  <a:pt x="1759443" y="0"/>
                  <a:pt x="2266908" y="481416"/>
                  <a:pt x="2266908" y="1075273"/>
                </a:cubicBezTo>
                <a:cubicBezTo>
                  <a:pt x="2266908" y="1669130"/>
                  <a:pt x="1759443" y="2150546"/>
                  <a:pt x="1133454" y="2150546"/>
                </a:cubicBezTo>
                <a:cubicBezTo>
                  <a:pt x="507465" y="2150546"/>
                  <a:pt x="0" y="1669130"/>
                  <a:pt x="0" y="1075273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58651" tIns="341610" rIns="358651" bIns="341610" numCol="1" spcCol="1270" anchor="ctr" anchorCtr="0">
            <a:noAutofit/>
          </a:bodyPr>
          <a:lstStyle/>
          <a:p>
            <a:pPr marL="0" lvl="0" indent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100" kern="1200" dirty="0"/>
              <a:t>Add local names</a:t>
            </a:r>
          </a:p>
        </p:txBody>
      </p:sp>
      <p:sp>
        <p:nvSpPr>
          <p:cNvPr id="8" name="Freeform: Shape 7"/>
          <p:cNvSpPr/>
          <p:nvPr/>
        </p:nvSpPr>
        <p:spPr>
          <a:xfrm>
            <a:off x="5795770" y="2358278"/>
            <a:ext cx="471362" cy="702109"/>
          </a:xfrm>
          <a:custGeom>
            <a:avLst/>
            <a:gdLst>
              <a:gd name="connsiteX0" fmla="*/ 0 w 471362"/>
              <a:gd name="connsiteY0" fmla="*/ 175527 h 702109"/>
              <a:gd name="connsiteX1" fmla="*/ 235681 w 471362"/>
              <a:gd name="connsiteY1" fmla="*/ 175527 h 702109"/>
              <a:gd name="connsiteX2" fmla="*/ 235681 w 471362"/>
              <a:gd name="connsiteY2" fmla="*/ 0 h 702109"/>
              <a:gd name="connsiteX3" fmla="*/ 471362 w 471362"/>
              <a:gd name="connsiteY3" fmla="*/ 351055 h 702109"/>
              <a:gd name="connsiteX4" fmla="*/ 235681 w 471362"/>
              <a:gd name="connsiteY4" fmla="*/ 702109 h 702109"/>
              <a:gd name="connsiteX5" fmla="*/ 235681 w 471362"/>
              <a:gd name="connsiteY5" fmla="*/ 526582 h 702109"/>
              <a:gd name="connsiteX6" fmla="*/ 0 w 471362"/>
              <a:gd name="connsiteY6" fmla="*/ 526582 h 702109"/>
              <a:gd name="connsiteX7" fmla="*/ 0 w 471362"/>
              <a:gd name="connsiteY7" fmla="*/ 175527 h 702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1362" h="702109">
                <a:moveTo>
                  <a:pt x="0" y="175527"/>
                </a:moveTo>
                <a:lnTo>
                  <a:pt x="235681" y="175527"/>
                </a:lnTo>
                <a:lnTo>
                  <a:pt x="235681" y="0"/>
                </a:lnTo>
                <a:lnTo>
                  <a:pt x="471362" y="351055"/>
                </a:lnTo>
                <a:lnTo>
                  <a:pt x="235681" y="702109"/>
                </a:lnTo>
                <a:lnTo>
                  <a:pt x="235681" y="526582"/>
                </a:lnTo>
                <a:lnTo>
                  <a:pt x="0" y="526582"/>
                </a:lnTo>
                <a:lnTo>
                  <a:pt x="0" y="175527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75527" rIns="117840" bIns="175527" numCol="1" spcCol="1270" anchor="ctr" anchorCtr="0">
            <a:noAutofit/>
          </a:bodyPr>
          <a:lstStyle/>
          <a:p>
            <a:pPr marL="0" lvl="0" indent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700" kern="1200"/>
          </a:p>
        </p:txBody>
      </p:sp>
      <p:sp>
        <p:nvSpPr>
          <p:cNvPr id="9" name="Freeform: Shape 8"/>
          <p:cNvSpPr/>
          <p:nvPr/>
        </p:nvSpPr>
        <p:spPr>
          <a:xfrm>
            <a:off x="6576584" y="4360994"/>
            <a:ext cx="2115343" cy="2115343"/>
          </a:xfrm>
          <a:custGeom>
            <a:avLst/>
            <a:gdLst>
              <a:gd name="connsiteX0" fmla="*/ 0 w 2115343"/>
              <a:gd name="connsiteY0" fmla="*/ 0 h 2115343"/>
              <a:gd name="connsiteX1" fmla="*/ 2115343 w 2115343"/>
              <a:gd name="connsiteY1" fmla="*/ 0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4" fmla="*/ 0 w 2115343"/>
              <a:gd name="connsiteY4" fmla="*/ 2115343 h 2115343"/>
              <a:gd name="connsiteX5" fmla="*/ 0 w 2115343"/>
              <a:gd name="connsiteY5" fmla="*/ 0 h 2115343"/>
              <a:gd name="connsiteX0" fmla="*/ 1762779 w 2115343"/>
              <a:gd name="connsiteY0" fmla="*/ 2115343 h 2115343"/>
              <a:gd name="connsiteX1" fmla="*/ 1833292 w 2115343"/>
              <a:gd name="connsiteY1" fmla="*/ 1833292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0" fmla="*/ 1762779 w 2115343"/>
              <a:gd name="connsiteY0" fmla="*/ 2115343 h 2115343"/>
              <a:gd name="connsiteX1" fmla="*/ 1833292 w 2115343"/>
              <a:gd name="connsiteY1" fmla="*/ 1833292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4" fmla="*/ 0 w 2115343"/>
              <a:gd name="connsiteY4" fmla="*/ 2115343 h 2115343"/>
              <a:gd name="connsiteX5" fmla="*/ 0 w 2115343"/>
              <a:gd name="connsiteY5" fmla="*/ 0 h 2115343"/>
              <a:gd name="connsiteX6" fmla="*/ 2115343 w 2115343"/>
              <a:gd name="connsiteY6" fmla="*/ 0 h 2115343"/>
              <a:gd name="connsiteX7" fmla="*/ 2115343 w 2115343"/>
              <a:gd name="connsiteY7" fmla="*/ 1762779 h 2115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15343" h="2115343" stroke="0" extrusionOk="0">
                <a:moveTo>
                  <a:pt x="0" y="0"/>
                </a:moveTo>
                <a:lnTo>
                  <a:pt x="2115343" y="0"/>
                </a:lnTo>
                <a:lnTo>
                  <a:pt x="2115343" y="1762779"/>
                </a:lnTo>
                <a:lnTo>
                  <a:pt x="1762779" y="2115343"/>
                </a:lnTo>
                <a:lnTo>
                  <a:pt x="0" y="2115343"/>
                </a:lnTo>
                <a:lnTo>
                  <a:pt x="0" y="0"/>
                </a:lnTo>
                <a:close/>
              </a:path>
              <a:path w="2115343" h="2115343" fill="darkenLess" stroke="0" extrusionOk="0">
                <a:moveTo>
                  <a:pt x="1762779" y="2115343"/>
                </a:moveTo>
                <a:lnTo>
                  <a:pt x="1833292" y="1833292"/>
                </a:lnTo>
                <a:lnTo>
                  <a:pt x="2115343" y="1762779"/>
                </a:lnTo>
                <a:lnTo>
                  <a:pt x="1762779" y="2115343"/>
                </a:lnTo>
                <a:close/>
              </a:path>
              <a:path w="2115343" h="2115343" fill="none" extrusionOk="0">
                <a:moveTo>
                  <a:pt x="1762779" y="2115343"/>
                </a:moveTo>
                <a:lnTo>
                  <a:pt x="1833292" y="1833292"/>
                </a:lnTo>
                <a:lnTo>
                  <a:pt x="2115343" y="1762779"/>
                </a:lnTo>
                <a:lnTo>
                  <a:pt x="1762779" y="2115343"/>
                </a:lnTo>
                <a:lnTo>
                  <a:pt x="0" y="2115343"/>
                </a:lnTo>
                <a:lnTo>
                  <a:pt x="0" y="0"/>
                </a:lnTo>
                <a:lnTo>
                  <a:pt x="2115343" y="0"/>
                </a:lnTo>
                <a:lnTo>
                  <a:pt x="2115343" y="1762779"/>
                </a:lnTo>
              </a:path>
            </a:pathLst>
          </a:custGeom>
          <a:gradFill rotWithShape="0">
            <a:gsLst>
              <a:gs pos="0">
                <a:schemeClr val="bg1">
                  <a:lumMod val="75000"/>
                  <a:tint val="66000"/>
                  <a:satMod val="160000"/>
                </a:schemeClr>
              </a:gs>
              <a:gs pos="50000">
                <a:schemeClr val="bg1">
                  <a:lumMod val="75000"/>
                  <a:tint val="44500"/>
                  <a:satMod val="160000"/>
                </a:schemeClr>
              </a:gs>
              <a:gs pos="100000">
                <a:schemeClr val="bg1">
                  <a:lumMod val="75000"/>
                  <a:tint val="23500"/>
                  <a:satMod val="160000"/>
                </a:schemeClr>
              </a:gs>
            </a:gsLst>
            <a:lin ang="10800000" scaled="1"/>
          </a:gra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8260" tIns="48260" rIns="48260" bIns="400824" numCol="1" spcCol="1270" anchor="ctr" anchorCtr="0">
            <a:noAutofit/>
          </a:bodyPr>
          <a:lstStyle/>
          <a:p>
            <a:pPr marL="0" lvl="0" indent="0" algn="ctr" defTabSz="1689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800" kern="1200" dirty="0">
                <a:solidFill>
                  <a:srgbClr val="002060"/>
                </a:solidFill>
              </a:rPr>
              <a:t>Local name authority</a:t>
            </a:r>
          </a:p>
        </p:txBody>
      </p:sp>
      <p:sp>
        <p:nvSpPr>
          <p:cNvPr id="10" name="Freeform: Shape 9"/>
          <p:cNvSpPr/>
          <p:nvPr/>
        </p:nvSpPr>
        <p:spPr>
          <a:xfrm>
            <a:off x="3483073" y="4360994"/>
            <a:ext cx="2115343" cy="2115343"/>
          </a:xfrm>
          <a:custGeom>
            <a:avLst/>
            <a:gdLst>
              <a:gd name="connsiteX0" fmla="*/ 0 w 2115343"/>
              <a:gd name="connsiteY0" fmla="*/ 0 h 2115343"/>
              <a:gd name="connsiteX1" fmla="*/ 2115343 w 2115343"/>
              <a:gd name="connsiteY1" fmla="*/ 0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4" fmla="*/ 0 w 2115343"/>
              <a:gd name="connsiteY4" fmla="*/ 2115343 h 2115343"/>
              <a:gd name="connsiteX5" fmla="*/ 0 w 2115343"/>
              <a:gd name="connsiteY5" fmla="*/ 0 h 2115343"/>
              <a:gd name="connsiteX0" fmla="*/ 1762779 w 2115343"/>
              <a:gd name="connsiteY0" fmla="*/ 2115343 h 2115343"/>
              <a:gd name="connsiteX1" fmla="*/ 1833292 w 2115343"/>
              <a:gd name="connsiteY1" fmla="*/ 1833292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0" fmla="*/ 1762779 w 2115343"/>
              <a:gd name="connsiteY0" fmla="*/ 2115343 h 2115343"/>
              <a:gd name="connsiteX1" fmla="*/ 1833292 w 2115343"/>
              <a:gd name="connsiteY1" fmla="*/ 1833292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4" fmla="*/ 0 w 2115343"/>
              <a:gd name="connsiteY4" fmla="*/ 2115343 h 2115343"/>
              <a:gd name="connsiteX5" fmla="*/ 0 w 2115343"/>
              <a:gd name="connsiteY5" fmla="*/ 0 h 2115343"/>
              <a:gd name="connsiteX6" fmla="*/ 2115343 w 2115343"/>
              <a:gd name="connsiteY6" fmla="*/ 0 h 2115343"/>
              <a:gd name="connsiteX7" fmla="*/ 2115343 w 2115343"/>
              <a:gd name="connsiteY7" fmla="*/ 1762779 h 2115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15343" h="2115343" stroke="0" extrusionOk="0">
                <a:moveTo>
                  <a:pt x="0" y="0"/>
                </a:moveTo>
                <a:lnTo>
                  <a:pt x="2115343" y="0"/>
                </a:lnTo>
                <a:lnTo>
                  <a:pt x="2115343" y="1762779"/>
                </a:lnTo>
                <a:lnTo>
                  <a:pt x="1762779" y="2115343"/>
                </a:lnTo>
                <a:lnTo>
                  <a:pt x="0" y="2115343"/>
                </a:lnTo>
                <a:lnTo>
                  <a:pt x="0" y="0"/>
                </a:lnTo>
                <a:close/>
              </a:path>
              <a:path w="2115343" h="2115343" fill="darkenLess" stroke="0" extrusionOk="0">
                <a:moveTo>
                  <a:pt x="1762779" y="2115343"/>
                </a:moveTo>
                <a:lnTo>
                  <a:pt x="1833292" y="1833292"/>
                </a:lnTo>
                <a:lnTo>
                  <a:pt x="2115343" y="1762779"/>
                </a:lnTo>
                <a:lnTo>
                  <a:pt x="1762779" y="2115343"/>
                </a:lnTo>
                <a:close/>
              </a:path>
              <a:path w="2115343" h="2115343" fill="none" extrusionOk="0">
                <a:moveTo>
                  <a:pt x="1762779" y="2115343"/>
                </a:moveTo>
                <a:lnTo>
                  <a:pt x="1833292" y="1833292"/>
                </a:lnTo>
                <a:lnTo>
                  <a:pt x="2115343" y="1762779"/>
                </a:lnTo>
                <a:lnTo>
                  <a:pt x="1762779" y="2115343"/>
                </a:lnTo>
                <a:lnTo>
                  <a:pt x="0" y="2115343"/>
                </a:lnTo>
                <a:lnTo>
                  <a:pt x="0" y="0"/>
                </a:lnTo>
                <a:lnTo>
                  <a:pt x="2115343" y="0"/>
                </a:lnTo>
                <a:lnTo>
                  <a:pt x="2115343" y="1762779"/>
                </a:lnTo>
              </a:path>
            </a:pathLst>
          </a:custGeom>
          <a:gradFill rotWithShape="0">
            <a:gsLst>
              <a:gs pos="0">
                <a:schemeClr val="bg1">
                  <a:lumMod val="75000"/>
                  <a:tint val="66000"/>
                  <a:satMod val="160000"/>
                </a:schemeClr>
              </a:gs>
              <a:gs pos="50000">
                <a:schemeClr val="bg1">
                  <a:lumMod val="75000"/>
                  <a:tint val="44500"/>
                  <a:satMod val="160000"/>
                </a:schemeClr>
              </a:gs>
              <a:gs pos="100000">
                <a:schemeClr val="bg1">
                  <a:lumMod val="75000"/>
                  <a:tint val="23500"/>
                  <a:satMod val="160000"/>
                </a:schemeClr>
              </a:gs>
            </a:gsLst>
            <a:lin ang="10800000" scaled="1"/>
          </a:gra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8260" tIns="48260" rIns="48260" bIns="400824" numCol="1" spcCol="1270" anchor="ctr" anchorCtr="0">
            <a:noAutofit/>
          </a:bodyPr>
          <a:lstStyle/>
          <a:p>
            <a:pPr marL="0" lvl="0" indent="0" algn="ctr" defTabSz="1689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800" kern="1200" dirty="0">
                <a:solidFill>
                  <a:srgbClr val="002060"/>
                </a:solidFill>
              </a:rPr>
              <a:t>LC-reconciled names</a:t>
            </a:r>
          </a:p>
        </p:txBody>
      </p:sp>
      <p:cxnSp>
        <p:nvCxnSpPr>
          <p:cNvPr id="12" name="Straight Connector 11"/>
          <p:cNvCxnSpPr>
            <a:cxnSpLocks/>
          </p:cNvCxnSpPr>
          <p:nvPr/>
        </p:nvCxnSpPr>
        <p:spPr>
          <a:xfrm>
            <a:off x="4525504" y="3770911"/>
            <a:ext cx="15240" cy="590083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7612092" y="3784600"/>
            <a:ext cx="15240" cy="590083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295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56126" y="109176"/>
            <a:ext cx="9720263" cy="14986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The Plan</a:t>
            </a:r>
          </a:p>
        </p:txBody>
      </p:sp>
      <p:sp>
        <p:nvSpPr>
          <p:cNvPr id="5" name="Freeform: Shape 4"/>
          <p:cNvSpPr/>
          <p:nvPr/>
        </p:nvSpPr>
        <p:spPr>
          <a:xfrm>
            <a:off x="2730621" y="2358278"/>
            <a:ext cx="471362" cy="702109"/>
          </a:xfrm>
          <a:custGeom>
            <a:avLst/>
            <a:gdLst>
              <a:gd name="connsiteX0" fmla="*/ 0 w 471362"/>
              <a:gd name="connsiteY0" fmla="*/ 175527 h 702109"/>
              <a:gd name="connsiteX1" fmla="*/ 235681 w 471362"/>
              <a:gd name="connsiteY1" fmla="*/ 175527 h 702109"/>
              <a:gd name="connsiteX2" fmla="*/ 235681 w 471362"/>
              <a:gd name="connsiteY2" fmla="*/ 0 h 702109"/>
              <a:gd name="connsiteX3" fmla="*/ 471362 w 471362"/>
              <a:gd name="connsiteY3" fmla="*/ 351055 h 702109"/>
              <a:gd name="connsiteX4" fmla="*/ 235681 w 471362"/>
              <a:gd name="connsiteY4" fmla="*/ 702109 h 702109"/>
              <a:gd name="connsiteX5" fmla="*/ 235681 w 471362"/>
              <a:gd name="connsiteY5" fmla="*/ 526582 h 702109"/>
              <a:gd name="connsiteX6" fmla="*/ 0 w 471362"/>
              <a:gd name="connsiteY6" fmla="*/ 526582 h 702109"/>
              <a:gd name="connsiteX7" fmla="*/ 0 w 471362"/>
              <a:gd name="connsiteY7" fmla="*/ 175527 h 702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1362" h="702109">
                <a:moveTo>
                  <a:pt x="0" y="175527"/>
                </a:moveTo>
                <a:lnTo>
                  <a:pt x="235681" y="175527"/>
                </a:lnTo>
                <a:lnTo>
                  <a:pt x="235681" y="0"/>
                </a:lnTo>
                <a:lnTo>
                  <a:pt x="471362" y="351055"/>
                </a:lnTo>
                <a:lnTo>
                  <a:pt x="235681" y="702109"/>
                </a:lnTo>
                <a:lnTo>
                  <a:pt x="235681" y="526582"/>
                </a:lnTo>
                <a:lnTo>
                  <a:pt x="0" y="526582"/>
                </a:lnTo>
                <a:lnTo>
                  <a:pt x="0" y="175527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75527" rIns="117840" bIns="175527" numCol="1" spcCol="1270" anchor="ctr" anchorCtr="0">
            <a:noAutofit/>
          </a:bodyPr>
          <a:lstStyle/>
          <a:p>
            <a:pPr marL="0" lvl="0" indent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700" kern="1200"/>
          </a:p>
        </p:txBody>
      </p:sp>
      <p:sp>
        <p:nvSpPr>
          <p:cNvPr id="6" name="Freeform: Shape 5"/>
          <p:cNvSpPr/>
          <p:nvPr/>
        </p:nvSpPr>
        <p:spPr>
          <a:xfrm>
            <a:off x="3341805" y="1645709"/>
            <a:ext cx="2299982" cy="2127248"/>
          </a:xfrm>
          <a:custGeom>
            <a:avLst/>
            <a:gdLst>
              <a:gd name="connsiteX0" fmla="*/ 0 w 2127249"/>
              <a:gd name="connsiteY0" fmla="*/ 1063625 h 2127249"/>
              <a:gd name="connsiteX1" fmla="*/ 1063625 w 2127249"/>
              <a:gd name="connsiteY1" fmla="*/ 0 h 2127249"/>
              <a:gd name="connsiteX2" fmla="*/ 2127250 w 2127249"/>
              <a:gd name="connsiteY2" fmla="*/ 1063625 h 2127249"/>
              <a:gd name="connsiteX3" fmla="*/ 1063625 w 2127249"/>
              <a:gd name="connsiteY3" fmla="*/ 2127250 h 2127249"/>
              <a:gd name="connsiteX4" fmla="*/ 0 w 2127249"/>
              <a:gd name="connsiteY4" fmla="*/ 1063625 h 2127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7249" h="2127249">
                <a:moveTo>
                  <a:pt x="0" y="1063625"/>
                </a:moveTo>
                <a:cubicBezTo>
                  <a:pt x="0" y="476201"/>
                  <a:pt x="476201" y="0"/>
                  <a:pt x="1063625" y="0"/>
                </a:cubicBezTo>
                <a:cubicBezTo>
                  <a:pt x="1651049" y="0"/>
                  <a:pt x="2127250" y="476201"/>
                  <a:pt x="2127250" y="1063625"/>
                </a:cubicBezTo>
                <a:cubicBezTo>
                  <a:pt x="2127250" y="1651049"/>
                  <a:pt x="1651049" y="2127250"/>
                  <a:pt x="1063625" y="2127250"/>
                </a:cubicBezTo>
                <a:cubicBezTo>
                  <a:pt x="476201" y="2127250"/>
                  <a:pt x="0" y="1651049"/>
                  <a:pt x="0" y="1063625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9468" tIns="339468" rIns="339468" bIns="339468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/>
              <a:t>LC Authorities reconciliation</a:t>
            </a:r>
          </a:p>
        </p:txBody>
      </p:sp>
      <p:cxnSp>
        <p:nvCxnSpPr>
          <p:cNvPr id="19" name="Straight Connector 18"/>
          <p:cNvCxnSpPr>
            <a:cxnSpLocks/>
          </p:cNvCxnSpPr>
          <p:nvPr/>
        </p:nvCxnSpPr>
        <p:spPr>
          <a:xfrm flipH="1">
            <a:off x="386180" y="361950"/>
            <a:ext cx="9525" cy="84772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: Shape 10"/>
          <p:cNvSpPr/>
          <p:nvPr/>
        </p:nvSpPr>
        <p:spPr>
          <a:xfrm>
            <a:off x="397726" y="1645708"/>
            <a:ext cx="2142274" cy="2138892"/>
          </a:xfrm>
          <a:custGeom>
            <a:avLst/>
            <a:gdLst>
              <a:gd name="connsiteX0" fmla="*/ 0 w 2127249"/>
              <a:gd name="connsiteY0" fmla="*/ 1063625 h 2127249"/>
              <a:gd name="connsiteX1" fmla="*/ 1063625 w 2127249"/>
              <a:gd name="connsiteY1" fmla="*/ 0 h 2127249"/>
              <a:gd name="connsiteX2" fmla="*/ 2127250 w 2127249"/>
              <a:gd name="connsiteY2" fmla="*/ 1063625 h 2127249"/>
              <a:gd name="connsiteX3" fmla="*/ 1063625 w 2127249"/>
              <a:gd name="connsiteY3" fmla="*/ 2127250 h 2127249"/>
              <a:gd name="connsiteX4" fmla="*/ 0 w 2127249"/>
              <a:gd name="connsiteY4" fmla="*/ 1063625 h 2127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7249" h="2127249">
                <a:moveTo>
                  <a:pt x="0" y="1063625"/>
                </a:moveTo>
                <a:cubicBezTo>
                  <a:pt x="0" y="476201"/>
                  <a:pt x="476201" y="0"/>
                  <a:pt x="1063625" y="0"/>
                </a:cubicBezTo>
                <a:cubicBezTo>
                  <a:pt x="1651049" y="0"/>
                  <a:pt x="2127250" y="476201"/>
                  <a:pt x="2127250" y="1063625"/>
                </a:cubicBezTo>
                <a:cubicBezTo>
                  <a:pt x="2127250" y="1651049"/>
                  <a:pt x="1651049" y="2127250"/>
                  <a:pt x="1063625" y="2127250"/>
                </a:cubicBezTo>
                <a:cubicBezTo>
                  <a:pt x="476201" y="2127250"/>
                  <a:pt x="0" y="1651049"/>
                  <a:pt x="0" y="1063625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9468" tIns="339468" rIns="339468" bIns="339468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/>
              <a:t>Batch export names (100)</a:t>
            </a:r>
          </a:p>
        </p:txBody>
      </p:sp>
      <p:sp>
        <p:nvSpPr>
          <p:cNvPr id="7" name="Freeform: Shape 6"/>
          <p:cNvSpPr/>
          <p:nvPr/>
        </p:nvSpPr>
        <p:spPr>
          <a:xfrm>
            <a:off x="6378883" y="1634060"/>
            <a:ext cx="2266907" cy="2150545"/>
          </a:xfrm>
          <a:custGeom>
            <a:avLst/>
            <a:gdLst>
              <a:gd name="connsiteX0" fmla="*/ 0 w 2266907"/>
              <a:gd name="connsiteY0" fmla="*/ 1075273 h 2150545"/>
              <a:gd name="connsiteX1" fmla="*/ 1133454 w 2266907"/>
              <a:gd name="connsiteY1" fmla="*/ 0 h 2150545"/>
              <a:gd name="connsiteX2" fmla="*/ 2266908 w 2266907"/>
              <a:gd name="connsiteY2" fmla="*/ 1075273 h 2150545"/>
              <a:gd name="connsiteX3" fmla="*/ 1133454 w 2266907"/>
              <a:gd name="connsiteY3" fmla="*/ 2150546 h 2150545"/>
              <a:gd name="connsiteX4" fmla="*/ 0 w 2266907"/>
              <a:gd name="connsiteY4" fmla="*/ 1075273 h 2150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6907" h="2150545">
                <a:moveTo>
                  <a:pt x="0" y="1075273"/>
                </a:moveTo>
                <a:cubicBezTo>
                  <a:pt x="0" y="481416"/>
                  <a:pt x="507465" y="0"/>
                  <a:pt x="1133454" y="0"/>
                </a:cubicBezTo>
                <a:cubicBezTo>
                  <a:pt x="1759443" y="0"/>
                  <a:pt x="2266908" y="481416"/>
                  <a:pt x="2266908" y="1075273"/>
                </a:cubicBezTo>
                <a:cubicBezTo>
                  <a:pt x="2266908" y="1669130"/>
                  <a:pt x="1759443" y="2150546"/>
                  <a:pt x="1133454" y="2150546"/>
                </a:cubicBezTo>
                <a:cubicBezTo>
                  <a:pt x="507465" y="2150546"/>
                  <a:pt x="0" y="1669130"/>
                  <a:pt x="0" y="1075273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58651" tIns="341610" rIns="358651" bIns="341610" numCol="1" spcCol="1270" anchor="ctr" anchorCtr="0">
            <a:noAutofit/>
          </a:bodyPr>
          <a:lstStyle/>
          <a:p>
            <a:pPr marL="0" lvl="0" indent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100" kern="1200" dirty="0"/>
              <a:t>Add local names</a:t>
            </a:r>
          </a:p>
        </p:txBody>
      </p:sp>
      <p:sp>
        <p:nvSpPr>
          <p:cNvPr id="8" name="Freeform: Shape 7"/>
          <p:cNvSpPr/>
          <p:nvPr/>
        </p:nvSpPr>
        <p:spPr>
          <a:xfrm>
            <a:off x="5795770" y="2358278"/>
            <a:ext cx="471362" cy="702109"/>
          </a:xfrm>
          <a:custGeom>
            <a:avLst/>
            <a:gdLst>
              <a:gd name="connsiteX0" fmla="*/ 0 w 471362"/>
              <a:gd name="connsiteY0" fmla="*/ 175527 h 702109"/>
              <a:gd name="connsiteX1" fmla="*/ 235681 w 471362"/>
              <a:gd name="connsiteY1" fmla="*/ 175527 h 702109"/>
              <a:gd name="connsiteX2" fmla="*/ 235681 w 471362"/>
              <a:gd name="connsiteY2" fmla="*/ 0 h 702109"/>
              <a:gd name="connsiteX3" fmla="*/ 471362 w 471362"/>
              <a:gd name="connsiteY3" fmla="*/ 351055 h 702109"/>
              <a:gd name="connsiteX4" fmla="*/ 235681 w 471362"/>
              <a:gd name="connsiteY4" fmla="*/ 702109 h 702109"/>
              <a:gd name="connsiteX5" fmla="*/ 235681 w 471362"/>
              <a:gd name="connsiteY5" fmla="*/ 526582 h 702109"/>
              <a:gd name="connsiteX6" fmla="*/ 0 w 471362"/>
              <a:gd name="connsiteY6" fmla="*/ 526582 h 702109"/>
              <a:gd name="connsiteX7" fmla="*/ 0 w 471362"/>
              <a:gd name="connsiteY7" fmla="*/ 175527 h 702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1362" h="702109">
                <a:moveTo>
                  <a:pt x="0" y="175527"/>
                </a:moveTo>
                <a:lnTo>
                  <a:pt x="235681" y="175527"/>
                </a:lnTo>
                <a:lnTo>
                  <a:pt x="235681" y="0"/>
                </a:lnTo>
                <a:lnTo>
                  <a:pt x="471362" y="351055"/>
                </a:lnTo>
                <a:lnTo>
                  <a:pt x="235681" y="702109"/>
                </a:lnTo>
                <a:lnTo>
                  <a:pt x="235681" y="526582"/>
                </a:lnTo>
                <a:lnTo>
                  <a:pt x="0" y="526582"/>
                </a:lnTo>
                <a:lnTo>
                  <a:pt x="0" y="175527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75527" rIns="117840" bIns="175527" numCol="1" spcCol="1270" anchor="ctr" anchorCtr="0">
            <a:noAutofit/>
          </a:bodyPr>
          <a:lstStyle/>
          <a:p>
            <a:pPr marL="0" lvl="0" indent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700" kern="1200"/>
          </a:p>
        </p:txBody>
      </p:sp>
      <p:sp>
        <p:nvSpPr>
          <p:cNvPr id="9" name="Freeform: Shape 8"/>
          <p:cNvSpPr/>
          <p:nvPr/>
        </p:nvSpPr>
        <p:spPr>
          <a:xfrm>
            <a:off x="6576584" y="4360994"/>
            <a:ext cx="2115343" cy="2115343"/>
          </a:xfrm>
          <a:custGeom>
            <a:avLst/>
            <a:gdLst>
              <a:gd name="connsiteX0" fmla="*/ 0 w 2115343"/>
              <a:gd name="connsiteY0" fmla="*/ 0 h 2115343"/>
              <a:gd name="connsiteX1" fmla="*/ 2115343 w 2115343"/>
              <a:gd name="connsiteY1" fmla="*/ 0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4" fmla="*/ 0 w 2115343"/>
              <a:gd name="connsiteY4" fmla="*/ 2115343 h 2115343"/>
              <a:gd name="connsiteX5" fmla="*/ 0 w 2115343"/>
              <a:gd name="connsiteY5" fmla="*/ 0 h 2115343"/>
              <a:gd name="connsiteX0" fmla="*/ 1762779 w 2115343"/>
              <a:gd name="connsiteY0" fmla="*/ 2115343 h 2115343"/>
              <a:gd name="connsiteX1" fmla="*/ 1833292 w 2115343"/>
              <a:gd name="connsiteY1" fmla="*/ 1833292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0" fmla="*/ 1762779 w 2115343"/>
              <a:gd name="connsiteY0" fmla="*/ 2115343 h 2115343"/>
              <a:gd name="connsiteX1" fmla="*/ 1833292 w 2115343"/>
              <a:gd name="connsiteY1" fmla="*/ 1833292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4" fmla="*/ 0 w 2115343"/>
              <a:gd name="connsiteY4" fmla="*/ 2115343 h 2115343"/>
              <a:gd name="connsiteX5" fmla="*/ 0 w 2115343"/>
              <a:gd name="connsiteY5" fmla="*/ 0 h 2115343"/>
              <a:gd name="connsiteX6" fmla="*/ 2115343 w 2115343"/>
              <a:gd name="connsiteY6" fmla="*/ 0 h 2115343"/>
              <a:gd name="connsiteX7" fmla="*/ 2115343 w 2115343"/>
              <a:gd name="connsiteY7" fmla="*/ 1762779 h 2115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15343" h="2115343" stroke="0" extrusionOk="0">
                <a:moveTo>
                  <a:pt x="0" y="0"/>
                </a:moveTo>
                <a:lnTo>
                  <a:pt x="2115343" y="0"/>
                </a:lnTo>
                <a:lnTo>
                  <a:pt x="2115343" y="1762779"/>
                </a:lnTo>
                <a:lnTo>
                  <a:pt x="1762779" y="2115343"/>
                </a:lnTo>
                <a:lnTo>
                  <a:pt x="0" y="2115343"/>
                </a:lnTo>
                <a:lnTo>
                  <a:pt x="0" y="0"/>
                </a:lnTo>
                <a:close/>
              </a:path>
              <a:path w="2115343" h="2115343" fill="darkenLess" stroke="0" extrusionOk="0">
                <a:moveTo>
                  <a:pt x="1762779" y="2115343"/>
                </a:moveTo>
                <a:lnTo>
                  <a:pt x="1833292" y="1833292"/>
                </a:lnTo>
                <a:lnTo>
                  <a:pt x="2115343" y="1762779"/>
                </a:lnTo>
                <a:lnTo>
                  <a:pt x="1762779" y="2115343"/>
                </a:lnTo>
                <a:close/>
              </a:path>
              <a:path w="2115343" h="2115343" fill="none" extrusionOk="0">
                <a:moveTo>
                  <a:pt x="1762779" y="2115343"/>
                </a:moveTo>
                <a:lnTo>
                  <a:pt x="1833292" y="1833292"/>
                </a:lnTo>
                <a:lnTo>
                  <a:pt x="2115343" y="1762779"/>
                </a:lnTo>
                <a:lnTo>
                  <a:pt x="1762779" y="2115343"/>
                </a:lnTo>
                <a:lnTo>
                  <a:pt x="0" y="2115343"/>
                </a:lnTo>
                <a:lnTo>
                  <a:pt x="0" y="0"/>
                </a:lnTo>
                <a:lnTo>
                  <a:pt x="2115343" y="0"/>
                </a:lnTo>
                <a:lnTo>
                  <a:pt x="2115343" y="1762779"/>
                </a:lnTo>
              </a:path>
            </a:pathLst>
          </a:custGeom>
          <a:gradFill rotWithShape="0">
            <a:gsLst>
              <a:gs pos="0">
                <a:schemeClr val="bg1">
                  <a:lumMod val="75000"/>
                  <a:tint val="66000"/>
                  <a:satMod val="160000"/>
                </a:schemeClr>
              </a:gs>
              <a:gs pos="50000">
                <a:schemeClr val="bg1">
                  <a:lumMod val="75000"/>
                  <a:tint val="44500"/>
                  <a:satMod val="160000"/>
                </a:schemeClr>
              </a:gs>
              <a:gs pos="100000">
                <a:schemeClr val="bg1">
                  <a:lumMod val="75000"/>
                  <a:tint val="23500"/>
                  <a:satMod val="160000"/>
                </a:schemeClr>
              </a:gs>
            </a:gsLst>
            <a:lin ang="10800000" scaled="1"/>
          </a:gra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8260" tIns="48260" rIns="48260" bIns="400824" numCol="1" spcCol="1270" anchor="ctr" anchorCtr="0">
            <a:noAutofit/>
          </a:bodyPr>
          <a:lstStyle/>
          <a:p>
            <a:pPr marL="0" lvl="0" indent="0" algn="ctr" defTabSz="1689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800" kern="1200" dirty="0">
                <a:solidFill>
                  <a:srgbClr val="002060"/>
                </a:solidFill>
              </a:rPr>
              <a:t>Local name authority</a:t>
            </a:r>
          </a:p>
        </p:txBody>
      </p:sp>
      <p:sp>
        <p:nvSpPr>
          <p:cNvPr id="10" name="Freeform: Shape 9"/>
          <p:cNvSpPr/>
          <p:nvPr/>
        </p:nvSpPr>
        <p:spPr>
          <a:xfrm>
            <a:off x="3483073" y="4360994"/>
            <a:ext cx="2115343" cy="2115343"/>
          </a:xfrm>
          <a:custGeom>
            <a:avLst/>
            <a:gdLst>
              <a:gd name="connsiteX0" fmla="*/ 0 w 2115343"/>
              <a:gd name="connsiteY0" fmla="*/ 0 h 2115343"/>
              <a:gd name="connsiteX1" fmla="*/ 2115343 w 2115343"/>
              <a:gd name="connsiteY1" fmla="*/ 0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4" fmla="*/ 0 w 2115343"/>
              <a:gd name="connsiteY4" fmla="*/ 2115343 h 2115343"/>
              <a:gd name="connsiteX5" fmla="*/ 0 w 2115343"/>
              <a:gd name="connsiteY5" fmla="*/ 0 h 2115343"/>
              <a:gd name="connsiteX0" fmla="*/ 1762779 w 2115343"/>
              <a:gd name="connsiteY0" fmla="*/ 2115343 h 2115343"/>
              <a:gd name="connsiteX1" fmla="*/ 1833292 w 2115343"/>
              <a:gd name="connsiteY1" fmla="*/ 1833292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0" fmla="*/ 1762779 w 2115343"/>
              <a:gd name="connsiteY0" fmla="*/ 2115343 h 2115343"/>
              <a:gd name="connsiteX1" fmla="*/ 1833292 w 2115343"/>
              <a:gd name="connsiteY1" fmla="*/ 1833292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4" fmla="*/ 0 w 2115343"/>
              <a:gd name="connsiteY4" fmla="*/ 2115343 h 2115343"/>
              <a:gd name="connsiteX5" fmla="*/ 0 w 2115343"/>
              <a:gd name="connsiteY5" fmla="*/ 0 h 2115343"/>
              <a:gd name="connsiteX6" fmla="*/ 2115343 w 2115343"/>
              <a:gd name="connsiteY6" fmla="*/ 0 h 2115343"/>
              <a:gd name="connsiteX7" fmla="*/ 2115343 w 2115343"/>
              <a:gd name="connsiteY7" fmla="*/ 1762779 h 2115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15343" h="2115343" stroke="0" extrusionOk="0">
                <a:moveTo>
                  <a:pt x="0" y="0"/>
                </a:moveTo>
                <a:lnTo>
                  <a:pt x="2115343" y="0"/>
                </a:lnTo>
                <a:lnTo>
                  <a:pt x="2115343" y="1762779"/>
                </a:lnTo>
                <a:lnTo>
                  <a:pt x="1762779" y="2115343"/>
                </a:lnTo>
                <a:lnTo>
                  <a:pt x="0" y="2115343"/>
                </a:lnTo>
                <a:lnTo>
                  <a:pt x="0" y="0"/>
                </a:lnTo>
                <a:close/>
              </a:path>
              <a:path w="2115343" h="2115343" fill="darkenLess" stroke="0" extrusionOk="0">
                <a:moveTo>
                  <a:pt x="1762779" y="2115343"/>
                </a:moveTo>
                <a:lnTo>
                  <a:pt x="1833292" y="1833292"/>
                </a:lnTo>
                <a:lnTo>
                  <a:pt x="2115343" y="1762779"/>
                </a:lnTo>
                <a:lnTo>
                  <a:pt x="1762779" y="2115343"/>
                </a:lnTo>
                <a:close/>
              </a:path>
              <a:path w="2115343" h="2115343" fill="none" extrusionOk="0">
                <a:moveTo>
                  <a:pt x="1762779" y="2115343"/>
                </a:moveTo>
                <a:lnTo>
                  <a:pt x="1833292" y="1833292"/>
                </a:lnTo>
                <a:lnTo>
                  <a:pt x="2115343" y="1762779"/>
                </a:lnTo>
                <a:lnTo>
                  <a:pt x="1762779" y="2115343"/>
                </a:lnTo>
                <a:lnTo>
                  <a:pt x="0" y="2115343"/>
                </a:lnTo>
                <a:lnTo>
                  <a:pt x="0" y="0"/>
                </a:lnTo>
                <a:lnTo>
                  <a:pt x="2115343" y="0"/>
                </a:lnTo>
                <a:lnTo>
                  <a:pt x="2115343" y="1762779"/>
                </a:lnTo>
              </a:path>
            </a:pathLst>
          </a:custGeom>
          <a:gradFill rotWithShape="0">
            <a:gsLst>
              <a:gs pos="0">
                <a:schemeClr val="bg1">
                  <a:lumMod val="75000"/>
                  <a:tint val="66000"/>
                  <a:satMod val="160000"/>
                </a:schemeClr>
              </a:gs>
              <a:gs pos="50000">
                <a:schemeClr val="bg1">
                  <a:lumMod val="75000"/>
                  <a:tint val="44500"/>
                  <a:satMod val="160000"/>
                </a:schemeClr>
              </a:gs>
              <a:gs pos="100000">
                <a:schemeClr val="bg1">
                  <a:lumMod val="75000"/>
                  <a:tint val="23500"/>
                  <a:satMod val="160000"/>
                </a:schemeClr>
              </a:gs>
            </a:gsLst>
            <a:lin ang="10800000" scaled="1"/>
          </a:gra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8260" tIns="48260" rIns="48260" bIns="400824" numCol="1" spcCol="1270" anchor="ctr" anchorCtr="0">
            <a:noAutofit/>
          </a:bodyPr>
          <a:lstStyle/>
          <a:p>
            <a:pPr marL="0" lvl="0" indent="0" algn="ctr" defTabSz="1689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800" kern="1200" dirty="0">
                <a:solidFill>
                  <a:srgbClr val="002060"/>
                </a:solidFill>
              </a:rPr>
              <a:t>LC-reconciled names</a:t>
            </a:r>
          </a:p>
        </p:txBody>
      </p:sp>
      <p:cxnSp>
        <p:nvCxnSpPr>
          <p:cNvPr id="12" name="Straight Connector 11"/>
          <p:cNvCxnSpPr>
            <a:cxnSpLocks/>
          </p:cNvCxnSpPr>
          <p:nvPr/>
        </p:nvCxnSpPr>
        <p:spPr>
          <a:xfrm>
            <a:off x="4525504" y="3770911"/>
            <a:ext cx="15240" cy="590083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7612092" y="3784600"/>
            <a:ext cx="15240" cy="590083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0" name="Freeform: Shape 19"/>
          <p:cNvSpPr/>
          <p:nvPr/>
        </p:nvSpPr>
        <p:spPr>
          <a:xfrm>
            <a:off x="5827858" y="5028541"/>
            <a:ext cx="551025" cy="608799"/>
          </a:xfrm>
          <a:custGeom>
            <a:avLst/>
            <a:gdLst>
              <a:gd name="connsiteX0" fmla="*/ 73038 w 551025"/>
              <a:gd name="connsiteY0" fmla="*/ 239599 h 608799"/>
              <a:gd name="connsiteX1" fmla="*/ 210712 w 551025"/>
              <a:gd name="connsiteY1" fmla="*/ 239599 h 608799"/>
              <a:gd name="connsiteX2" fmla="*/ 210712 w 551025"/>
              <a:gd name="connsiteY2" fmla="*/ 80696 h 608799"/>
              <a:gd name="connsiteX3" fmla="*/ 340313 w 551025"/>
              <a:gd name="connsiteY3" fmla="*/ 80696 h 608799"/>
              <a:gd name="connsiteX4" fmla="*/ 340313 w 551025"/>
              <a:gd name="connsiteY4" fmla="*/ 239599 h 608799"/>
              <a:gd name="connsiteX5" fmla="*/ 477987 w 551025"/>
              <a:gd name="connsiteY5" fmla="*/ 239599 h 608799"/>
              <a:gd name="connsiteX6" fmla="*/ 477987 w 551025"/>
              <a:gd name="connsiteY6" fmla="*/ 369200 h 608799"/>
              <a:gd name="connsiteX7" fmla="*/ 340313 w 551025"/>
              <a:gd name="connsiteY7" fmla="*/ 369200 h 608799"/>
              <a:gd name="connsiteX8" fmla="*/ 340313 w 551025"/>
              <a:gd name="connsiteY8" fmla="*/ 528103 h 608799"/>
              <a:gd name="connsiteX9" fmla="*/ 210712 w 551025"/>
              <a:gd name="connsiteY9" fmla="*/ 528103 h 608799"/>
              <a:gd name="connsiteX10" fmla="*/ 210712 w 551025"/>
              <a:gd name="connsiteY10" fmla="*/ 369200 h 608799"/>
              <a:gd name="connsiteX11" fmla="*/ 73038 w 551025"/>
              <a:gd name="connsiteY11" fmla="*/ 369200 h 608799"/>
              <a:gd name="connsiteX12" fmla="*/ 73038 w 551025"/>
              <a:gd name="connsiteY12" fmla="*/ 239599 h 608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51025" h="608799">
                <a:moveTo>
                  <a:pt x="73038" y="239599"/>
                </a:moveTo>
                <a:lnTo>
                  <a:pt x="210712" y="239599"/>
                </a:lnTo>
                <a:lnTo>
                  <a:pt x="210712" y="80696"/>
                </a:lnTo>
                <a:lnTo>
                  <a:pt x="340313" y="80696"/>
                </a:lnTo>
                <a:lnTo>
                  <a:pt x="340313" y="239599"/>
                </a:lnTo>
                <a:lnTo>
                  <a:pt x="477987" y="239599"/>
                </a:lnTo>
                <a:lnTo>
                  <a:pt x="477987" y="369200"/>
                </a:lnTo>
                <a:lnTo>
                  <a:pt x="340313" y="369200"/>
                </a:lnTo>
                <a:lnTo>
                  <a:pt x="340313" y="528103"/>
                </a:lnTo>
                <a:lnTo>
                  <a:pt x="210712" y="528103"/>
                </a:lnTo>
                <a:lnTo>
                  <a:pt x="210712" y="369200"/>
                </a:lnTo>
                <a:lnTo>
                  <a:pt x="73038" y="369200"/>
                </a:lnTo>
                <a:lnTo>
                  <a:pt x="73038" y="239599"/>
                </a:lnTo>
                <a:close/>
              </a:path>
            </a:pathLst>
          </a:custGeom>
          <a:solidFill>
            <a:srgbClr val="00206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3038" tIns="239599" rIns="73038" bIns="239599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000" kern="1200"/>
          </a:p>
        </p:txBody>
      </p:sp>
      <p:sp>
        <p:nvSpPr>
          <p:cNvPr id="21" name="Freeform: Shape 20"/>
          <p:cNvSpPr/>
          <p:nvPr/>
        </p:nvSpPr>
        <p:spPr>
          <a:xfrm>
            <a:off x="8889628" y="5054428"/>
            <a:ext cx="543749" cy="557024"/>
          </a:xfrm>
          <a:custGeom>
            <a:avLst/>
            <a:gdLst>
              <a:gd name="connsiteX0" fmla="*/ 72074 w 543749"/>
              <a:gd name="connsiteY0" fmla="*/ 114747 h 557024"/>
              <a:gd name="connsiteX1" fmla="*/ 471675 w 543749"/>
              <a:gd name="connsiteY1" fmla="*/ 114747 h 557024"/>
              <a:gd name="connsiteX2" fmla="*/ 471675 w 543749"/>
              <a:gd name="connsiteY2" fmla="*/ 245759 h 557024"/>
              <a:gd name="connsiteX3" fmla="*/ 72074 w 543749"/>
              <a:gd name="connsiteY3" fmla="*/ 245759 h 557024"/>
              <a:gd name="connsiteX4" fmla="*/ 72074 w 543749"/>
              <a:gd name="connsiteY4" fmla="*/ 114747 h 557024"/>
              <a:gd name="connsiteX5" fmla="*/ 72074 w 543749"/>
              <a:gd name="connsiteY5" fmla="*/ 311265 h 557024"/>
              <a:gd name="connsiteX6" fmla="*/ 471675 w 543749"/>
              <a:gd name="connsiteY6" fmla="*/ 311265 h 557024"/>
              <a:gd name="connsiteX7" fmla="*/ 471675 w 543749"/>
              <a:gd name="connsiteY7" fmla="*/ 442277 h 557024"/>
              <a:gd name="connsiteX8" fmla="*/ 72074 w 543749"/>
              <a:gd name="connsiteY8" fmla="*/ 442277 h 557024"/>
              <a:gd name="connsiteX9" fmla="*/ 72074 w 543749"/>
              <a:gd name="connsiteY9" fmla="*/ 311265 h 557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3749" h="557024">
                <a:moveTo>
                  <a:pt x="72074" y="114747"/>
                </a:moveTo>
                <a:lnTo>
                  <a:pt x="471675" y="114747"/>
                </a:lnTo>
                <a:lnTo>
                  <a:pt x="471675" y="245759"/>
                </a:lnTo>
                <a:lnTo>
                  <a:pt x="72074" y="245759"/>
                </a:lnTo>
                <a:lnTo>
                  <a:pt x="72074" y="114747"/>
                </a:lnTo>
                <a:close/>
                <a:moveTo>
                  <a:pt x="72074" y="311265"/>
                </a:moveTo>
                <a:lnTo>
                  <a:pt x="471675" y="311265"/>
                </a:lnTo>
                <a:lnTo>
                  <a:pt x="471675" y="442277"/>
                </a:lnTo>
                <a:lnTo>
                  <a:pt x="72074" y="442277"/>
                </a:lnTo>
                <a:lnTo>
                  <a:pt x="72074" y="311265"/>
                </a:lnTo>
                <a:close/>
              </a:path>
            </a:pathLst>
          </a:custGeom>
          <a:solidFill>
            <a:srgbClr val="00206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74" tIns="114747" rIns="72074" bIns="114747" numCol="1" spcCol="1270" anchor="ctr" anchorCtr="0">
            <a:noAutofit/>
          </a:bodyPr>
          <a:lstStyle/>
          <a:p>
            <a:pPr marL="0" lvl="0" indent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2600" kern="1200"/>
          </a:p>
        </p:txBody>
      </p:sp>
      <p:sp>
        <p:nvSpPr>
          <p:cNvPr id="22" name="Freeform: Shape 21"/>
          <p:cNvSpPr/>
          <p:nvPr/>
        </p:nvSpPr>
        <p:spPr>
          <a:xfrm>
            <a:off x="9727435" y="4360993"/>
            <a:ext cx="2115343" cy="2115343"/>
          </a:xfrm>
          <a:custGeom>
            <a:avLst/>
            <a:gdLst>
              <a:gd name="connsiteX0" fmla="*/ 0 w 2115343"/>
              <a:gd name="connsiteY0" fmla="*/ 0 h 2115343"/>
              <a:gd name="connsiteX1" fmla="*/ 2115343 w 2115343"/>
              <a:gd name="connsiteY1" fmla="*/ 0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4" fmla="*/ 0 w 2115343"/>
              <a:gd name="connsiteY4" fmla="*/ 2115343 h 2115343"/>
              <a:gd name="connsiteX5" fmla="*/ 0 w 2115343"/>
              <a:gd name="connsiteY5" fmla="*/ 0 h 2115343"/>
              <a:gd name="connsiteX0" fmla="*/ 1762779 w 2115343"/>
              <a:gd name="connsiteY0" fmla="*/ 2115343 h 2115343"/>
              <a:gd name="connsiteX1" fmla="*/ 1833292 w 2115343"/>
              <a:gd name="connsiteY1" fmla="*/ 1833292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0" fmla="*/ 1762779 w 2115343"/>
              <a:gd name="connsiteY0" fmla="*/ 2115343 h 2115343"/>
              <a:gd name="connsiteX1" fmla="*/ 1833292 w 2115343"/>
              <a:gd name="connsiteY1" fmla="*/ 1833292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4" fmla="*/ 0 w 2115343"/>
              <a:gd name="connsiteY4" fmla="*/ 2115343 h 2115343"/>
              <a:gd name="connsiteX5" fmla="*/ 0 w 2115343"/>
              <a:gd name="connsiteY5" fmla="*/ 0 h 2115343"/>
              <a:gd name="connsiteX6" fmla="*/ 2115343 w 2115343"/>
              <a:gd name="connsiteY6" fmla="*/ 0 h 2115343"/>
              <a:gd name="connsiteX7" fmla="*/ 2115343 w 2115343"/>
              <a:gd name="connsiteY7" fmla="*/ 1762779 h 2115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15343" h="2115343" stroke="0" extrusionOk="0">
                <a:moveTo>
                  <a:pt x="0" y="0"/>
                </a:moveTo>
                <a:lnTo>
                  <a:pt x="2115343" y="0"/>
                </a:lnTo>
                <a:lnTo>
                  <a:pt x="2115343" y="1762779"/>
                </a:lnTo>
                <a:lnTo>
                  <a:pt x="1762779" y="2115343"/>
                </a:lnTo>
                <a:lnTo>
                  <a:pt x="0" y="2115343"/>
                </a:lnTo>
                <a:lnTo>
                  <a:pt x="0" y="0"/>
                </a:lnTo>
                <a:close/>
              </a:path>
              <a:path w="2115343" h="2115343" fill="darkenLess" stroke="0" extrusionOk="0">
                <a:moveTo>
                  <a:pt x="1762779" y="2115343"/>
                </a:moveTo>
                <a:lnTo>
                  <a:pt x="1833292" y="1833292"/>
                </a:lnTo>
                <a:lnTo>
                  <a:pt x="2115343" y="1762779"/>
                </a:lnTo>
                <a:lnTo>
                  <a:pt x="1762779" y="2115343"/>
                </a:lnTo>
                <a:close/>
              </a:path>
              <a:path w="2115343" h="2115343" fill="none" extrusionOk="0">
                <a:moveTo>
                  <a:pt x="1762779" y="2115343"/>
                </a:moveTo>
                <a:lnTo>
                  <a:pt x="1833292" y="1833292"/>
                </a:lnTo>
                <a:lnTo>
                  <a:pt x="2115343" y="1762779"/>
                </a:lnTo>
                <a:lnTo>
                  <a:pt x="1762779" y="2115343"/>
                </a:lnTo>
                <a:lnTo>
                  <a:pt x="0" y="2115343"/>
                </a:lnTo>
                <a:lnTo>
                  <a:pt x="0" y="0"/>
                </a:lnTo>
                <a:lnTo>
                  <a:pt x="2115343" y="0"/>
                </a:lnTo>
                <a:lnTo>
                  <a:pt x="2115343" y="1762779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8260" tIns="48260" rIns="48260" bIns="400824" numCol="1" spcCol="1270" anchor="ctr" anchorCtr="0">
            <a:noAutofit/>
          </a:bodyPr>
          <a:lstStyle/>
          <a:p>
            <a:pPr marL="0" lvl="0" indent="0" algn="ctr" defTabSz="1689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800" kern="1200" dirty="0">
                <a:solidFill>
                  <a:srgbClr val="002060"/>
                </a:solidFill>
              </a:rPr>
              <a:t>Master CSV of all names</a:t>
            </a:r>
          </a:p>
        </p:txBody>
      </p:sp>
    </p:spTree>
    <p:extLst>
      <p:ext uri="{BB962C8B-B14F-4D97-AF65-F5344CB8AC3E}">
        <p14:creationId xmlns:p14="http://schemas.microsoft.com/office/powerpoint/2010/main" val="16663891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56126" y="109176"/>
            <a:ext cx="9720263" cy="14986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The Plan</a:t>
            </a:r>
          </a:p>
        </p:txBody>
      </p:sp>
      <p:sp>
        <p:nvSpPr>
          <p:cNvPr id="5" name="Freeform: Shape 4"/>
          <p:cNvSpPr/>
          <p:nvPr/>
        </p:nvSpPr>
        <p:spPr>
          <a:xfrm>
            <a:off x="2730621" y="2358278"/>
            <a:ext cx="471362" cy="702109"/>
          </a:xfrm>
          <a:custGeom>
            <a:avLst/>
            <a:gdLst>
              <a:gd name="connsiteX0" fmla="*/ 0 w 471362"/>
              <a:gd name="connsiteY0" fmla="*/ 175527 h 702109"/>
              <a:gd name="connsiteX1" fmla="*/ 235681 w 471362"/>
              <a:gd name="connsiteY1" fmla="*/ 175527 h 702109"/>
              <a:gd name="connsiteX2" fmla="*/ 235681 w 471362"/>
              <a:gd name="connsiteY2" fmla="*/ 0 h 702109"/>
              <a:gd name="connsiteX3" fmla="*/ 471362 w 471362"/>
              <a:gd name="connsiteY3" fmla="*/ 351055 h 702109"/>
              <a:gd name="connsiteX4" fmla="*/ 235681 w 471362"/>
              <a:gd name="connsiteY4" fmla="*/ 702109 h 702109"/>
              <a:gd name="connsiteX5" fmla="*/ 235681 w 471362"/>
              <a:gd name="connsiteY5" fmla="*/ 526582 h 702109"/>
              <a:gd name="connsiteX6" fmla="*/ 0 w 471362"/>
              <a:gd name="connsiteY6" fmla="*/ 526582 h 702109"/>
              <a:gd name="connsiteX7" fmla="*/ 0 w 471362"/>
              <a:gd name="connsiteY7" fmla="*/ 175527 h 702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1362" h="702109">
                <a:moveTo>
                  <a:pt x="0" y="175527"/>
                </a:moveTo>
                <a:lnTo>
                  <a:pt x="235681" y="175527"/>
                </a:lnTo>
                <a:lnTo>
                  <a:pt x="235681" y="0"/>
                </a:lnTo>
                <a:lnTo>
                  <a:pt x="471362" y="351055"/>
                </a:lnTo>
                <a:lnTo>
                  <a:pt x="235681" y="702109"/>
                </a:lnTo>
                <a:lnTo>
                  <a:pt x="235681" y="526582"/>
                </a:lnTo>
                <a:lnTo>
                  <a:pt x="0" y="526582"/>
                </a:lnTo>
                <a:lnTo>
                  <a:pt x="0" y="175527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75527" rIns="117840" bIns="175527" numCol="1" spcCol="1270" anchor="ctr" anchorCtr="0">
            <a:noAutofit/>
          </a:bodyPr>
          <a:lstStyle/>
          <a:p>
            <a:pPr marL="0" lvl="0" indent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700" kern="1200"/>
          </a:p>
        </p:txBody>
      </p:sp>
      <p:sp>
        <p:nvSpPr>
          <p:cNvPr id="6" name="Freeform: Shape 5"/>
          <p:cNvSpPr/>
          <p:nvPr/>
        </p:nvSpPr>
        <p:spPr>
          <a:xfrm>
            <a:off x="3341805" y="1645709"/>
            <a:ext cx="2299982" cy="2127248"/>
          </a:xfrm>
          <a:custGeom>
            <a:avLst/>
            <a:gdLst>
              <a:gd name="connsiteX0" fmla="*/ 0 w 2127249"/>
              <a:gd name="connsiteY0" fmla="*/ 1063625 h 2127249"/>
              <a:gd name="connsiteX1" fmla="*/ 1063625 w 2127249"/>
              <a:gd name="connsiteY1" fmla="*/ 0 h 2127249"/>
              <a:gd name="connsiteX2" fmla="*/ 2127250 w 2127249"/>
              <a:gd name="connsiteY2" fmla="*/ 1063625 h 2127249"/>
              <a:gd name="connsiteX3" fmla="*/ 1063625 w 2127249"/>
              <a:gd name="connsiteY3" fmla="*/ 2127250 h 2127249"/>
              <a:gd name="connsiteX4" fmla="*/ 0 w 2127249"/>
              <a:gd name="connsiteY4" fmla="*/ 1063625 h 2127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7249" h="2127249">
                <a:moveTo>
                  <a:pt x="0" y="1063625"/>
                </a:moveTo>
                <a:cubicBezTo>
                  <a:pt x="0" y="476201"/>
                  <a:pt x="476201" y="0"/>
                  <a:pt x="1063625" y="0"/>
                </a:cubicBezTo>
                <a:cubicBezTo>
                  <a:pt x="1651049" y="0"/>
                  <a:pt x="2127250" y="476201"/>
                  <a:pt x="2127250" y="1063625"/>
                </a:cubicBezTo>
                <a:cubicBezTo>
                  <a:pt x="2127250" y="1651049"/>
                  <a:pt x="1651049" y="2127250"/>
                  <a:pt x="1063625" y="2127250"/>
                </a:cubicBezTo>
                <a:cubicBezTo>
                  <a:pt x="476201" y="2127250"/>
                  <a:pt x="0" y="1651049"/>
                  <a:pt x="0" y="1063625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9468" tIns="339468" rIns="339468" bIns="339468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/>
              <a:t>LC Authorities reconciliation</a:t>
            </a:r>
          </a:p>
        </p:txBody>
      </p:sp>
      <p:cxnSp>
        <p:nvCxnSpPr>
          <p:cNvPr id="19" name="Straight Connector 18"/>
          <p:cNvCxnSpPr>
            <a:cxnSpLocks/>
          </p:cNvCxnSpPr>
          <p:nvPr/>
        </p:nvCxnSpPr>
        <p:spPr>
          <a:xfrm flipH="1">
            <a:off x="386180" y="361950"/>
            <a:ext cx="9525" cy="84772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: Shape 10"/>
          <p:cNvSpPr/>
          <p:nvPr/>
        </p:nvSpPr>
        <p:spPr>
          <a:xfrm>
            <a:off x="397726" y="1645708"/>
            <a:ext cx="2142274" cy="2138892"/>
          </a:xfrm>
          <a:custGeom>
            <a:avLst/>
            <a:gdLst>
              <a:gd name="connsiteX0" fmla="*/ 0 w 2127249"/>
              <a:gd name="connsiteY0" fmla="*/ 1063625 h 2127249"/>
              <a:gd name="connsiteX1" fmla="*/ 1063625 w 2127249"/>
              <a:gd name="connsiteY1" fmla="*/ 0 h 2127249"/>
              <a:gd name="connsiteX2" fmla="*/ 2127250 w 2127249"/>
              <a:gd name="connsiteY2" fmla="*/ 1063625 h 2127249"/>
              <a:gd name="connsiteX3" fmla="*/ 1063625 w 2127249"/>
              <a:gd name="connsiteY3" fmla="*/ 2127250 h 2127249"/>
              <a:gd name="connsiteX4" fmla="*/ 0 w 2127249"/>
              <a:gd name="connsiteY4" fmla="*/ 1063625 h 2127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7249" h="2127249">
                <a:moveTo>
                  <a:pt x="0" y="1063625"/>
                </a:moveTo>
                <a:cubicBezTo>
                  <a:pt x="0" y="476201"/>
                  <a:pt x="476201" y="0"/>
                  <a:pt x="1063625" y="0"/>
                </a:cubicBezTo>
                <a:cubicBezTo>
                  <a:pt x="1651049" y="0"/>
                  <a:pt x="2127250" y="476201"/>
                  <a:pt x="2127250" y="1063625"/>
                </a:cubicBezTo>
                <a:cubicBezTo>
                  <a:pt x="2127250" y="1651049"/>
                  <a:pt x="1651049" y="2127250"/>
                  <a:pt x="1063625" y="2127250"/>
                </a:cubicBezTo>
                <a:cubicBezTo>
                  <a:pt x="476201" y="2127250"/>
                  <a:pt x="0" y="1651049"/>
                  <a:pt x="0" y="1063625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9468" tIns="339468" rIns="339468" bIns="339468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/>
              <a:t>Batch export names (100)</a:t>
            </a:r>
          </a:p>
        </p:txBody>
      </p:sp>
      <p:sp>
        <p:nvSpPr>
          <p:cNvPr id="7" name="Freeform: Shape 6"/>
          <p:cNvSpPr/>
          <p:nvPr/>
        </p:nvSpPr>
        <p:spPr>
          <a:xfrm>
            <a:off x="6378883" y="1634060"/>
            <a:ext cx="2266907" cy="2150545"/>
          </a:xfrm>
          <a:custGeom>
            <a:avLst/>
            <a:gdLst>
              <a:gd name="connsiteX0" fmla="*/ 0 w 2266907"/>
              <a:gd name="connsiteY0" fmla="*/ 1075273 h 2150545"/>
              <a:gd name="connsiteX1" fmla="*/ 1133454 w 2266907"/>
              <a:gd name="connsiteY1" fmla="*/ 0 h 2150545"/>
              <a:gd name="connsiteX2" fmla="*/ 2266908 w 2266907"/>
              <a:gd name="connsiteY2" fmla="*/ 1075273 h 2150545"/>
              <a:gd name="connsiteX3" fmla="*/ 1133454 w 2266907"/>
              <a:gd name="connsiteY3" fmla="*/ 2150546 h 2150545"/>
              <a:gd name="connsiteX4" fmla="*/ 0 w 2266907"/>
              <a:gd name="connsiteY4" fmla="*/ 1075273 h 2150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6907" h="2150545">
                <a:moveTo>
                  <a:pt x="0" y="1075273"/>
                </a:moveTo>
                <a:cubicBezTo>
                  <a:pt x="0" y="481416"/>
                  <a:pt x="507465" y="0"/>
                  <a:pt x="1133454" y="0"/>
                </a:cubicBezTo>
                <a:cubicBezTo>
                  <a:pt x="1759443" y="0"/>
                  <a:pt x="2266908" y="481416"/>
                  <a:pt x="2266908" y="1075273"/>
                </a:cubicBezTo>
                <a:cubicBezTo>
                  <a:pt x="2266908" y="1669130"/>
                  <a:pt x="1759443" y="2150546"/>
                  <a:pt x="1133454" y="2150546"/>
                </a:cubicBezTo>
                <a:cubicBezTo>
                  <a:pt x="507465" y="2150546"/>
                  <a:pt x="0" y="1669130"/>
                  <a:pt x="0" y="1075273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58651" tIns="341610" rIns="358651" bIns="341610" numCol="1" spcCol="1270" anchor="ctr" anchorCtr="0">
            <a:noAutofit/>
          </a:bodyPr>
          <a:lstStyle/>
          <a:p>
            <a:pPr marL="0" lvl="0" indent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100" kern="1200" dirty="0"/>
              <a:t>Add local names</a:t>
            </a:r>
          </a:p>
        </p:txBody>
      </p:sp>
      <p:sp>
        <p:nvSpPr>
          <p:cNvPr id="8" name="Freeform: Shape 7"/>
          <p:cNvSpPr/>
          <p:nvPr/>
        </p:nvSpPr>
        <p:spPr>
          <a:xfrm>
            <a:off x="5795770" y="2358278"/>
            <a:ext cx="471362" cy="702109"/>
          </a:xfrm>
          <a:custGeom>
            <a:avLst/>
            <a:gdLst>
              <a:gd name="connsiteX0" fmla="*/ 0 w 471362"/>
              <a:gd name="connsiteY0" fmla="*/ 175527 h 702109"/>
              <a:gd name="connsiteX1" fmla="*/ 235681 w 471362"/>
              <a:gd name="connsiteY1" fmla="*/ 175527 h 702109"/>
              <a:gd name="connsiteX2" fmla="*/ 235681 w 471362"/>
              <a:gd name="connsiteY2" fmla="*/ 0 h 702109"/>
              <a:gd name="connsiteX3" fmla="*/ 471362 w 471362"/>
              <a:gd name="connsiteY3" fmla="*/ 351055 h 702109"/>
              <a:gd name="connsiteX4" fmla="*/ 235681 w 471362"/>
              <a:gd name="connsiteY4" fmla="*/ 702109 h 702109"/>
              <a:gd name="connsiteX5" fmla="*/ 235681 w 471362"/>
              <a:gd name="connsiteY5" fmla="*/ 526582 h 702109"/>
              <a:gd name="connsiteX6" fmla="*/ 0 w 471362"/>
              <a:gd name="connsiteY6" fmla="*/ 526582 h 702109"/>
              <a:gd name="connsiteX7" fmla="*/ 0 w 471362"/>
              <a:gd name="connsiteY7" fmla="*/ 175527 h 702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1362" h="702109">
                <a:moveTo>
                  <a:pt x="0" y="175527"/>
                </a:moveTo>
                <a:lnTo>
                  <a:pt x="235681" y="175527"/>
                </a:lnTo>
                <a:lnTo>
                  <a:pt x="235681" y="0"/>
                </a:lnTo>
                <a:lnTo>
                  <a:pt x="471362" y="351055"/>
                </a:lnTo>
                <a:lnTo>
                  <a:pt x="235681" y="702109"/>
                </a:lnTo>
                <a:lnTo>
                  <a:pt x="235681" y="526582"/>
                </a:lnTo>
                <a:lnTo>
                  <a:pt x="0" y="526582"/>
                </a:lnTo>
                <a:lnTo>
                  <a:pt x="0" y="175527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75527" rIns="117840" bIns="175527" numCol="1" spcCol="1270" anchor="ctr" anchorCtr="0">
            <a:noAutofit/>
          </a:bodyPr>
          <a:lstStyle/>
          <a:p>
            <a:pPr marL="0" lvl="0" indent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700" kern="1200"/>
          </a:p>
        </p:txBody>
      </p:sp>
      <p:sp>
        <p:nvSpPr>
          <p:cNvPr id="9" name="Freeform: Shape 8"/>
          <p:cNvSpPr/>
          <p:nvPr/>
        </p:nvSpPr>
        <p:spPr>
          <a:xfrm>
            <a:off x="6576584" y="4360994"/>
            <a:ext cx="2115343" cy="2115343"/>
          </a:xfrm>
          <a:custGeom>
            <a:avLst/>
            <a:gdLst>
              <a:gd name="connsiteX0" fmla="*/ 0 w 2115343"/>
              <a:gd name="connsiteY0" fmla="*/ 0 h 2115343"/>
              <a:gd name="connsiteX1" fmla="*/ 2115343 w 2115343"/>
              <a:gd name="connsiteY1" fmla="*/ 0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4" fmla="*/ 0 w 2115343"/>
              <a:gd name="connsiteY4" fmla="*/ 2115343 h 2115343"/>
              <a:gd name="connsiteX5" fmla="*/ 0 w 2115343"/>
              <a:gd name="connsiteY5" fmla="*/ 0 h 2115343"/>
              <a:gd name="connsiteX0" fmla="*/ 1762779 w 2115343"/>
              <a:gd name="connsiteY0" fmla="*/ 2115343 h 2115343"/>
              <a:gd name="connsiteX1" fmla="*/ 1833292 w 2115343"/>
              <a:gd name="connsiteY1" fmla="*/ 1833292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0" fmla="*/ 1762779 w 2115343"/>
              <a:gd name="connsiteY0" fmla="*/ 2115343 h 2115343"/>
              <a:gd name="connsiteX1" fmla="*/ 1833292 w 2115343"/>
              <a:gd name="connsiteY1" fmla="*/ 1833292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4" fmla="*/ 0 w 2115343"/>
              <a:gd name="connsiteY4" fmla="*/ 2115343 h 2115343"/>
              <a:gd name="connsiteX5" fmla="*/ 0 w 2115343"/>
              <a:gd name="connsiteY5" fmla="*/ 0 h 2115343"/>
              <a:gd name="connsiteX6" fmla="*/ 2115343 w 2115343"/>
              <a:gd name="connsiteY6" fmla="*/ 0 h 2115343"/>
              <a:gd name="connsiteX7" fmla="*/ 2115343 w 2115343"/>
              <a:gd name="connsiteY7" fmla="*/ 1762779 h 2115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15343" h="2115343" stroke="0" extrusionOk="0">
                <a:moveTo>
                  <a:pt x="0" y="0"/>
                </a:moveTo>
                <a:lnTo>
                  <a:pt x="2115343" y="0"/>
                </a:lnTo>
                <a:lnTo>
                  <a:pt x="2115343" y="1762779"/>
                </a:lnTo>
                <a:lnTo>
                  <a:pt x="1762779" y="2115343"/>
                </a:lnTo>
                <a:lnTo>
                  <a:pt x="0" y="2115343"/>
                </a:lnTo>
                <a:lnTo>
                  <a:pt x="0" y="0"/>
                </a:lnTo>
                <a:close/>
              </a:path>
              <a:path w="2115343" h="2115343" fill="darkenLess" stroke="0" extrusionOk="0">
                <a:moveTo>
                  <a:pt x="1762779" y="2115343"/>
                </a:moveTo>
                <a:lnTo>
                  <a:pt x="1833292" y="1833292"/>
                </a:lnTo>
                <a:lnTo>
                  <a:pt x="2115343" y="1762779"/>
                </a:lnTo>
                <a:lnTo>
                  <a:pt x="1762779" y="2115343"/>
                </a:lnTo>
                <a:close/>
              </a:path>
              <a:path w="2115343" h="2115343" fill="none" extrusionOk="0">
                <a:moveTo>
                  <a:pt x="1762779" y="2115343"/>
                </a:moveTo>
                <a:lnTo>
                  <a:pt x="1833292" y="1833292"/>
                </a:lnTo>
                <a:lnTo>
                  <a:pt x="2115343" y="1762779"/>
                </a:lnTo>
                <a:lnTo>
                  <a:pt x="1762779" y="2115343"/>
                </a:lnTo>
                <a:lnTo>
                  <a:pt x="0" y="2115343"/>
                </a:lnTo>
                <a:lnTo>
                  <a:pt x="0" y="0"/>
                </a:lnTo>
                <a:lnTo>
                  <a:pt x="2115343" y="0"/>
                </a:lnTo>
                <a:lnTo>
                  <a:pt x="2115343" y="1762779"/>
                </a:lnTo>
              </a:path>
            </a:pathLst>
          </a:custGeom>
          <a:gradFill rotWithShape="0">
            <a:gsLst>
              <a:gs pos="0">
                <a:schemeClr val="bg1">
                  <a:lumMod val="75000"/>
                  <a:tint val="66000"/>
                  <a:satMod val="160000"/>
                </a:schemeClr>
              </a:gs>
              <a:gs pos="50000">
                <a:schemeClr val="bg1">
                  <a:lumMod val="75000"/>
                  <a:tint val="44500"/>
                  <a:satMod val="160000"/>
                </a:schemeClr>
              </a:gs>
              <a:gs pos="100000">
                <a:schemeClr val="bg1">
                  <a:lumMod val="75000"/>
                  <a:tint val="23500"/>
                  <a:satMod val="160000"/>
                </a:schemeClr>
              </a:gs>
            </a:gsLst>
            <a:lin ang="10800000" scaled="1"/>
          </a:gra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8260" tIns="48260" rIns="48260" bIns="400824" numCol="1" spcCol="1270" anchor="ctr" anchorCtr="0">
            <a:noAutofit/>
          </a:bodyPr>
          <a:lstStyle/>
          <a:p>
            <a:pPr marL="0" lvl="0" indent="0" algn="ctr" defTabSz="1689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800" kern="1200" dirty="0">
                <a:solidFill>
                  <a:srgbClr val="002060"/>
                </a:solidFill>
              </a:rPr>
              <a:t>Local name authority </a:t>
            </a:r>
          </a:p>
        </p:txBody>
      </p:sp>
      <p:sp>
        <p:nvSpPr>
          <p:cNvPr id="10" name="Freeform: Shape 9"/>
          <p:cNvSpPr/>
          <p:nvPr/>
        </p:nvSpPr>
        <p:spPr>
          <a:xfrm>
            <a:off x="3483073" y="4360994"/>
            <a:ext cx="2115343" cy="2115343"/>
          </a:xfrm>
          <a:custGeom>
            <a:avLst/>
            <a:gdLst>
              <a:gd name="connsiteX0" fmla="*/ 0 w 2115343"/>
              <a:gd name="connsiteY0" fmla="*/ 0 h 2115343"/>
              <a:gd name="connsiteX1" fmla="*/ 2115343 w 2115343"/>
              <a:gd name="connsiteY1" fmla="*/ 0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4" fmla="*/ 0 w 2115343"/>
              <a:gd name="connsiteY4" fmla="*/ 2115343 h 2115343"/>
              <a:gd name="connsiteX5" fmla="*/ 0 w 2115343"/>
              <a:gd name="connsiteY5" fmla="*/ 0 h 2115343"/>
              <a:gd name="connsiteX0" fmla="*/ 1762779 w 2115343"/>
              <a:gd name="connsiteY0" fmla="*/ 2115343 h 2115343"/>
              <a:gd name="connsiteX1" fmla="*/ 1833292 w 2115343"/>
              <a:gd name="connsiteY1" fmla="*/ 1833292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0" fmla="*/ 1762779 w 2115343"/>
              <a:gd name="connsiteY0" fmla="*/ 2115343 h 2115343"/>
              <a:gd name="connsiteX1" fmla="*/ 1833292 w 2115343"/>
              <a:gd name="connsiteY1" fmla="*/ 1833292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4" fmla="*/ 0 w 2115343"/>
              <a:gd name="connsiteY4" fmla="*/ 2115343 h 2115343"/>
              <a:gd name="connsiteX5" fmla="*/ 0 w 2115343"/>
              <a:gd name="connsiteY5" fmla="*/ 0 h 2115343"/>
              <a:gd name="connsiteX6" fmla="*/ 2115343 w 2115343"/>
              <a:gd name="connsiteY6" fmla="*/ 0 h 2115343"/>
              <a:gd name="connsiteX7" fmla="*/ 2115343 w 2115343"/>
              <a:gd name="connsiteY7" fmla="*/ 1762779 h 2115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15343" h="2115343" stroke="0" extrusionOk="0">
                <a:moveTo>
                  <a:pt x="0" y="0"/>
                </a:moveTo>
                <a:lnTo>
                  <a:pt x="2115343" y="0"/>
                </a:lnTo>
                <a:lnTo>
                  <a:pt x="2115343" y="1762779"/>
                </a:lnTo>
                <a:lnTo>
                  <a:pt x="1762779" y="2115343"/>
                </a:lnTo>
                <a:lnTo>
                  <a:pt x="0" y="2115343"/>
                </a:lnTo>
                <a:lnTo>
                  <a:pt x="0" y="0"/>
                </a:lnTo>
                <a:close/>
              </a:path>
              <a:path w="2115343" h="2115343" fill="darkenLess" stroke="0" extrusionOk="0">
                <a:moveTo>
                  <a:pt x="1762779" y="2115343"/>
                </a:moveTo>
                <a:lnTo>
                  <a:pt x="1833292" y="1833292"/>
                </a:lnTo>
                <a:lnTo>
                  <a:pt x="2115343" y="1762779"/>
                </a:lnTo>
                <a:lnTo>
                  <a:pt x="1762779" y="2115343"/>
                </a:lnTo>
                <a:close/>
              </a:path>
              <a:path w="2115343" h="2115343" fill="none" extrusionOk="0">
                <a:moveTo>
                  <a:pt x="1762779" y="2115343"/>
                </a:moveTo>
                <a:lnTo>
                  <a:pt x="1833292" y="1833292"/>
                </a:lnTo>
                <a:lnTo>
                  <a:pt x="2115343" y="1762779"/>
                </a:lnTo>
                <a:lnTo>
                  <a:pt x="1762779" y="2115343"/>
                </a:lnTo>
                <a:lnTo>
                  <a:pt x="0" y="2115343"/>
                </a:lnTo>
                <a:lnTo>
                  <a:pt x="0" y="0"/>
                </a:lnTo>
                <a:lnTo>
                  <a:pt x="2115343" y="0"/>
                </a:lnTo>
                <a:lnTo>
                  <a:pt x="2115343" y="1762779"/>
                </a:lnTo>
              </a:path>
            </a:pathLst>
          </a:custGeom>
          <a:gradFill rotWithShape="0">
            <a:gsLst>
              <a:gs pos="0">
                <a:schemeClr val="bg1">
                  <a:lumMod val="75000"/>
                  <a:tint val="66000"/>
                  <a:satMod val="160000"/>
                </a:schemeClr>
              </a:gs>
              <a:gs pos="50000">
                <a:schemeClr val="bg1">
                  <a:lumMod val="75000"/>
                  <a:tint val="44500"/>
                  <a:satMod val="160000"/>
                </a:schemeClr>
              </a:gs>
              <a:gs pos="100000">
                <a:schemeClr val="bg1">
                  <a:lumMod val="75000"/>
                  <a:tint val="23500"/>
                  <a:satMod val="160000"/>
                </a:schemeClr>
              </a:gs>
            </a:gsLst>
            <a:lin ang="10800000" scaled="1"/>
          </a:gra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8260" tIns="48260" rIns="48260" bIns="400824" numCol="1" spcCol="1270" anchor="ctr" anchorCtr="0">
            <a:noAutofit/>
          </a:bodyPr>
          <a:lstStyle/>
          <a:p>
            <a:pPr marL="0" lvl="0" indent="0" algn="ctr" defTabSz="1689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800" kern="1200" dirty="0">
                <a:solidFill>
                  <a:srgbClr val="002060"/>
                </a:solidFill>
              </a:rPr>
              <a:t>LC-reconciled names</a:t>
            </a:r>
          </a:p>
        </p:txBody>
      </p:sp>
      <p:cxnSp>
        <p:nvCxnSpPr>
          <p:cNvPr id="12" name="Straight Connector 11"/>
          <p:cNvCxnSpPr>
            <a:cxnSpLocks/>
          </p:cNvCxnSpPr>
          <p:nvPr/>
        </p:nvCxnSpPr>
        <p:spPr>
          <a:xfrm>
            <a:off x="4525504" y="3770911"/>
            <a:ext cx="15240" cy="590083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7612092" y="3784600"/>
            <a:ext cx="15240" cy="590083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0" name="Freeform: Shape 19"/>
          <p:cNvSpPr/>
          <p:nvPr/>
        </p:nvSpPr>
        <p:spPr>
          <a:xfrm>
            <a:off x="5827858" y="5028541"/>
            <a:ext cx="551025" cy="608799"/>
          </a:xfrm>
          <a:custGeom>
            <a:avLst/>
            <a:gdLst>
              <a:gd name="connsiteX0" fmla="*/ 73038 w 551025"/>
              <a:gd name="connsiteY0" fmla="*/ 239599 h 608799"/>
              <a:gd name="connsiteX1" fmla="*/ 210712 w 551025"/>
              <a:gd name="connsiteY1" fmla="*/ 239599 h 608799"/>
              <a:gd name="connsiteX2" fmla="*/ 210712 w 551025"/>
              <a:gd name="connsiteY2" fmla="*/ 80696 h 608799"/>
              <a:gd name="connsiteX3" fmla="*/ 340313 w 551025"/>
              <a:gd name="connsiteY3" fmla="*/ 80696 h 608799"/>
              <a:gd name="connsiteX4" fmla="*/ 340313 w 551025"/>
              <a:gd name="connsiteY4" fmla="*/ 239599 h 608799"/>
              <a:gd name="connsiteX5" fmla="*/ 477987 w 551025"/>
              <a:gd name="connsiteY5" fmla="*/ 239599 h 608799"/>
              <a:gd name="connsiteX6" fmla="*/ 477987 w 551025"/>
              <a:gd name="connsiteY6" fmla="*/ 369200 h 608799"/>
              <a:gd name="connsiteX7" fmla="*/ 340313 w 551025"/>
              <a:gd name="connsiteY7" fmla="*/ 369200 h 608799"/>
              <a:gd name="connsiteX8" fmla="*/ 340313 w 551025"/>
              <a:gd name="connsiteY8" fmla="*/ 528103 h 608799"/>
              <a:gd name="connsiteX9" fmla="*/ 210712 w 551025"/>
              <a:gd name="connsiteY9" fmla="*/ 528103 h 608799"/>
              <a:gd name="connsiteX10" fmla="*/ 210712 w 551025"/>
              <a:gd name="connsiteY10" fmla="*/ 369200 h 608799"/>
              <a:gd name="connsiteX11" fmla="*/ 73038 w 551025"/>
              <a:gd name="connsiteY11" fmla="*/ 369200 h 608799"/>
              <a:gd name="connsiteX12" fmla="*/ 73038 w 551025"/>
              <a:gd name="connsiteY12" fmla="*/ 239599 h 608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51025" h="608799">
                <a:moveTo>
                  <a:pt x="73038" y="239599"/>
                </a:moveTo>
                <a:lnTo>
                  <a:pt x="210712" y="239599"/>
                </a:lnTo>
                <a:lnTo>
                  <a:pt x="210712" y="80696"/>
                </a:lnTo>
                <a:lnTo>
                  <a:pt x="340313" y="80696"/>
                </a:lnTo>
                <a:lnTo>
                  <a:pt x="340313" y="239599"/>
                </a:lnTo>
                <a:lnTo>
                  <a:pt x="477987" y="239599"/>
                </a:lnTo>
                <a:lnTo>
                  <a:pt x="477987" y="369200"/>
                </a:lnTo>
                <a:lnTo>
                  <a:pt x="340313" y="369200"/>
                </a:lnTo>
                <a:lnTo>
                  <a:pt x="340313" y="528103"/>
                </a:lnTo>
                <a:lnTo>
                  <a:pt x="210712" y="528103"/>
                </a:lnTo>
                <a:lnTo>
                  <a:pt x="210712" y="369200"/>
                </a:lnTo>
                <a:lnTo>
                  <a:pt x="73038" y="369200"/>
                </a:lnTo>
                <a:lnTo>
                  <a:pt x="73038" y="239599"/>
                </a:lnTo>
                <a:close/>
              </a:path>
            </a:pathLst>
          </a:custGeom>
          <a:solidFill>
            <a:srgbClr val="00206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3038" tIns="239599" rIns="73038" bIns="239599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000" kern="1200"/>
          </a:p>
        </p:txBody>
      </p:sp>
      <p:sp>
        <p:nvSpPr>
          <p:cNvPr id="21" name="Freeform: Shape 20"/>
          <p:cNvSpPr/>
          <p:nvPr/>
        </p:nvSpPr>
        <p:spPr>
          <a:xfrm>
            <a:off x="8889628" y="5054428"/>
            <a:ext cx="543749" cy="557024"/>
          </a:xfrm>
          <a:custGeom>
            <a:avLst/>
            <a:gdLst>
              <a:gd name="connsiteX0" fmla="*/ 72074 w 543749"/>
              <a:gd name="connsiteY0" fmla="*/ 114747 h 557024"/>
              <a:gd name="connsiteX1" fmla="*/ 471675 w 543749"/>
              <a:gd name="connsiteY1" fmla="*/ 114747 h 557024"/>
              <a:gd name="connsiteX2" fmla="*/ 471675 w 543749"/>
              <a:gd name="connsiteY2" fmla="*/ 245759 h 557024"/>
              <a:gd name="connsiteX3" fmla="*/ 72074 w 543749"/>
              <a:gd name="connsiteY3" fmla="*/ 245759 h 557024"/>
              <a:gd name="connsiteX4" fmla="*/ 72074 w 543749"/>
              <a:gd name="connsiteY4" fmla="*/ 114747 h 557024"/>
              <a:gd name="connsiteX5" fmla="*/ 72074 w 543749"/>
              <a:gd name="connsiteY5" fmla="*/ 311265 h 557024"/>
              <a:gd name="connsiteX6" fmla="*/ 471675 w 543749"/>
              <a:gd name="connsiteY6" fmla="*/ 311265 h 557024"/>
              <a:gd name="connsiteX7" fmla="*/ 471675 w 543749"/>
              <a:gd name="connsiteY7" fmla="*/ 442277 h 557024"/>
              <a:gd name="connsiteX8" fmla="*/ 72074 w 543749"/>
              <a:gd name="connsiteY8" fmla="*/ 442277 h 557024"/>
              <a:gd name="connsiteX9" fmla="*/ 72074 w 543749"/>
              <a:gd name="connsiteY9" fmla="*/ 311265 h 557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3749" h="557024">
                <a:moveTo>
                  <a:pt x="72074" y="114747"/>
                </a:moveTo>
                <a:lnTo>
                  <a:pt x="471675" y="114747"/>
                </a:lnTo>
                <a:lnTo>
                  <a:pt x="471675" y="245759"/>
                </a:lnTo>
                <a:lnTo>
                  <a:pt x="72074" y="245759"/>
                </a:lnTo>
                <a:lnTo>
                  <a:pt x="72074" y="114747"/>
                </a:lnTo>
                <a:close/>
                <a:moveTo>
                  <a:pt x="72074" y="311265"/>
                </a:moveTo>
                <a:lnTo>
                  <a:pt x="471675" y="311265"/>
                </a:lnTo>
                <a:lnTo>
                  <a:pt x="471675" y="442277"/>
                </a:lnTo>
                <a:lnTo>
                  <a:pt x="72074" y="442277"/>
                </a:lnTo>
                <a:lnTo>
                  <a:pt x="72074" y="311265"/>
                </a:lnTo>
                <a:close/>
              </a:path>
            </a:pathLst>
          </a:custGeom>
          <a:solidFill>
            <a:srgbClr val="00206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74" tIns="114747" rIns="72074" bIns="114747" numCol="1" spcCol="1270" anchor="ctr" anchorCtr="0">
            <a:noAutofit/>
          </a:bodyPr>
          <a:lstStyle/>
          <a:p>
            <a:pPr marL="0" lvl="0" indent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2600" kern="1200"/>
          </a:p>
        </p:txBody>
      </p:sp>
      <p:sp>
        <p:nvSpPr>
          <p:cNvPr id="22" name="Freeform: Shape 21"/>
          <p:cNvSpPr/>
          <p:nvPr/>
        </p:nvSpPr>
        <p:spPr>
          <a:xfrm>
            <a:off x="9727435" y="4360993"/>
            <a:ext cx="2115343" cy="2115343"/>
          </a:xfrm>
          <a:custGeom>
            <a:avLst/>
            <a:gdLst>
              <a:gd name="connsiteX0" fmla="*/ 0 w 2115343"/>
              <a:gd name="connsiteY0" fmla="*/ 0 h 2115343"/>
              <a:gd name="connsiteX1" fmla="*/ 2115343 w 2115343"/>
              <a:gd name="connsiteY1" fmla="*/ 0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4" fmla="*/ 0 w 2115343"/>
              <a:gd name="connsiteY4" fmla="*/ 2115343 h 2115343"/>
              <a:gd name="connsiteX5" fmla="*/ 0 w 2115343"/>
              <a:gd name="connsiteY5" fmla="*/ 0 h 2115343"/>
              <a:gd name="connsiteX0" fmla="*/ 1762779 w 2115343"/>
              <a:gd name="connsiteY0" fmla="*/ 2115343 h 2115343"/>
              <a:gd name="connsiteX1" fmla="*/ 1833292 w 2115343"/>
              <a:gd name="connsiteY1" fmla="*/ 1833292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0" fmla="*/ 1762779 w 2115343"/>
              <a:gd name="connsiteY0" fmla="*/ 2115343 h 2115343"/>
              <a:gd name="connsiteX1" fmla="*/ 1833292 w 2115343"/>
              <a:gd name="connsiteY1" fmla="*/ 1833292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4" fmla="*/ 0 w 2115343"/>
              <a:gd name="connsiteY4" fmla="*/ 2115343 h 2115343"/>
              <a:gd name="connsiteX5" fmla="*/ 0 w 2115343"/>
              <a:gd name="connsiteY5" fmla="*/ 0 h 2115343"/>
              <a:gd name="connsiteX6" fmla="*/ 2115343 w 2115343"/>
              <a:gd name="connsiteY6" fmla="*/ 0 h 2115343"/>
              <a:gd name="connsiteX7" fmla="*/ 2115343 w 2115343"/>
              <a:gd name="connsiteY7" fmla="*/ 1762779 h 2115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15343" h="2115343" stroke="0" extrusionOk="0">
                <a:moveTo>
                  <a:pt x="0" y="0"/>
                </a:moveTo>
                <a:lnTo>
                  <a:pt x="2115343" y="0"/>
                </a:lnTo>
                <a:lnTo>
                  <a:pt x="2115343" y="1762779"/>
                </a:lnTo>
                <a:lnTo>
                  <a:pt x="1762779" y="2115343"/>
                </a:lnTo>
                <a:lnTo>
                  <a:pt x="0" y="2115343"/>
                </a:lnTo>
                <a:lnTo>
                  <a:pt x="0" y="0"/>
                </a:lnTo>
                <a:close/>
              </a:path>
              <a:path w="2115343" h="2115343" fill="darkenLess" stroke="0" extrusionOk="0">
                <a:moveTo>
                  <a:pt x="1762779" y="2115343"/>
                </a:moveTo>
                <a:lnTo>
                  <a:pt x="1833292" y="1833292"/>
                </a:lnTo>
                <a:lnTo>
                  <a:pt x="2115343" y="1762779"/>
                </a:lnTo>
                <a:lnTo>
                  <a:pt x="1762779" y="2115343"/>
                </a:lnTo>
                <a:close/>
              </a:path>
              <a:path w="2115343" h="2115343" fill="none" extrusionOk="0">
                <a:moveTo>
                  <a:pt x="1762779" y="2115343"/>
                </a:moveTo>
                <a:lnTo>
                  <a:pt x="1833292" y="1833292"/>
                </a:lnTo>
                <a:lnTo>
                  <a:pt x="2115343" y="1762779"/>
                </a:lnTo>
                <a:lnTo>
                  <a:pt x="1762779" y="2115343"/>
                </a:lnTo>
                <a:lnTo>
                  <a:pt x="0" y="2115343"/>
                </a:lnTo>
                <a:lnTo>
                  <a:pt x="0" y="0"/>
                </a:lnTo>
                <a:lnTo>
                  <a:pt x="2115343" y="0"/>
                </a:lnTo>
                <a:lnTo>
                  <a:pt x="2115343" y="1762779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8260" tIns="48260" rIns="48260" bIns="400824" numCol="1" spcCol="1270" anchor="ctr" anchorCtr="0">
            <a:noAutofit/>
          </a:bodyPr>
          <a:lstStyle/>
          <a:p>
            <a:pPr marL="0" lvl="0" indent="0" algn="ctr" defTabSz="1689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800" kern="1200" dirty="0">
                <a:solidFill>
                  <a:srgbClr val="002060"/>
                </a:solidFill>
              </a:rPr>
              <a:t>Master CSV of all names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10359628" y="2678710"/>
            <a:ext cx="1032272" cy="1682283"/>
            <a:chOff x="4926807" y="2506022"/>
            <a:chExt cx="1169192" cy="2040724"/>
          </a:xfrm>
        </p:grpSpPr>
        <p:grpSp>
          <p:nvGrpSpPr>
            <p:cNvPr id="17" name="Group 16"/>
            <p:cNvGrpSpPr/>
            <p:nvPr/>
          </p:nvGrpSpPr>
          <p:grpSpPr>
            <a:xfrm>
              <a:off x="5038725" y="2506022"/>
              <a:ext cx="1057274" cy="2040724"/>
              <a:chOff x="3590925" y="3083726"/>
              <a:chExt cx="1057274" cy="2040724"/>
            </a:xfrm>
          </p:grpSpPr>
          <p:cxnSp>
            <p:nvCxnSpPr>
              <p:cNvPr id="24" name="Straight Connector 23"/>
              <p:cNvCxnSpPr/>
              <p:nvPr/>
            </p:nvCxnSpPr>
            <p:spPr>
              <a:xfrm flipH="1">
                <a:off x="3590925" y="4286250"/>
                <a:ext cx="371475" cy="78105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3962400" y="4286250"/>
                <a:ext cx="228600" cy="838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3962400" y="3533235"/>
                <a:ext cx="0" cy="75301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3962400" y="3533235"/>
                <a:ext cx="438150" cy="37650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flipV="1">
                <a:off x="4400550" y="3391559"/>
                <a:ext cx="247649" cy="51818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9" name="Picture 28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876675" y="3083726"/>
                <a:ext cx="476250" cy="447675"/>
              </a:xfrm>
              <a:prstGeom prst="rect">
                <a:avLst/>
              </a:prstGeom>
            </p:spPr>
          </p:pic>
        </p:grpSp>
        <p:cxnSp>
          <p:nvCxnSpPr>
            <p:cNvPr id="18" name="Straight Connector 17"/>
            <p:cNvCxnSpPr>
              <a:cxnSpLocks/>
            </p:cNvCxnSpPr>
            <p:nvPr/>
          </p:nvCxnSpPr>
          <p:spPr>
            <a:xfrm flipH="1">
              <a:off x="4926807" y="2954614"/>
              <a:ext cx="492919" cy="29906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cxnSpLocks/>
            </p:cNvCxnSpPr>
            <p:nvPr/>
          </p:nvCxnSpPr>
          <p:spPr>
            <a:xfrm flipH="1" flipV="1">
              <a:off x="4937523" y="3253782"/>
              <a:ext cx="342901" cy="29849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775669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636" y="448805"/>
            <a:ext cx="11388511" cy="5819473"/>
          </a:xfrm>
          <a:prstGeom prst="rect">
            <a:avLst/>
          </a:prstGeom>
          <a:ln>
            <a:solidFill>
              <a:schemeClr val="bg2"/>
            </a:solidFill>
          </a:ln>
        </p:spPr>
      </p:pic>
    </p:spTree>
    <p:extLst>
      <p:ext uri="{BB962C8B-B14F-4D97-AF65-F5344CB8AC3E}">
        <p14:creationId xmlns:p14="http://schemas.microsoft.com/office/powerpoint/2010/main" val="1301162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CSV Reconciliation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941499"/>
            <a:ext cx="9682665" cy="4023360"/>
          </a:xfrm>
        </p:spPr>
        <p:txBody>
          <a:bodyPr>
            <a:normAutofit/>
          </a:bodyPr>
          <a:lstStyle/>
          <a:p>
            <a:pPr marL="236538" indent="-236538">
              <a:buFont typeface="Arial" panose="020B0604020202020204" pitchFamily="34" charset="0"/>
              <a:buChar char="•"/>
            </a:pPr>
            <a:endParaRPr lang="en-US" dirty="0">
              <a:solidFill>
                <a:srgbClr val="002060"/>
              </a:solidFill>
            </a:endParaRPr>
          </a:p>
          <a:p>
            <a:pPr marL="236538" indent="-236538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002060"/>
                </a:solidFill>
              </a:rPr>
              <a:t>OpenRefine’s</a:t>
            </a:r>
            <a:r>
              <a:rPr lang="en-US" dirty="0">
                <a:solidFill>
                  <a:srgbClr val="002060"/>
                </a:solidFill>
              </a:rPr>
              <a:t> reconcile-csv matches one dataset against another</a:t>
            </a:r>
          </a:p>
          <a:p>
            <a:pPr marL="236538" indent="-236538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56 matches, 44 suggested matches: 100%</a:t>
            </a:r>
          </a:p>
          <a:p>
            <a:pPr marL="236538" indent="-236538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15 minutes per 100 records </a:t>
            </a:r>
          </a:p>
          <a:p>
            <a:pPr marL="236538" indent="-236538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Can also pull in IDs (or any other column) from spreadsheet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36332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Subject Heading Reconciliation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941499"/>
            <a:ext cx="9682665" cy="4023360"/>
          </a:xfrm>
        </p:spPr>
        <p:txBody>
          <a:bodyPr>
            <a:normAutofit/>
          </a:bodyPr>
          <a:lstStyle/>
          <a:p>
            <a:pPr marL="236538" indent="-236538">
              <a:buFont typeface="Arial" panose="020B0604020202020204" pitchFamily="34" charset="0"/>
              <a:buChar char="•"/>
            </a:pPr>
            <a:endParaRPr lang="en-US" dirty="0">
              <a:solidFill>
                <a:srgbClr val="002060"/>
              </a:solidFill>
            </a:endParaRPr>
          </a:p>
          <a:p>
            <a:pPr marL="236538" indent="-236538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Did I use reconcile-csv for this too?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7525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9" y="1941499"/>
            <a:ext cx="5553134" cy="4023360"/>
          </a:xfrm>
        </p:spPr>
        <p:txBody>
          <a:bodyPr>
            <a:normAutofit/>
          </a:bodyPr>
          <a:lstStyle/>
          <a:p>
            <a:pPr marL="236538" indent="-236538">
              <a:buFont typeface="Arial" panose="020B0604020202020204" pitchFamily="34" charset="0"/>
              <a:buChar char="•"/>
            </a:pPr>
            <a:endParaRPr lang="en-US" dirty="0">
              <a:solidFill>
                <a:srgbClr val="002060"/>
              </a:solidFill>
            </a:endParaRPr>
          </a:p>
          <a:p>
            <a:pPr marL="236538" indent="-236538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Took the most time = Evaluating LOC matches + creating local names</a:t>
            </a:r>
          </a:p>
          <a:p>
            <a:pPr marL="236538" indent="-236538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Took the least time = CSV reconciliation </a:t>
            </a:r>
          </a:p>
          <a:p>
            <a:pPr marL="236538" indent="-236538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Next time: concentrate volunteer time on authorities reconciliation, not CSV matching.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626"/>
          <a:stretch/>
        </p:blipFill>
        <p:spPr>
          <a:xfrm>
            <a:off x="6912378" y="737616"/>
            <a:ext cx="4784322" cy="5589193"/>
          </a:xfrm>
          <a:prstGeom prst="rect">
            <a:avLst/>
          </a:prstGeom>
          <a:effectLst>
            <a:glow rad="647700">
              <a:srgbClr val="FFFF00">
                <a:alpha val="35000"/>
              </a:srgbClr>
            </a:glow>
          </a:effectLst>
        </p:spPr>
      </p:pic>
    </p:spTree>
    <p:extLst>
      <p:ext uri="{BB962C8B-B14F-4D97-AF65-F5344CB8AC3E}">
        <p14:creationId xmlns:p14="http://schemas.microsoft.com/office/powerpoint/2010/main" val="226872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The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6383468" cy="4023360"/>
          </a:xfrm>
        </p:spPr>
        <p:txBody>
          <a:bodyPr/>
          <a:lstStyle/>
          <a:p>
            <a:pPr marL="223838" indent="-223838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Migrate 5,000 records from </a:t>
            </a:r>
            <a:r>
              <a:rPr lang="en-US" dirty="0" err="1">
                <a:solidFill>
                  <a:srgbClr val="002060"/>
                </a:solidFill>
              </a:rPr>
              <a:t>Re:Discovery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Proficio</a:t>
            </a:r>
            <a:r>
              <a:rPr lang="en-US" dirty="0">
                <a:solidFill>
                  <a:srgbClr val="002060"/>
                </a:solidFill>
              </a:rPr>
              <a:t> to </a:t>
            </a:r>
            <a:r>
              <a:rPr lang="en-US" dirty="0" err="1">
                <a:solidFill>
                  <a:srgbClr val="002060"/>
                </a:solidFill>
              </a:rPr>
              <a:t>ArchivesSpace</a:t>
            </a:r>
            <a:endParaRPr lang="en-US" dirty="0">
              <a:solidFill>
                <a:srgbClr val="002060"/>
              </a:solidFill>
            </a:endParaRPr>
          </a:p>
          <a:p>
            <a:pPr marL="223838" indent="-223838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Over 1,700 are donor/creator records (Agents)</a:t>
            </a:r>
          </a:p>
          <a:p>
            <a:pPr marL="223838" indent="-223838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Complete in 1 year</a:t>
            </a:r>
          </a:p>
          <a:p>
            <a:pPr marL="223838" indent="-223838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Staff of 1 librarian + 1 volunteer (Alison)</a:t>
            </a:r>
          </a:p>
          <a:p>
            <a:pPr marL="223838" indent="-223838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The catch: No authorities were used! And names are not linked</a:t>
            </a:r>
          </a:p>
          <a:p>
            <a:endParaRPr lang="en-US" dirty="0">
              <a:solidFill>
                <a:srgbClr val="002060"/>
              </a:solidFill>
            </a:endParaRPr>
          </a:p>
          <a:p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829"/>
          <a:stretch/>
        </p:blipFill>
        <p:spPr>
          <a:xfrm>
            <a:off x="7407597" y="0"/>
            <a:ext cx="4784403" cy="458893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411"/>
          <a:stretch/>
        </p:blipFill>
        <p:spPr>
          <a:xfrm>
            <a:off x="7407597" y="4538134"/>
            <a:ext cx="4784402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953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56126" y="109176"/>
            <a:ext cx="9720263" cy="14986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The Plan</a:t>
            </a:r>
          </a:p>
        </p:txBody>
      </p:sp>
      <p:cxnSp>
        <p:nvCxnSpPr>
          <p:cNvPr id="19" name="Straight Connector 18"/>
          <p:cNvCxnSpPr>
            <a:cxnSpLocks/>
          </p:cNvCxnSpPr>
          <p:nvPr/>
        </p:nvCxnSpPr>
        <p:spPr>
          <a:xfrm flipH="1">
            <a:off x="386180" y="361950"/>
            <a:ext cx="9525" cy="84772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: Shape 10"/>
          <p:cNvSpPr/>
          <p:nvPr/>
        </p:nvSpPr>
        <p:spPr>
          <a:xfrm>
            <a:off x="397726" y="1645708"/>
            <a:ext cx="2142274" cy="2138892"/>
          </a:xfrm>
          <a:custGeom>
            <a:avLst/>
            <a:gdLst>
              <a:gd name="connsiteX0" fmla="*/ 0 w 2127249"/>
              <a:gd name="connsiteY0" fmla="*/ 1063625 h 2127249"/>
              <a:gd name="connsiteX1" fmla="*/ 1063625 w 2127249"/>
              <a:gd name="connsiteY1" fmla="*/ 0 h 2127249"/>
              <a:gd name="connsiteX2" fmla="*/ 2127250 w 2127249"/>
              <a:gd name="connsiteY2" fmla="*/ 1063625 h 2127249"/>
              <a:gd name="connsiteX3" fmla="*/ 1063625 w 2127249"/>
              <a:gd name="connsiteY3" fmla="*/ 2127250 h 2127249"/>
              <a:gd name="connsiteX4" fmla="*/ 0 w 2127249"/>
              <a:gd name="connsiteY4" fmla="*/ 1063625 h 2127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7249" h="2127249">
                <a:moveTo>
                  <a:pt x="0" y="1063625"/>
                </a:moveTo>
                <a:cubicBezTo>
                  <a:pt x="0" y="476201"/>
                  <a:pt x="476201" y="0"/>
                  <a:pt x="1063625" y="0"/>
                </a:cubicBezTo>
                <a:cubicBezTo>
                  <a:pt x="1651049" y="0"/>
                  <a:pt x="2127250" y="476201"/>
                  <a:pt x="2127250" y="1063625"/>
                </a:cubicBezTo>
                <a:cubicBezTo>
                  <a:pt x="2127250" y="1651049"/>
                  <a:pt x="1651049" y="2127250"/>
                  <a:pt x="1063625" y="2127250"/>
                </a:cubicBezTo>
                <a:cubicBezTo>
                  <a:pt x="476201" y="2127250"/>
                  <a:pt x="0" y="1651049"/>
                  <a:pt x="0" y="1063625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9468" tIns="339468" rIns="339468" bIns="339468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/>
              <a:t>Batch export names (100)</a:t>
            </a:r>
          </a:p>
        </p:txBody>
      </p:sp>
    </p:spTree>
    <p:extLst>
      <p:ext uri="{BB962C8B-B14F-4D97-AF65-F5344CB8AC3E}">
        <p14:creationId xmlns:p14="http://schemas.microsoft.com/office/powerpoint/2010/main" val="1239422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56126" y="109176"/>
            <a:ext cx="9720263" cy="14986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The Plan</a:t>
            </a:r>
          </a:p>
        </p:txBody>
      </p:sp>
      <p:sp>
        <p:nvSpPr>
          <p:cNvPr id="5" name="Freeform: Shape 4"/>
          <p:cNvSpPr/>
          <p:nvPr/>
        </p:nvSpPr>
        <p:spPr>
          <a:xfrm>
            <a:off x="2730621" y="2358278"/>
            <a:ext cx="471362" cy="702109"/>
          </a:xfrm>
          <a:custGeom>
            <a:avLst/>
            <a:gdLst>
              <a:gd name="connsiteX0" fmla="*/ 0 w 471362"/>
              <a:gd name="connsiteY0" fmla="*/ 175527 h 702109"/>
              <a:gd name="connsiteX1" fmla="*/ 235681 w 471362"/>
              <a:gd name="connsiteY1" fmla="*/ 175527 h 702109"/>
              <a:gd name="connsiteX2" fmla="*/ 235681 w 471362"/>
              <a:gd name="connsiteY2" fmla="*/ 0 h 702109"/>
              <a:gd name="connsiteX3" fmla="*/ 471362 w 471362"/>
              <a:gd name="connsiteY3" fmla="*/ 351055 h 702109"/>
              <a:gd name="connsiteX4" fmla="*/ 235681 w 471362"/>
              <a:gd name="connsiteY4" fmla="*/ 702109 h 702109"/>
              <a:gd name="connsiteX5" fmla="*/ 235681 w 471362"/>
              <a:gd name="connsiteY5" fmla="*/ 526582 h 702109"/>
              <a:gd name="connsiteX6" fmla="*/ 0 w 471362"/>
              <a:gd name="connsiteY6" fmla="*/ 526582 h 702109"/>
              <a:gd name="connsiteX7" fmla="*/ 0 w 471362"/>
              <a:gd name="connsiteY7" fmla="*/ 175527 h 702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1362" h="702109">
                <a:moveTo>
                  <a:pt x="0" y="175527"/>
                </a:moveTo>
                <a:lnTo>
                  <a:pt x="235681" y="175527"/>
                </a:lnTo>
                <a:lnTo>
                  <a:pt x="235681" y="0"/>
                </a:lnTo>
                <a:lnTo>
                  <a:pt x="471362" y="351055"/>
                </a:lnTo>
                <a:lnTo>
                  <a:pt x="235681" y="702109"/>
                </a:lnTo>
                <a:lnTo>
                  <a:pt x="235681" y="526582"/>
                </a:lnTo>
                <a:lnTo>
                  <a:pt x="0" y="526582"/>
                </a:lnTo>
                <a:lnTo>
                  <a:pt x="0" y="175527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75527" rIns="117840" bIns="175527" numCol="1" spcCol="1270" anchor="ctr" anchorCtr="0">
            <a:noAutofit/>
          </a:bodyPr>
          <a:lstStyle/>
          <a:p>
            <a:pPr marL="0" lvl="0" indent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700" kern="1200"/>
          </a:p>
        </p:txBody>
      </p:sp>
      <p:sp>
        <p:nvSpPr>
          <p:cNvPr id="6" name="Freeform: Shape 5"/>
          <p:cNvSpPr/>
          <p:nvPr/>
        </p:nvSpPr>
        <p:spPr>
          <a:xfrm>
            <a:off x="3341805" y="1645709"/>
            <a:ext cx="2299982" cy="2127248"/>
          </a:xfrm>
          <a:custGeom>
            <a:avLst/>
            <a:gdLst>
              <a:gd name="connsiteX0" fmla="*/ 0 w 2127249"/>
              <a:gd name="connsiteY0" fmla="*/ 1063625 h 2127249"/>
              <a:gd name="connsiteX1" fmla="*/ 1063625 w 2127249"/>
              <a:gd name="connsiteY1" fmla="*/ 0 h 2127249"/>
              <a:gd name="connsiteX2" fmla="*/ 2127250 w 2127249"/>
              <a:gd name="connsiteY2" fmla="*/ 1063625 h 2127249"/>
              <a:gd name="connsiteX3" fmla="*/ 1063625 w 2127249"/>
              <a:gd name="connsiteY3" fmla="*/ 2127250 h 2127249"/>
              <a:gd name="connsiteX4" fmla="*/ 0 w 2127249"/>
              <a:gd name="connsiteY4" fmla="*/ 1063625 h 2127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7249" h="2127249">
                <a:moveTo>
                  <a:pt x="0" y="1063625"/>
                </a:moveTo>
                <a:cubicBezTo>
                  <a:pt x="0" y="476201"/>
                  <a:pt x="476201" y="0"/>
                  <a:pt x="1063625" y="0"/>
                </a:cubicBezTo>
                <a:cubicBezTo>
                  <a:pt x="1651049" y="0"/>
                  <a:pt x="2127250" y="476201"/>
                  <a:pt x="2127250" y="1063625"/>
                </a:cubicBezTo>
                <a:cubicBezTo>
                  <a:pt x="2127250" y="1651049"/>
                  <a:pt x="1651049" y="2127250"/>
                  <a:pt x="1063625" y="2127250"/>
                </a:cubicBezTo>
                <a:cubicBezTo>
                  <a:pt x="476201" y="2127250"/>
                  <a:pt x="0" y="1651049"/>
                  <a:pt x="0" y="1063625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9468" tIns="339468" rIns="339468" bIns="339468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/>
              <a:t>LC Authorities reconciliation</a:t>
            </a:r>
          </a:p>
        </p:txBody>
      </p:sp>
      <p:cxnSp>
        <p:nvCxnSpPr>
          <p:cNvPr id="19" name="Straight Connector 18"/>
          <p:cNvCxnSpPr>
            <a:cxnSpLocks/>
          </p:cNvCxnSpPr>
          <p:nvPr/>
        </p:nvCxnSpPr>
        <p:spPr>
          <a:xfrm flipH="1">
            <a:off x="386180" y="361950"/>
            <a:ext cx="9525" cy="84772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: Shape 10"/>
          <p:cNvSpPr/>
          <p:nvPr/>
        </p:nvSpPr>
        <p:spPr>
          <a:xfrm>
            <a:off x="397726" y="1645708"/>
            <a:ext cx="2142274" cy="2138892"/>
          </a:xfrm>
          <a:custGeom>
            <a:avLst/>
            <a:gdLst>
              <a:gd name="connsiteX0" fmla="*/ 0 w 2127249"/>
              <a:gd name="connsiteY0" fmla="*/ 1063625 h 2127249"/>
              <a:gd name="connsiteX1" fmla="*/ 1063625 w 2127249"/>
              <a:gd name="connsiteY1" fmla="*/ 0 h 2127249"/>
              <a:gd name="connsiteX2" fmla="*/ 2127250 w 2127249"/>
              <a:gd name="connsiteY2" fmla="*/ 1063625 h 2127249"/>
              <a:gd name="connsiteX3" fmla="*/ 1063625 w 2127249"/>
              <a:gd name="connsiteY3" fmla="*/ 2127250 h 2127249"/>
              <a:gd name="connsiteX4" fmla="*/ 0 w 2127249"/>
              <a:gd name="connsiteY4" fmla="*/ 1063625 h 2127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7249" h="2127249">
                <a:moveTo>
                  <a:pt x="0" y="1063625"/>
                </a:moveTo>
                <a:cubicBezTo>
                  <a:pt x="0" y="476201"/>
                  <a:pt x="476201" y="0"/>
                  <a:pt x="1063625" y="0"/>
                </a:cubicBezTo>
                <a:cubicBezTo>
                  <a:pt x="1651049" y="0"/>
                  <a:pt x="2127250" y="476201"/>
                  <a:pt x="2127250" y="1063625"/>
                </a:cubicBezTo>
                <a:cubicBezTo>
                  <a:pt x="2127250" y="1651049"/>
                  <a:pt x="1651049" y="2127250"/>
                  <a:pt x="1063625" y="2127250"/>
                </a:cubicBezTo>
                <a:cubicBezTo>
                  <a:pt x="476201" y="2127250"/>
                  <a:pt x="0" y="1651049"/>
                  <a:pt x="0" y="1063625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9468" tIns="339468" rIns="339468" bIns="339468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/>
              <a:t>Batch export names (100)</a:t>
            </a:r>
          </a:p>
        </p:txBody>
      </p:sp>
    </p:spTree>
    <p:extLst>
      <p:ext uri="{BB962C8B-B14F-4D97-AF65-F5344CB8AC3E}">
        <p14:creationId xmlns:p14="http://schemas.microsoft.com/office/powerpoint/2010/main" val="1610487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56126" y="109176"/>
            <a:ext cx="9720263" cy="14986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The Plan</a:t>
            </a:r>
          </a:p>
        </p:txBody>
      </p:sp>
      <p:sp>
        <p:nvSpPr>
          <p:cNvPr id="5" name="Freeform: Shape 4"/>
          <p:cNvSpPr/>
          <p:nvPr/>
        </p:nvSpPr>
        <p:spPr>
          <a:xfrm>
            <a:off x="2730621" y="2358278"/>
            <a:ext cx="471362" cy="702109"/>
          </a:xfrm>
          <a:custGeom>
            <a:avLst/>
            <a:gdLst>
              <a:gd name="connsiteX0" fmla="*/ 0 w 471362"/>
              <a:gd name="connsiteY0" fmla="*/ 175527 h 702109"/>
              <a:gd name="connsiteX1" fmla="*/ 235681 w 471362"/>
              <a:gd name="connsiteY1" fmla="*/ 175527 h 702109"/>
              <a:gd name="connsiteX2" fmla="*/ 235681 w 471362"/>
              <a:gd name="connsiteY2" fmla="*/ 0 h 702109"/>
              <a:gd name="connsiteX3" fmla="*/ 471362 w 471362"/>
              <a:gd name="connsiteY3" fmla="*/ 351055 h 702109"/>
              <a:gd name="connsiteX4" fmla="*/ 235681 w 471362"/>
              <a:gd name="connsiteY4" fmla="*/ 702109 h 702109"/>
              <a:gd name="connsiteX5" fmla="*/ 235681 w 471362"/>
              <a:gd name="connsiteY5" fmla="*/ 526582 h 702109"/>
              <a:gd name="connsiteX6" fmla="*/ 0 w 471362"/>
              <a:gd name="connsiteY6" fmla="*/ 526582 h 702109"/>
              <a:gd name="connsiteX7" fmla="*/ 0 w 471362"/>
              <a:gd name="connsiteY7" fmla="*/ 175527 h 702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1362" h="702109">
                <a:moveTo>
                  <a:pt x="0" y="175527"/>
                </a:moveTo>
                <a:lnTo>
                  <a:pt x="235681" y="175527"/>
                </a:lnTo>
                <a:lnTo>
                  <a:pt x="235681" y="0"/>
                </a:lnTo>
                <a:lnTo>
                  <a:pt x="471362" y="351055"/>
                </a:lnTo>
                <a:lnTo>
                  <a:pt x="235681" y="702109"/>
                </a:lnTo>
                <a:lnTo>
                  <a:pt x="235681" y="526582"/>
                </a:lnTo>
                <a:lnTo>
                  <a:pt x="0" y="526582"/>
                </a:lnTo>
                <a:lnTo>
                  <a:pt x="0" y="175527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75527" rIns="117840" bIns="175527" numCol="1" spcCol="1270" anchor="ctr" anchorCtr="0">
            <a:noAutofit/>
          </a:bodyPr>
          <a:lstStyle/>
          <a:p>
            <a:pPr marL="0" lvl="0" indent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700" kern="1200"/>
          </a:p>
        </p:txBody>
      </p:sp>
      <p:sp>
        <p:nvSpPr>
          <p:cNvPr id="6" name="Freeform: Shape 5"/>
          <p:cNvSpPr/>
          <p:nvPr/>
        </p:nvSpPr>
        <p:spPr>
          <a:xfrm>
            <a:off x="3341805" y="1645709"/>
            <a:ext cx="2299982" cy="2127248"/>
          </a:xfrm>
          <a:custGeom>
            <a:avLst/>
            <a:gdLst>
              <a:gd name="connsiteX0" fmla="*/ 0 w 2127249"/>
              <a:gd name="connsiteY0" fmla="*/ 1063625 h 2127249"/>
              <a:gd name="connsiteX1" fmla="*/ 1063625 w 2127249"/>
              <a:gd name="connsiteY1" fmla="*/ 0 h 2127249"/>
              <a:gd name="connsiteX2" fmla="*/ 2127250 w 2127249"/>
              <a:gd name="connsiteY2" fmla="*/ 1063625 h 2127249"/>
              <a:gd name="connsiteX3" fmla="*/ 1063625 w 2127249"/>
              <a:gd name="connsiteY3" fmla="*/ 2127250 h 2127249"/>
              <a:gd name="connsiteX4" fmla="*/ 0 w 2127249"/>
              <a:gd name="connsiteY4" fmla="*/ 1063625 h 2127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7249" h="2127249">
                <a:moveTo>
                  <a:pt x="0" y="1063625"/>
                </a:moveTo>
                <a:cubicBezTo>
                  <a:pt x="0" y="476201"/>
                  <a:pt x="476201" y="0"/>
                  <a:pt x="1063625" y="0"/>
                </a:cubicBezTo>
                <a:cubicBezTo>
                  <a:pt x="1651049" y="0"/>
                  <a:pt x="2127250" y="476201"/>
                  <a:pt x="2127250" y="1063625"/>
                </a:cubicBezTo>
                <a:cubicBezTo>
                  <a:pt x="2127250" y="1651049"/>
                  <a:pt x="1651049" y="2127250"/>
                  <a:pt x="1063625" y="2127250"/>
                </a:cubicBezTo>
                <a:cubicBezTo>
                  <a:pt x="476201" y="2127250"/>
                  <a:pt x="0" y="1651049"/>
                  <a:pt x="0" y="1063625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9468" tIns="339468" rIns="339468" bIns="339468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/>
              <a:t>LC Authorities reconciliation</a:t>
            </a:r>
          </a:p>
        </p:txBody>
      </p:sp>
      <p:cxnSp>
        <p:nvCxnSpPr>
          <p:cNvPr id="19" name="Straight Connector 18"/>
          <p:cNvCxnSpPr>
            <a:cxnSpLocks/>
          </p:cNvCxnSpPr>
          <p:nvPr/>
        </p:nvCxnSpPr>
        <p:spPr>
          <a:xfrm flipH="1">
            <a:off x="386180" y="361950"/>
            <a:ext cx="9525" cy="84772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: Shape 10"/>
          <p:cNvSpPr/>
          <p:nvPr/>
        </p:nvSpPr>
        <p:spPr>
          <a:xfrm>
            <a:off x="397726" y="1645708"/>
            <a:ext cx="2142274" cy="2138892"/>
          </a:xfrm>
          <a:custGeom>
            <a:avLst/>
            <a:gdLst>
              <a:gd name="connsiteX0" fmla="*/ 0 w 2127249"/>
              <a:gd name="connsiteY0" fmla="*/ 1063625 h 2127249"/>
              <a:gd name="connsiteX1" fmla="*/ 1063625 w 2127249"/>
              <a:gd name="connsiteY1" fmla="*/ 0 h 2127249"/>
              <a:gd name="connsiteX2" fmla="*/ 2127250 w 2127249"/>
              <a:gd name="connsiteY2" fmla="*/ 1063625 h 2127249"/>
              <a:gd name="connsiteX3" fmla="*/ 1063625 w 2127249"/>
              <a:gd name="connsiteY3" fmla="*/ 2127250 h 2127249"/>
              <a:gd name="connsiteX4" fmla="*/ 0 w 2127249"/>
              <a:gd name="connsiteY4" fmla="*/ 1063625 h 2127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7249" h="2127249">
                <a:moveTo>
                  <a:pt x="0" y="1063625"/>
                </a:moveTo>
                <a:cubicBezTo>
                  <a:pt x="0" y="476201"/>
                  <a:pt x="476201" y="0"/>
                  <a:pt x="1063625" y="0"/>
                </a:cubicBezTo>
                <a:cubicBezTo>
                  <a:pt x="1651049" y="0"/>
                  <a:pt x="2127250" y="476201"/>
                  <a:pt x="2127250" y="1063625"/>
                </a:cubicBezTo>
                <a:cubicBezTo>
                  <a:pt x="2127250" y="1651049"/>
                  <a:pt x="1651049" y="2127250"/>
                  <a:pt x="1063625" y="2127250"/>
                </a:cubicBezTo>
                <a:cubicBezTo>
                  <a:pt x="476201" y="2127250"/>
                  <a:pt x="0" y="1651049"/>
                  <a:pt x="0" y="1063625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9468" tIns="339468" rIns="339468" bIns="339468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/>
              <a:t>Batch export names (100)</a:t>
            </a:r>
          </a:p>
        </p:txBody>
      </p:sp>
      <p:sp>
        <p:nvSpPr>
          <p:cNvPr id="7" name="Freeform: Shape 6"/>
          <p:cNvSpPr/>
          <p:nvPr/>
        </p:nvSpPr>
        <p:spPr>
          <a:xfrm>
            <a:off x="6378883" y="1634060"/>
            <a:ext cx="2266907" cy="2150545"/>
          </a:xfrm>
          <a:custGeom>
            <a:avLst/>
            <a:gdLst>
              <a:gd name="connsiteX0" fmla="*/ 0 w 2266907"/>
              <a:gd name="connsiteY0" fmla="*/ 1075273 h 2150545"/>
              <a:gd name="connsiteX1" fmla="*/ 1133454 w 2266907"/>
              <a:gd name="connsiteY1" fmla="*/ 0 h 2150545"/>
              <a:gd name="connsiteX2" fmla="*/ 2266908 w 2266907"/>
              <a:gd name="connsiteY2" fmla="*/ 1075273 h 2150545"/>
              <a:gd name="connsiteX3" fmla="*/ 1133454 w 2266907"/>
              <a:gd name="connsiteY3" fmla="*/ 2150546 h 2150545"/>
              <a:gd name="connsiteX4" fmla="*/ 0 w 2266907"/>
              <a:gd name="connsiteY4" fmla="*/ 1075273 h 2150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6907" h="2150545">
                <a:moveTo>
                  <a:pt x="0" y="1075273"/>
                </a:moveTo>
                <a:cubicBezTo>
                  <a:pt x="0" y="481416"/>
                  <a:pt x="507465" y="0"/>
                  <a:pt x="1133454" y="0"/>
                </a:cubicBezTo>
                <a:cubicBezTo>
                  <a:pt x="1759443" y="0"/>
                  <a:pt x="2266908" y="481416"/>
                  <a:pt x="2266908" y="1075273"/>
                </a:cubicBezTo>
                <a:cubicBezTo>
                  <a:pt x="2266908" y="1669130"/>
                  <a:pt x="1759443" y="2150546"/>
                  <a:pt x="1133454" y="2150546"/>
                </a:cubicBezTo>
                <a:cubicBezTo>
                  <a:pt x="507465" y="2150546"/>
                  <a:pt x="0" y="1669130"/>
                  <a:pt x="0" y="1075273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58651" tIns="341610" rIns="358651" bIns="341610" numCol="1" spcCol="1270" anchor="ctr" anchorCtr="0">
            <a:noAutofit/>
          </a:bodyPr>
          <a:lstStyle/>
          <a:p>
            <a:pPr marL="0" lvl="0" indent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100" kern="1200" dirty="0"/>
              <a:t>Add local names</a:t>
            </a:r>
          </a:p>
        </p:txBody>
      </p:sp>
      <p:sp>
        <p:nvSpPr>
          <p:cNvPr id="8" name="Freeform: Shape 7"/>
          <p:cNvSpPr/>
          <p:nvPr/>
        </p:nvSpPr>
        <p:spPr>
          <a:xfrm>
            <a:off x="5795770" y="2358278"/>
            <a:ext cx="471362" cy="702109"/>
          </a:xfrm>
          <a:custGeom>
            <a:avLst/>
            <a:gdLst>
              <a:gd name="connsiteX0" fmla="*/ 0 w 471362"/>
              <a:gd name="connsiteY0" fmla="*/ 175527 h 702109"/>
              <a:gd name="connsiteX1" fmla="*/ 235681 w 471362"/>
              <a:gd name="connsiteY1" fmla="*/ 175527 h 702109"/>
              <a:gd name="connsiteX2" fmla="*/ 235681 w 471362"/>
              <a:gd name="connsiteY2" fmla="*/ 0 h 702109"/>
              <a:gd name="connsiteX3" fmla="*/ 471362 w 471362"/>
              <a:gd name="connsiteY3" fmla="*/ 351055 h 702109"/>
              <a:gd name="connsiteX4" fmla="*/ 235681 w 471362"/>
              <a:gd name="connsiteY4" fmla="*/ 702109 h 702109"/>
              <a:gd name="connsiteX5" fmla="*/ 235681 w 471362"/>
              <a:gd name="connsiteY5" fmla="*/ 526582 h 702109"/>
              <a:gd name="connsiteX6" fmla="*/ 0 w 471362"/>
              <a:gd name="connsiteY6" fmla="*/ 526582 h 702109"/>
              <a:gd name="connsiteX7" fmla="*/ 0 w 471362"/>
              <a:gd name="connsiteY7" fmla="*/ 175527 h 702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1362" h="702109">
                <a:moveTo>
                  <a:pt x="0" y="175527"/>
                </a:moveTo>
                <a:lnTo>
                  <a:pt x="235681" y="175527"/>
                </a:lnTo>
                <a:lnTo>
                  <a:pt x="235681" y="0"/>
                </a:lnTo>
                <a:lnTo>
                  <a:pt x="471362" y="351055"/>
                </a:lnTo>
                <a:lnTo>
                  <a:pt x="235681" y="702109"/>
                </a:lnTo>
                <a:lnTo>
                  <a:pt x="235681" y="526582"/>
                </a:lnTo>
                <a:lnTo>
                  <a:pt x="0" y="526582"/>
                </a:lnTo>
                <a:lnTo>
                  <a:pt x="0" y="175527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75527" rIns="117840" bIns="175527" numCol="1" spcCol="1270" anchor="ctr" anchorCtr="0">
            <a:noAutofit/>
          </a:bodyPr>
          <a:lstStyle/>
          <a:p>
            <a:pPr marL="0" lvl="0" indent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700" kern="1200"/>
          </a:p>
        </p:txBody>
      </p:sp>
    </p:spTree>
    <p:extLst>
      <p:ext uri="{BB962C8B-B14F-4D97-AF65-F5344CB8AC3E}">
        <p14:creationId xmlns:p14="http://schemas.microsoft.com/office/powerpoint/2010/main" val="2297704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LC Authorities Reconciliation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1865544"/>
            <a:ext cx="9865546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solidFill>
                <a:srgbClr val="002060"/>
              </a:solidFill>
            </a:endParaRPr>
          </a:p>
          <a:p>
            <a:pPr marL="236538" indent="-236538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Matches a spreadsheet of names against id.loc.gov</a:t>
            </a:r>
          </a:p>
          <a:p>
            <a:pPr marL="236538" indent="-236538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23 matches, 22 suggested matches: 45% </a:t>
            </a:r>
          </a:p>
          <a:p>
            <a:pPr marL="236538" indent="-236538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Avg. 1 hour per 100 records</a:t>
            </a:r>
          </a:p>
          <a:p>
            <a:pPr marL="236538" indent="-236538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Suggested matches link out to the LC record</a:t>
            </a:r>
          </a:p>
          <a:p>
            <a:pPr marL="236538" indent="-236538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Original metadata intact, serves as check for Alison and for me</a:t>
            </a:r>
          </a:p>
          <a:p>
            <a:pPr marL="236538" indent="-236538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Identifiers can be pulled in too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3798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2829214" y="90400"/>
            <a:ext cx="9515186" cy="6709859"/>
            <a:chOff x="2884632" y="58082"/>
            <a:chExt cx="9515186" cy="6709859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" r="17707" b="30563"/>
            <a:stretch/>
          </p:blipFill>
          <p:spPr>
            <a:xfrm>
              <a:off x="2884632" y="58082"/>
              <a:ext cx="7568623" cy="6709859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  <p:sp>
          <p:nvSpPr>
            <p:cNvPr id="11" name="TextBox 10"/>
            <p:cNvSpPr txBox="1"/>
            <p:nvPr/>
          </p:nvSpPr>
          <p:spPr>
            <a:xfrm>
              <a:off x="10952017" y="2142896"/>
              <a:ext cx="1219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Matches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0861963" y="4255759"/>
              <a:ext cx="130925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Suggested matches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0861963" y="6339554"/>
              <a:ext cx="153785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Unmatched</a:t>
              </a:r>
            </a:p>
          </p:txBody>
        </p:sp>
        <p:sp>
          <p:nvSpPr>
            <p:cNvPr id="14" name="Right Brace 13"/>
            <p:cNvSpPr/>
            <p:nvPr/>
          </p:nvSpPr>
          <p:spPr>
            <a:xfrm>
              <a:off x="10543309" y="1925780"/>
              <a:ext cx="318654" cy="803563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ight Brace 14"/>
            <p:cNvSpPr/>
            <p:nvPr/>
          </p:nvSpPr>
          <p:spPr>
            <a:xfrm>
              <a:off x="10543309" y="3574469"/>
              <a:ext cx="318654" cy="2008909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ight Brace 15"/>
            <p:cNvSpPr/>
            <p:nvPr/>
          </p:nvSpPr>
          <p:spPr>
            <a:xfrm>
              <a:off x="10543309" y="6293342"/>
              <a:ext cx="318654" cy="415544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0" y="166169"/>
            <a:ext cx="3283527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002060"/>
                </a:solidFill>
              </a:rPr>
              <a:t>Post-</a:t>
            </a:r>
            <a:br>
              <a:rPr lang="en-US" sz="3600" dirty="0">
                <a:solidFill>
                  <a:srgbClr val="002060"/>
                </a:solidFill>
              </a:rPr>
            </a:br>
            <a:r>
              <a:rPr lang="en-US" sz="3600" dirty="0">
                <a:solidFill>
                  <a:srgbClr val="002060"/>
                </a:solidFill>
              </a:rPr>
              <a:t>Reconciliation</a:t>
            </a:r>
          </a:p>
        </p:txBody>
      </p:sp>
    </p:spTree>
    <p:extLst>
      <p:ext uri="{BB962C8B-B14F-4D97-AF65-F5344CB8AC3E}">
        <p14:creationId xmlns:p14="http://schemas.microsoft.com/office/powerpoint/2010/main" val="1363744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56126" y="109176"/>
            <a:ext cx="9720263" cy="14986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Adding Authority IDs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99163" y="2355273"/>
            <a:ext cx="429490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[screenshot of adding the GREL thing, and added column of URIs]</a:t>
            </a:r>
          </a:p>
          <a:p>
            <a:endParaRPr lang="en-US" sz="2800" dirty="0"/>
          </a:p>
          <a:p>
            <a:r>
              <a:rPr lang="en-US" sz="2800" dirty="0"/>
              <a:t>*Maybe two slides*</a:t>
            </a:r>
          </a:p>
        </p:txBody>
      </p:sp>
    </p:spTree>
    <p:extLst>
      <p:ext uri="{BB962C8B-B14F-4D97-AF65-F5344CB8AC3E}">
        <p14:creationId xmlns:p14="http://schemas.microsoft.com/office/powerpoint/2010/main" val="153208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/>
          <p:cNvSpPr/>
          <p:nvPr/>
        </p:nvSpPr>
        <p:spPr>
          <a:xfrm>
            <a:off x="2730621" y="2358278"/>
            <a:ext cx="471362" cy="702109"/>
          </a:xfrm>
          <a:custGeom>
            <a:avLst/>
            <a:gdLst>
              <a:gd name="connsiteX0" fmla="*/ 0 w 471362"/>
              <a:gd name="connsiteY0" fmla="*/ 175527 h 702109"/>
              <a:gd name="connsiteX1" fmla="*/ 235681 w 471362"/>
              <a:gd name="connsiteY1" fmla="*/ 175527 h 702109"/>
              <a:gd name="connsiteX2" fmla="*/ 235681 w 471362"/>
              <a:gd name="connsiteY2" fmla="*/ 0 h 702109"/>
              <a:gd name="connsiteX3" fmla="*/ 471362 w 471362"/>
              <a:gd name="connsiteY3" fmla="*/ 351055 h 702109"/>
              <a:gd name="connsiteX4" fmla="*/ 235681 w 471362"/>
              <a:gd name="connsiteY4" fmla="*/ 702109 h 702109"/>
              <a:gd name="connsiteX5" fmla="*/ 235681 w 471362"/>
              <a:gd name="connsiteY5" fmla="*/ 526582 h 702109"/>
              <a:gd name="connsiteX6" fmla="*/ 0 w 471362"/>
              <a:gd name="connsiteY6" fmla="*/ 526582 h 702109"/>
              <a:gd name="connsiteX7" fmla="*/ 0 w 471362"/>
              <a:gd name="connsiteY7" fmla="*/ 175527 h 702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1362" h="702109">
                <a:moveTo>
                  <a:pt x="0" y="175527"/>
                </a:moveTo>
                <a:lnTo>
                  <a:pt x="235681" y="175527"/>
                </a:lnTo>
                <a:lnTo>
                  <a:pt x="235681" y="0"/>
                </a:lnTo>
                <a:lnTo>
                  <a:pt x="471362" y="351055"/>
                </a:lnTo>
                <a:lnTo>
                  <a:pt x="235681" y="702109"/>
                </a:lnTo>
                <a:lnTo>
                  <a:pt x="235681" y="526582"/>
                </a:lnTo>
                <a:lnTo>
                  <a:pt x="0" y="526582"/>
                </a:lnTo>
                <a:lnTo>
                  <a:pt x="0" y="175527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75527" rIns="117840" bIns="175527" numCol="1" spcCol="1270" anchor="ctr" anchorCtr="0">
            <a:noAutofit/>
          </a:bodyPr>
          <a:lstStyle/>
          <a:p>
            <a:pPr marL="0" lvl="0" indent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700" kern="1200"/>
          </a:p>
        </p:txBody>
      </p:sp>
      <p:sp>
        <p:nvSpPr>
          <p:cNvPr id="6" name="Freeform: Shape 5"/>
          <p:cNvSpPr/>
          <p:nvPr/>
        </p:nvSpPr>
        <p:spPr>
          <a:xfrm>
            <a:off x="3341805" y="1645709"/>
            <a:ext cx="2299982" cy="2127248"/>
          </a:xfrm>
          <a:custGeom>
            <a:avLst/>
            <a:gdLst>
              <a:gd name="connsiteX0" fmla="*/ 0 w 2127249"/>
              <a:gd name="connsiteY0" fmla="*/ 1063625 h 2127249"/>
              <a:gd name="connsiteX1" fmla="*/ 1063625 w 2127249"/>
              <a:gd name="connsiteY1" fmla="*/ 0 h 2127249"/>
              <a:gd name="connsiteX2" fmla="*/ 2127250 w 2127249"/>
              <a:gd name="connsiteY2" fmla="*/ 1063625 h 2127249"/>
              <a:gd name="connsiteX3" fmla="*/ 1063625 w 2127249"/>
              <a:gd name="connsiteY3" fmla="*/ 2127250 h 2127249"/>
              <a:gd name="connsiteX4" fmla="*/ 0 w 2127249"/>
              <a:gd name="connsiteY4" fmla="*/ 1063625 h 2127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7249" h="2127249">
                <a:moveTo>
                  <a:pt x="0" y="1063625"/>
                </a:moveTo>
                <a:cubicBezTo>
                  <a:pt x="0" y="476201"/>
                  <a:pt x="476201" y="0"/>
                  <a:pt x="1063625" y="0"/>
                </a:cubicBezTo>
                <a:cubicBezTo>
                  <a:pt x="1651049" y="0"/>
                  <a:pt x="2127250" y="476201"/>
                  <a:pt x="2127250" y="1063625"/>
                </a:cubicBezTo>
                <a:cubicBezTo>
                  <a:pt x="2127250" y="1651049"/>
                  <a:pt x="1651049" y="2127250"/>
                  <a:pt x="1063625" y="2127250"/>
                </a:cubicBezTo>
                <a:cubicBezTo>
                  <a:pt x="476201" y="2127250"/>
                  <a:pt x="0" y="1651049"/>
                  <a:pt x="0" y="1063625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9468" tIns="339468" rIns="339468" bIns="339468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/>
              <a:t>LC Authorities reconciliation</a:t>
            </a:r>
          </a:p>
        </p:txBody>
      </p:sp>
      <p:sp>
        <p:nvSpPr>
          <p:cNvPr id="11" name="Freeform: Shape 10"/>
          <p:cNvSpPr/>
          <p:nvPr/>
        </p:nvSpPr>
        <p:spPr>
          <a:xfrm>
            <a:off x="397726" y="1645708"/>
            <a:ext cx="2142274" cy="2138892"/>
          </a:xfrm>
          <a:custGeom>
            <a:avLst/>
            <a:gdLst>
              <a:gd name="connsiteX0" fmla="*/ 0 w 2127249"/>
              <a:gd name="connsiteY0" fmla="*/ 1063625 h 2127249"/>
              <a:gd name="connsiteX1" fmla="*/ 1063625 w 2127249"/>
              <a:gd name="connsiteY1" fmla="*/ 0 h 2127249"/>
              <a:gd name="connsiteX2" fmla="*/ 2127250 w 2127249"/>
              <a:gd name="connsiteY2" fmla="*/ 1063625 h 2127249"/>
              <a:gd name="connsiteX3" fmla="*/ 1063625 w 2127249"/>
              <a:gd name="connsiteY3" fmla="*/ 2127250 h 2127249"/>
              <a:gd name="connsiteX4" fmla="*/ 0 w 2127249"/>
              <a:gd name="connsiteY4" fmla="*/ 1063625 h 2127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7249" h="2127249">
                <a:moveTo>
                  <a:pt x="0" y="1063625"/>
                </a:moveTo>
                <a:cubicBezTo>
                  <a:pt x="0" y="476201"/>
                  <a:pt x="476201" y="0"/>
                  <a:pt x="1063625" y="0"/>
                </a:cubicBezTo>
                <a:cubicBezTo>
                  <a:pt x="1651049" y="0"/>
                  <a:pt x="2127250" y="476201"/>
                  <a:pt x="2127250" y="1063625"/>
                </a:cubicBezTo>
                <a:cubicBezTo>
                  <a:pt x="2127250" y="1651049"/>
                  <a:pt x="1651049" y="2127250"/>
                  <a:pt x="1063625" y="2127250"/>
                </a:cubicBezTo>
                <a:cubicBezTo>
                  <a:pt x="476201" y="2127250"/>
                  <a:pt x="0" y="1651049"/>
                  <a:pt x="0" y="1063625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9468" tIns="339468" rIns="339468" bIns="339468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/>
              <a:t>Batch export names (100)</a:t>
            </a:r>
          </a:p>
        </p:txBody>
      </p:sp>
      <p:sp>
        <p:nvSpPr>
          <p:cNvPr id="7" name="Freeform: Shape 6"/>
          <p:cNvSpPr/>
          <p:nvPr/>
        </p:nvSpPr>
        <p:spPr>
          <a:xfrm>
            <a:off x="6378883" y="1634060"/>
            <a:ext cx="2266907" cy="2150545"/>
          </a:xfrm>
          <a:custGeom>
            <a:avLst/>
            <a:gdLst>
              <a:gd name="connsiteX0" fmla="*/ 0 w 2266907"/>
              <a:gd name="connsiteY0" fmla="*/ 1075273 h 2150545"/>
              <a:gd name="connsiteX1" fmla="*/ 1133454 w 2266907"/>
              <a:gd name="connsiteY1" fmla="*/ 0 h 2150545"/>
              <a:gd name="connsiteX2" fmla="*/ 2266908 w 2266907"/>
              <a:gd name="connsiteY2" fmla="*/ 1075273 h 2150545"/>
              <a:gd name="connsiteX3" fmla="*/ 1133454 w 2266907"/>
              <a:gd name="connsiteY3" fmla="*/ 2150546 h 2150545"/>
              <a:gd name="connsiteX4" fmla="*/ 0 w 2266907"/>
              <a:gd name="connsiteY4" fmla="*/ 1075273 h 2150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6907" h="2150545">
                <a:moveTo>
                  <a:pt x="0" y="1075273"/>
                </a:moveTo>
                <a:cubicBezTo>
                  <a:pt x="0" y="481416"/>
                  <a:pt x="507465" y="0"/>
                  <a:pt x="1133454" y="0"/>
                </a:cubicBezTo>
                <a:cubicBezTo>
                  <a:pt x="1759443" y="0"/>
                  <a:pt x="2266908" y="481416"/>
                  <a:pt x="2266908" y="1075273"/>
                </a:cubicBezTo>
                <a:cubicBezTo>
                  <a:pt x="2266908" y="1669130"/>
                  <a:pt x="1759443" y="2150546"/>
                  <a:pt x="1133454" y="2150546"/>
                </a:cubicBezTo>
                <a:cubicBezTo>
                  <a:pt x="507465" y="2150546"/>
                  <a:pt x="0" y="1669130"/>
                  <a:pt x="0" y="107527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58651" tIns="341610" rIns="358651" bIns="341610" numCol="1" spcCol="1270" anchor="ctr" anchorCtr="0">
            <a:noAutofit/>
          </a:bodyPr>
          <a:lstStyle/>
          <a:p>
            <a:pPr marL="0" lvl="0" indent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100" kern="1200" dirty="0"/>
              <a:t>Add local names</a:t>
            </a:r>
          </a:p>
        </p:txBody>
      </p:sp>
      <p:sp>
        <p:nvSpPr>
          <p:cNvPr id="8" name="Freeform: Shape 7"/>
          <p:cNvSpPr/>
          <p:nvPr/>
        </p:nvSpPr>
        <p:spPr>
          <a:xfrm>
            <a:off x="5795770" y="2358278"/>
            <a:ext cx="471362" cy="702109"/>
          </a:xfrm>
          <a:custGeom>
            <a:avLst/>
            <a:gdLst>
              <a:gd name="connsiteX0" fmla="*/ 0 w 471362"/>
              <a:gd name="connsiteY0" fmla="*/ 175527 h 702109"/>
              <a:gd name="connsiteX1" fmla="*/ 235681 w 471362"/>
              <a:gd name="connsiteY1" fmla="*/ 175527 h 702109"/>
              <a:gd name="connsiteX2" fmla="*/ 235681 w 471362"/>
              <a:gd name="connsiteY2" fmla="*/ 0 h 702109"/>
              <a:gd name="connsiteX3" fmla="*/ 471362 w 471362"/>
              <a:gd name="connsiteY3" fmla="*/ 351055 h 702109"/>
              <a:gd name="connsiteX4" fmla="*/ 235681 w 471362"/>
              <a:gd name="connsiteY4" fmla="*/ 702109 h 702109"/>
              <a:gd name="connsiteX5" fmla="*/ 235681 w 471362"/>
              <a:gd name="connsiteY5" fmla="*/ 526582 h 702109"/>
              <a:gd name="connsiteX6" fmla="*/ 0 w 471362"/>
              <a:gd name="connsiteY6" fmla="*/ 526582 h 702109"/>
              <a:gd name="connsiteX7" fmla="*/ 0 w 471362"/>
              <a:gd name="connsiteY7" fmla="*/ 175527 h 702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1362" h="702109">
                <a:moveTo>
                  <a:pt x="0" y="175527"/>
                </a:moveTo>
                <a:lnTo>
                  <a:pt x="235681" y="175527"/>
                </a:lnTo>
                <a:lnTo>
                  <a:pt x="235681" y="0"/>
                </a:lnTo>
                <a:lnTo>
                  <a:pt x="471362" y="351055"/>
                </a:lnTo>
                <a:lnTo>
                  <a:pt x="235681" y="702109"/>
                </a:lnTo>
                <a:lnTo>
                  <a:pt x="235681" y="526582"/>
                </a:lnTo>
                <a:lnTo>
                  <a:pt x="0" y="526582"/>
                </a:lnTo>
                <a:lnTo>
                  <a:pt x="0" y="175527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75527" rIns="117840" bIns="175527" numCol="1" spcCol="1270" anchor="ctr" anchorCtr="0">
            <a:noAutofit/>
          </a:bodyPr>
          <a:lstStyle/>
          <a:p>
            <a:pPr marL="0" lvl="0" indent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700" kern="120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37970" y="32014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2060"/>
                </a:solidFill>
              </a:rPr>
              <a:t>The Plan: local names</a:t>
            </a:r>
          </a:p>
        </p:txBody>
      </p:sp>
    </p:spTree>
    <p:extLst>
      <p:ext uri="{BB962C8B-B14F-4D97-AF65-F5344CB8AC3E}">
        <p14:creationId xmlns:p14="http://schemas.microsoft.com/office/powerpoint/2010/main" val="1310744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2431</TotalTime>
  <Words>384</Words>
  <Application>Microsoft Office PowerPoint</Application>
  <PresentationFormat>Widescreen</PresentationFormat>
  <Paragraphs>94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Reconciling Legacy Archival Metadata</vt:lpstr>
      <vt:lpstr>The Project</vt:lpstr>
      <vt:lpstr>The Plan</vt:lpstr>
      <vt:lpstr>The Plan</vt:lpstr>
      <vt:lpstr>The Plan</vt:lpstr>
      <vt:lpstr>LC Authorities Reconciliation</vt:lpstr>
      <vt:lpstr>Post- Reconciliation</vt:lpstr>
      <vt:lpstr>Adding Authority IDs</vt:lpstr>
      <vt:lpstr>PowerPoint Presentation</vt:lpstr>
      <vt:lpstr>PowerPoint Presentation</vt:lpstr>
      <vt:lpstr>CSV Reconciliation</vt:lpstr>
      <vt:lpstr>The Plan</vt:lpstr>
      <vt:lpstr>The Plan</vt:lpstr>
      <vt:lpstr>The Plan</vt:lpstr>
      <vt:lpstr>PowerPoint Presentation</vt:lpstr>
      <vt:lpstr>CSV Reconciliation</vt:lpstr>
      <vt:lpstr>Subject Heading Reconciliation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Metadata Librarian’s Little Helper: OpenRefine Reconciliation Services</dc:title>
  <dc:creator>Greer Martin</dc:creator>
  <cp:lastModifiedBy>Greer Martin</cp:lastModifiedBy>
  <cp:revision>52</cp:revision>
  <dcterms:created xsi:type="dcterms:W3CDTF">2017-01-13T20:28:30Z</dcterms:created>
  <dcterms:modified xsi:type="dcterms:W3CDTF">2017-01-17T06:11:56Z</dcterms:modified>
</cp:coreProperties>
</file>