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sldIdLst>
    <p:sldId id="256" r:id="rId2"/>
    <p:sldId id="257" r:id="rId3"/>
    <p:sldId id="268" r:id="rId4"/>
    <p:sldId id="274" r:id="rId5"/>
    <p:sldId id="269" r:id="rId6"/>
    <p:sldId id="262" r:id="rId7"/>
    <p:sldId id="266" r:id="rId8"/>
    <p:sldId id="267" r:id="rId9"/>
    <p:sldId id="275" r:id="rId10"/>
    <p:sldId id="261" r:id="rId11"/>
    <p:sldId id="277" r:id="rId12"/>
    <p:sldId id="271" r:id="rId13"/>
    <p:sldId id="278" r:id="rId14"/>
    <p:sldId id="272" r:id="rId15"/>
    <p:sldId id="276" r:id="rId16"/>
    <p:sldId id="263" r:id="rId17"/>
    <p:sldId id="279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8A8"/>
    <a:srgbClr val="FFCC00"/>
    <a:srgbClr val="18A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3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4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0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4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2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0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1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9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3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3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2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kfnlabs.org/reconcile-cs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4770" y="1374040"/>
            <a:ext cx="11306175" cy="14986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Reconciling Legacy Archival Metadata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652" y="5339313"/>
            <a:ext cx="3890357" cy="8615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1176" y="2941178"/>
            <a:ext cx="736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Greer Martin</a:t>
            </a:r>
          </a:p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V. Galvin Library, </a:t>
            </a:r>
          </a:p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Illinois Institute of Technology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2058" y="5917037"/>
            <a:ext cx="2119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Mashcat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175090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7970" y="3201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Local Names Authority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9163" y="2355273"/>
            <a:ext cx="4294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[screenshot of local name authority]</a:t>
            </a:r>
          </a:p>
        </p:txBody>
      </p:sp>
    </p:spTree>
    <p:extLst>
      <p:ext uri="{BB962C8B-B14F-4D97-AF65-F5344CB8AC3E}">
        <p14:creationId xmlns:p14="http://schemas.microsoft.com/office/powerpoint/2010/main" val="3970445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CSV Reconciliation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1499"/>
            <a:ext cx="9898796" cy="4023360"/>
          </a:xfrm>
        </p:spPr>
        <p:txBody>
          <a:bodyPr>
            <a:norm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reconcile-csv matches one dataset against another</a:t>
            </a:r>
          </a:p>
          <a:p>
            <a:pPr marL="236538" indent="-236538"/>
            <a:r>
              <a:rPr lang="en-US" dirty="0">
                <a:solidFill>
                  <a:srgbClr val="002060"/>
                </a:solidFill>
              </a:rPr>
              <a:t>Found at: 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http://okfnlabs.org/reconcile-csv/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marL="236538" indent="-236538"/>
            <a:r>
              <a:rPr lang="en-US" dirty="0">
                <a:solidFill>
                  <a:srgbClr val="002060"/>
                </a:solidFill>
              </a:rPr>
              <a:t>Need CSV file + java + </a:t>
            </a:r>
            <a:r>
              <a:rPr lang="en-US" dirty="0" err="1">
                <a:solidFill>
                  <a:srgbClr val="002060"/>
                </a:solidFill>
              </a:rPr>
              <a:t>OpenRefine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49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9" name="Freeform: Shape 8"/>
          <p:cNvSpPr/>
          <p:nvPr/>
        </p:nvSpPr>
        <p:spPr>
          <a:xfrm>
            <a:off x="6576584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Local name authority</a:t>
            </a:r>
          </a:p>
        </p:txBody>
      </p:sp>
      <p:sp>
        <p:nvSpPr>
          <p:cNvPr id="10" name="Freeform: Shape 9"/>
          <p:cNvSpPr/>
          <p:nvPr/>
        </p:nvSpPr>
        <p:spPr>
          <a:xfrm>
            <a:off x="3483073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LC-reconciled names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25504" y="3770911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7612092" y="3784600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9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9" name="Freeform: Shape 8"/>
          <p:cNvSpPr/>
          <p:nvPr/>
        </p:nvSpPr>
        <p:spPr>
          <a:xfrm>
            <a:off x="6576584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Local name authority</a:t>
            </a:r>
          </a:p>
        </p:txBody>
      </p:sp>
      <p:sp>
        <p:nvSpPr>
          <p:cNvPr id="10" name="Freeform: Shape 9"/>
          <p:cNvSpPr/>
          <p:nvPr/>
        </p:nvSpPr>
        <p:spPr>
          <a:xfrm>
            <a:off x="3483073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LC-reconciled names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25504" y="3770911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7612092" y="3784600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Freeform: Shape 19"/>
          <p:cNvSpPr/>
          <p:nvPr/>
        </p:nvSpPr>
        <p:spPr>
          <a:xfrm>
            <a:off x="5827858" y="5028541"/>
            <a:ext cx="551025" cy="608799"/>
          </a:xfrm>
          <a:custGeom>
            <a:avLst/>
            <a:gdLst>
              <a:gd name="connsiteX0" fmla="*/ 73038 w 551025"/>
              <a:gd name="connsiteY0" fmla="*/ 239599 h 608799"/>
              <a:gd name="connsiteX1" fmla="*/ 210712 w 551025"/>
              <a:gd name="connsiteY1" fmla="*/ 239599 h 608799"/>
              <a:gd name="connsiteX2" fmla="*/ 210712 w 551025"/>
              <a:gd name="connsiteY2" fmla="*/ 80696 h 608799"/>
              <a:gd name="connsiteX3" fmla="*/ 340313 w 551025"/>
              <a:gd name="connsiteY3" fmla="*/ 80696 h 608799"/>
              <a:gd name="connsiteX4" fmla="*/ 340313 w 551025"/>
              <a:gd name="connsiteY4" fmla="*/ 239599 h 608799"/>
              <a:gd name="connsiteX5" fmla="*/ 477987 w 551025"/>
              <a:gd name="connsiteY5" fmla="*/ 239599 h 608799"/>
              <a:gd name="connsiteX6" fmla="*/ 477987 w 551025"/>
              <a:gd name="connsiteY6" fmla="*/ 369200 h 608799"/>
              <a:gd name="connsiteX7" fmla="*/ 340313 w 551025"/>
              <a:gd name="connsiteY7" fmla="*/ 369200 h 608799"/>
              <a:gd name="connsiteX8" fmla="*/ 340313 w 551025"/>
              <a:gd name="connsiteY8" fmla="*/ 528103 h 608799"/>
              <a:gd name="connsiteX9" fmla="*/ 210712 w 551025"/>
              <a:gd name="connsiteY9" fmla="*/ 528103 h 608799"/>
              <a:gd name="connsiteX10" fmla="*/ 210712 w 551025"/>
              <a:gd name="connsiteY10" fmla="*/ 369200 h 608799"/>
              <a:gd name="connsiteX11" fmla="*/ 73038 w 551025"/>
              <a:gd name="connsiteY11" fmla="*/ 369200 h 608799"/>
              <a:gd name="connsiteX12" fmla="*/ 73038 w 551025"/>
              <a:gd name="connsiteY12" fmla="*/ 239599 h 60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1025" h="608799">
                <a:moveTo>
                  <a:pt x="73038" y="239599"/>
                </a:moveTo>
                <a:lnTo>
                  <a:pt x="210712" y="239599"/>
                </a:lnTo>
                <a:lnTo>
                  <a:pt x="210712" y="80696"/>
                </a:lnTo>
                <a:lnTo>
                  <a:pt x="340313" y="80696"/>
                </a:lnTo>
                <a:lnTo>
                  <a:pt x="340313" y="239599"/>
                </a:lnTo>
                <a:lnTo>
                  <a:pt x="477987" y="239599"/>
                </a:lnTo>
                <a:lnTo>
                  <a:pt x="477987" y="369200"/>
                </a:lnTo>
                <a:lnTo>
                  <a:pt x="340313" y="369200"/>
                </a:lnTo>
                <a:lnTo>
                  <a:pt x="340313" y="528103"/>
                </a:lnTo>
                <a:lnTo>
                  <a:pt x="210712" y="528103"/>
                </a:lnTo>
                <a:lnTo>
                  <a:pt x="210712" y="369200"/>
                </a:lnTo>
                <a:lnTo>
                  <a:pt x="73038" y="369200"/>
                </a:lnTo>
                <a:lnTo>
                  <a:pt x="73038" y="239599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3038" tIns="239599" rIns="73038" bIns="239599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1" name="Freeform: Shape 20"/>
          <p:cNvSpPr/>
          <p:nvPr/>
        </p:nvSpPr>
        <p:spPr>
          <a:xfrm>
            <a:off x="8889628" y="5054428"/>
            <a:ext cx="543749" cy="557024"/>
          </a:xfrm>
          <a:custGeom>
            <a:avLst/>
            <a:gdLst>
              <a:gd name="connsiteX0" fmla="*/ 72074 w 543749"/>
              <a:gd name="connsiteY0" fmla="*/ 114747 h 557024"/>
              <a:gd name="connsiteX1" fmla="*/ 471675 w 543749"/>
              <a:gd name="connsiteY1" fmla="*/ 114747 h 557024"/>
              <a:gd name="connsiteX2" fmla="*/ 471675 w 543749"/>
              <a:gd name="connsiteY2" fmla="*/ 245759 h 557024"/>
              <a:gd name="connsiteX3" fmla="*/ 72074 w 543749"/>
              <a:gd name="connsiteY3" fmla="*/ 245759 h 557024"/>
              <a:gd name="connsiteX4" fmla="*/ 72074 w 543749"/>
              <a:gd name="connsiteY4" fmla="*/ 114747 h 557024"/>
              <a:gd name="connsiteX5" fmla="*/ 72074 w 543749"/>
              <a:gd name="connsiteY5" fmla="*/ 311265 h 557024"/>
              <a:gd name="connsiteX6" fmla="*/ 471675 w 543749"/>
              <a:gd name="connsiteY6" fmla="*/ 311265 h 557024"/>
              <a:gd name="connsiteX7" fmla="*/ 471675 w 543749"/>
              <a:gd name="connsiteY7" fmla="*/ 442277 h 557024"/>
              <a:gd name="connsiteX8" fmla="*/ 72074 w 543749"/>
              <a:gd name="connsiteY8" fmla="*/ 442277 h 557024"/>
              <a:gd name="connsiteX9" fmla="*/ 72074 w 543749"/>
              <a:gd name="connsiteY9" fmla="*/ 311265 h 55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749" h="557024">
                <a:moveTo>
                  <a:pt x="72074" y="114747"/>
                </a:moveTo>
                <a:lnTo>
                  <a:pt x="471675" y="114747"/>
                </a:lnTo>
                <a:lnTo>
                  <a:pt x="471675" y="245759"/>
                </a:lnTo>
                <a:lnTo>
                  <a:pt x="72074" y="245759"/>
                </a:lnTo>
                <a:lnTo>
                  <a:pt x="72074" y="114747"/>
                </a:lnTo>
                <a:close/>
                <a:moveTo>
                  <a:pt x="72074" y="311265"/>
                </a:moveTo>
                <a:lnTo>
                  <a:pt x="471675" y="311265"/>
                </a:lnTo>
                <a:lnTo>
                  <a:pt x="471675" y="442277"/>
                </a:lnTo>
                <a:lnTo>
                  <a:pt x="72074" y="442277"/>
                </a:lnTo>
                <a:lnTo>
                  <a:pt x="72074" y="31126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74" tIns="114747" rIns="72074" bIns="114747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/>
          </a:p>
        </p:txBody>
      </p:sp>
      <p:sp>
        <p:nvSpPr>
          <p:cNvPr id="22" name="Freeform: Shape 21"/>
          <p:cNvSpPr/>
          <p:nvPr/>
        </p:nvSpPr>
        <p:spPr>
          <a:xfrm>
            <a:off x="9727435" y="4360993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Master CSV of all names</a:t>
            </a:r>
          </a:p>
        </p:txBody>
      </p:sp>
    </p:spTree>
    <p:extLst>
      <p:ext uri="{BB962C8B-B14F-4D97-AF65-F5344CB8AC3E}">
        <p14:creationId xmlns:p14="http://schemas.microsoft.com/office/powerpoint/2010/main" val="1666389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9" name="Freeform: Shape 8"/>
          <p:cNvSpPr/>
          <p:nvPr/>
        </p:nvSpPr>
        <p:spPr>
          <a:xfrm>
            <a:off x="6576584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Local name authority </a:t>
            </a:r>
          </a:p>
        </p:txBody>
      </p:sp>
      <p:sp>
        <p:nvSpPr>
          <p:cNvPr id="10" name="Freeform: Shape 9"/>
          <p:cNvSpPr/>
          <p:nvPr/>
        </p:nvSpPr>
        <p:spPr>
          <a:xfrm>
            <a:off x="3483073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LC-reconciled names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25504" y="3770911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7612092" y="3784600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Freeform: Shape 19"/>
          <p:cNvSpPr/>
          <p:nvPr/>
        </p:nvSpPr>
        <p:spPr>
          <a:xfrm>
            <a:off x="5827858" y="5028541"/>
            <a:ext cx="551025" cy="608799"/>
          </a:xfrm>
          <a:custGeom>
            <a:avLst/>
            <a:gdLst>
              <a:gd name="connsiteX0" fmla="*/ 73038 w 551025"/>
              <a:gd name="connsiteY0" fmla="*/ 239599 h 608799"/>
              <a:gd name="connsiteX1" fmla="*/ 210712 w 551025"/>
              <a:gd name="connsiteY1" fmla="*/ 239599 h 608799"/>
              <a:gd name="connsiteX2" fmla="*/ 210712 w 551025"/>
              <a:gd name="connsiteY2" fmla="*/ 80696 h 608799"/>
              <a:gd name="connsiteX3" fmla="*/ 340313 w 551025"/>
              <a:gd name="connsiteY3" fmla="*/ 80696 h 608799"/>
              <a:gd name="connsiteX4" fmla="*/ 340313 w 551025"/>
              <a:gd name="connsiteY4" fmla="*/ 239599 h 608799"/>
              <a:gd name="connsiteX5" fmla="*/ 477987 w 551025"/>
              <a:gd name="connsiteY5" fmla="*/ 239599 h 608799"/>
              <a:gd name="connsiteX6" fmla="*/ 477987 w 551025"/>
              <a:gd name="connsiteY6" fmla="*/ 369200 h 608799"/>
              <a:gd name="connsiteX7" fmla="*/ 340313 w 551025"/>
              <a:gd name="connsiteY7" fmla="*/ 369200 h 608799"/>
              <a:gd name="connsiteX8" fmla="*/ 340313 w 551025"/>
              <a:gd name="connsiteY8" fmla="*/ 528103 h 608799"/>
              <a:gd name="connsiteX9" fmla="*/ 210712 w 551025"/>
              <a:gd name="connsiteY9" fmla="*/ 528103 h 608799"/>
              <a:gd name="connsiteX10" fmla="*/ 210712 w 551025"/>
              <a:gd name="connsiteY10" fmla="*/ 369200 h 608799"/>
              <a:gd name="connsiteX11" fmla="*/ 73038 w 551025"/>
              <a:gd name="connsiteY11" fmla="*/ 369200 h 608799"/>
              <a:gd name="connsiteX12" fmla="*/ 73038 w 551025"/>
              <a:gd name="connsiteY12" fmla="*/ 239599 h 60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1025" h="608799">
                <a:moveTo>
                  <a:pt x="73038" y="239599"/>
                </a:moveTo>
                <a:lnTo>
                  <a:pt x="210712" y="239599"/>
                </a:lnTo>
                <a:lnTo>
                  <a:pt x="210712" y="80696"/>
                </a:lnTo>
                <a:lnTo>
                  <a:pt x="340313" y="80696"/>
                </a:lnTo>
                <a:lnTo>
                  <a:pt x="340313" y="239599"/>
                </a:lnTo>
                <a:lnTo>
                  <a:pt x="477987" y="239599"/>
                </a:lnTo>
                <a:lnTo>
                  <a:pt x="477987" y="369200"/>
                </a:lnTo>
                <a:lnTo>
                  <a:pt x="340313" y="369200"/>
                </a:lnTo>
                <a:lnTo>
                  <a:pt x="340313" y="528103"/>
                </a:lnTo>
                <a:lnTo>
                  <a:pt x="210712" y="528103"/>
                </a:lnTo>
                <a:lnTo>
                  <a:pt x="210712" y="369200"/>
                </a:lnTo>
                <a:lnTo>
                  <a:pt x="73038" y="369200"/>
                </a:lnTo>
                <a:lnTo>
                  <a:pt x="73038" y="239599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3038" tIns="239599" rIns="73038" bIns="239599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1" name="Freeform: Shape 20"/>
          <p:cNvSpPr/>
          <p:nvPr/>
        </p:nvSpPr>
        <p:spPr>
          <a:xfrm>
            <a:off x="8889628" y="5054428"/>
            <a:ext cx="543749" cy="557024"/>
          </a:xfrm>
          <a:custGeom>
            <a:avLst/>
            <a:gdLst>
              <a:gd name="connsiteX0" fmla="*/ 72074 w 543749"/>
              <a:gd name="connsiteY0" fmla="*/ 114747 h 557024"/>
              <a:gd name="connsiteX1" fmla="*/ 471675 w 543749"/>
              <a:gd name="connsiteY1" fmla="*/ 114747 h 557024"/>
              <a:gd name="connsiteX2" fmla="*/ 471675 w 543749"/>
              <a:gd name="connsiteY2" fmla="*/ 245759 h 557024"/>
              <a:gd name="connsiteX3" fmla="*/ 72074 w 543749"/>
              <a:gd name="connsiteY3" fmla="*/ 245759 h 557024"/>
              <a:gd name="connsiteX4" fmla="*/ 72074 w 543749"/>
              <a:gd name="connsiteY4" fmla="*/ 114747 h 557024"/>
              <a:gd name="connsiteX5" fmla="*/ 72074 w 543749"/>
              <a:gd name="connsiteY5" fmla="*/ 311265 h 557024"/>
              <a:gd name="connsiteX6" fmla="*/ 471675 w 543749"/>
              <a:gd name="connsiteY6" fmla="*/ 311265 h 557024"/>
              <a:gd name="connsiteX7" fmla="*/ 471675 w 543749"/>
              <a:gd name="connsiteY7" fmla="*/ 442277 h 557024"/>
              <a:gd name="connsiteX8" fmla="*/ 72074 w 543749"/>
              <a:gd name="connsiteY8" fmla="*/ 442277 h 557024"/>
              <a:gd name="connsiteX9" fmla="*/ 72074 w 543749"/>
              <a:gd name="connsiteY9" fmla="*/ 311265 h 55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749" h="557024">
                <a:moveTo>
                  <a:pt x="72074" y="114747"/>
                </a:moveTo>
                <a:lnTo>
                  <a:pt x="471675" y="114747"/>
                </a:lnTo>
                <a:lnTo>
                  <a:pt x="471675" y="245759"/>
                </a:lnTo>
                <a:lnTo>
                  <a:pt x="72074" y="245759"/>
                </a:lnTo>
                <a:lnTo>
                  <a:pt x="72074" y="114747"/>
                </a:lnTo>
                <a:close/>
                <a:moveTo>
                  <a:pt x="72074" y="311265"/>
                </a:moveTo>
                <a:lnTo>
                  <a:pt x="471675" y="311265"/>
                </a:lnTo>
                <a:lnTo>
                  <a:pt x="471675" y="442277"/>
                </a:lnTo>
                <a:lnTo>
                  <a:pt x="72074" y="442277"/>
                </a:lnTo>
                <a:lnTo>
                  <a:pt x="72074" y="31126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74" tIns="114747" rIns="72074" bIns="114747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/>
          </a:p>
        </p:txBody>
      </p:sp>
      <p:sp>
        <p:nvSpPr>
          <p:cNvPr id="22" name="Freeform: Shape 21"/>
          <p:cNvSpPr/>
          <p:nvPr/>
        </p:nvSpPr>
        <p:spPr>
          <a:xfrm>
            <a:off x="9727435" y="4360993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Master CSV of all names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359628" y="2678710"/>
            <a:ext cx="1032272" cy="1682283"/>
            <a:chOff x="4926807" y="2506022"/>
            <a:chExt cx="1169192" cy="2040724"/>
          </a:xfrm>
        </p:grpSpPr>
        <p:grpSp>
          <p:nvGrpSpPr>
            <p:cNvPr id="17" name="Group 16"/>
            <p:cNvGrpSpPr/>
            <p:nvPr/>
          </p:nvGrpSpPr>
          <p:grpSpPr>
            <a:xfrm>
              <a:off x="5038725" y="2506022"/>
              <a:ext cx="1057274" cy="2040724"/>
              <a:chOff x="3590925" y="3083726"/>
              <a:chExt cx="1057274" cy="2040724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H="1">
                <a:off x="3590925" y="4286250"/>
                <a:ext cx="371475" cy="7810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962400" y="4286250"/>
                <a:ext cx="228600" cy="83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962400" y="3533235"/>
                <a:ext cx="0" cy="7530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962400" y="3533235"/>
                <a:ext cx="438150" cy="3765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400550" y="3391559"/>
                <a:ext cx="247649" cy="5181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76675" y="3083726"/>
                <a:ext cx="476250" cy="447675"/>
              </a:xfrm>
              <a:prstGeom prst="rect">
                <a:avLst/>
              </a:prstGeom>
            </p:spPr>
          </p:pic>
        </p:grpSp>
        <p:cxnSp>
          <p:nvCxnSpPr>
            <p:cNvPr id="18" name="Straight Connector 17"/>
            <p:cNvCxnSpPr>
              <a:cxnSpLocks/>
            </p:cNvCxnSpPr>
            <p:nvPr/>
          </p:nvCxnSpPr>
          <p:spPr>
            <a:xfrm flipH="1">
              <a:off x="4926807" y="2954614"/>
              <a:ext cx="492919" cy="2990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cxnSpLocks/>
            </p:cNvCxnSpPr>
            <p:nvPr/>
          </p:nvCxnSpPr>
          <p:spPr>
            <a:xfrm flipH="1" flipV="1">
              <a:off x="4937523" y="3253782"/>
              <a:ext cx="342901" cy="2984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756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6" y="448805"/>
            <a:ext cx="11388511" cy="5819473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30116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CSV Reconciliation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1499"/>
            <a:ext cx="9682665" cy="4023360"/>
          </a:xfrm>
        </p:spPr>
        <p:txBody>
          <a:bodyPr>
            <a:norm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</a:rPr>
              <a:t>OpenRefine’s</a:t>
            </a:r>
            <a:r>
              <a:rPr lang="en-US" dirty="0">
                <a:solidFill>
                  <a:srgbClr val="002060"/>
                </a:solidFill>
              </a:rPr>
              <a:t> reconcile-csv matches one dataset against another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56 matches, 44 suggested matches: 100%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15 minutes per 100 records 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Can also pull in IDs (or any other column) from spreadsheet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33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Subject Heading Reconciliation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1499"/>
            <a:ext cx="9682665" cy="4023360"/>
          </a:xfrm>
        </p:spPr>
        <p:txBody>
          <a:bodyPr>
            <a:norm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Did I use reconcile-csv for this too?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52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941499"/>
            <a:ext cx="5553134" cy="4023360"/>
          </a:xfrm>
        </p:spPr>
        <p:txBody>
          <a:bodyPr>
            <a:norm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Took the most time = Evaluating LOC matches + creating local names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Took the least time = CSV reconciliation 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Next time: concentrate volunteer time on authorities reconciliation, not CSV matching.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26"/>
          <a:stretch/>
        </p:blipFill>
        <p:spPr>
          <a:xfrm>
            <a:off x="6912378" y="737616"/>
            <a:ext cx="4784322" cy="5589193"/>
          </a:xfrm>
          <a:prstGeom prst="rect">
            <a:avLst/>
          </a:prstGeom>
          <a:effectLst>
            <a:glow rad="647700">
              <a:srgbClr val="FFFF00">
                <a:alpha val="35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22687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6383468" cy="4023360"/>
          </a:xfrm>
        </p:spPr>
        <p:txBody>
          <a:bodyPr/>
          <a:lstStyle/>
          <a:p>
            <a:pPr marL="223838" indent="-2238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Migrate 5,000 records from </a:t>
            </a:r>
            <a:r>
              <a:rPr lang="en-US" dirty="0" err="1">
                <a:solidFill>
                  <a:srgbClr val="002060"/>
                </a:solidFill>
              </a:rPr>
              <a:t>Re:Discovery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Proficio</a:t>
            </a:r>
            <a:r>
              <a:rPr lang="en-US" dirty="0">
                <a:solidFill>
                  <a:srgbClr val="002060"/>
                </a:solidFill>
              </a:rPr>
              <a:t> to </a:t>
            </a:r>
            <a:r>
              <a:rPr lang="en-US" dirty="0" err="1">
                <a:solidFill>
                  <a:srgbClr val="002060"/>
                </a:solidFill>
              </a:rPr>
              <a:t>ArchivesSpace</a:t>
            </a:r>
            <a:endParaRPr lang="en-US" dirty="0">
              <a:solidFill>
                <a:srgbClr val="002060"/>
              </a:solidFill>
            </a:endParaRPr>
          </a:p>
          <a:p>
            <a:pPr marL="223838" indent="-2238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Over 1,700 are donor/creator records (Agents)</a:t>
            </a:r>
          </a:p>
          <a:p>
            <a:pPr marL="223838" indent="-2238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Complete in 1 year</a:t>
            </a:r>
          </a:p>
          <a:p>
            <a:pPr marL="223838" indent="-2238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Staff of 1 librarian + 1 volunteer (Alison)</a:t>
            </a:r>
          </a:p>
          <a:p>
            <a:pPr marL="223838" indent="-2238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catch: No authorities were used! And names are not linked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29"/>
          <a:stretch/>
        </p:blipFill>
        <p:spPr>
          <a:xfrm>
            <a:off x="7407597" y="0"/>
            <a:ext cx="4784403" cy="45889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11"/>
          <a:stretch/>
        </p:blipFill>
        <p:spPr>
          <a:xfrm>
            <a:off x="7407597" y="4538134"/>
            <a:ext cx="478440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5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</p:spTree>
    <p:extLst>
      <p:ext uri="{BB962C8B-B14F-4D97-AF65-F5344CB8AC3E}">
        <p14:creationId xmlns:p14="http://schemas.microsoft.com/office/powerpoint/2010/main" val="123942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</p:spTree>
    <p:extLst>
      <p:ext uri="{BB962C8B-B14F-4D97-AF65-F5344CB8AC3E}">
        <p14:creationId xmlns:p14="http://schemas.microsoft.com/office/powerpoint/2010/main" val="161048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</p:spTree>
    <p:extLst>
      <p:ext uri="{BB962C8B-B14F-4D97-AF65-F5344CB8AC3E}">
        <p14:creationId xmlns:p14="http://schemas.microsoft.com/office/powerpoint/2010/main" val="229770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LC Authorities Reconciliation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65544"/>
            <a:ext cx="986554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Matches a spreadsheet of names against id.loc.gov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23 matches, 22 suggested matches: 45% 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Avg. 1 hour per 100 records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Suggested matches link out to the LC record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Original metadata intact, serves as check for Alison and for me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Identifiers can be pulled in too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9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829214" y="90400"/>
            <a:ext cx="9515186" cy="6709859"/>
            <a:chOff x="2884632" y="58082"/>
            <a:chExt cx="9515186" cy="670985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17707" b="30563"/>
            <a:stretch/>
          </p:blipFill>
          <p:spPr>
            <a:xfrm>
              <a:off x="2884632" y="58082"/>
              <a:ext cx="7568623" cy="6709859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10952017" y="2142896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Matches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861963" y="4255759"/>
              <a:ext cx="13092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Suggested matches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861963" y="6339554"/>
              <a:ext cx="15378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Unmatched</a:t>
              </a:r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10543309" y="1925780"/>
              <a:ext cx="318654" cy="80356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10543309" y="3574469"/>
              <a:ext cx="318654" cy="200890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Brace 15"/>
            <p:cNvSpPr/>
            <p:nvPr/>
          </p:nvSpPr>
          <p:spPr>
            <a:xfrm>
              <a:off x="10543309" y="6293342"/>
              <a:ext cx="318654" cy="41554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66169"/>
            <a:ext cx="3283527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Post-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Reconciliation</a:t>
            </a:r>
          </a:p>
        </p:txBody>
      </p:sp>
    </p:spTree>
    <p:extLst>
      <p:ext uri="{BB962C8B-B14F-4D97-AF65-F5344CB8AC3E}">
        <p14:creationId xmlns:p14="http://schemas.microsoft.com/office/powerpoint/2010/main" val="136374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Adding Authority IDs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99163" y="2355273"/>
            <a:ext cx="4294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[screenshot of adding the GREL thing, and added column of URIs]</a:t>
            </a:r>
          </a:p>
          <a:p>
            <a:endParaRPr lang="en-US" sz="2800" dirty="0"/>
          </a:p>
          <a:p>
            <a:r>
              <a:rPr lang="en-US" sz="2800" dirty="0"/>
              <a:t>*Maybe two slides*</a:t>
            </a:r>
          </a:p>
        </p:txBody>
      </p:sp>
    </p:spTree>
    <p:extLst>
      <p:ext uri="{BB962C8B-B14F-4D97-AF65-F5344CB8AC3E}">
        <p14:creationId xmlns:p14="http://schemas.microsoft.com/office/powerpoint/2010/main" val="15320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7970" y="3201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The Plan: local names</a:t>
            </a:r>
          </a:p>
        </p:txBody>
      </p:sp>
    </p:spTree>
    <p:extLst>
      <p:ext uri="{BB962C8B-B14F-4D97-AF65-F5344CB8AC3E}">
        <p14:creationId xmlns:p14="http://schemas.microsoft.com/office/powerpoint/2010/main" val="131074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</TotalTime>
  <Words>384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Reconciling Legacy Archival Metadata</vt:lpstr>
      <vt:lpstr>The Project</vt:lpstr>
      <vt:lpstr>The Plan</vt:lpstr>
      <vt:lpstr>The Plan</vt:lpstr>
      <vt:lpstr>The Plan</vt:lpstr>
      <vt:lpstr>LC Authorities Reconciliation</vt:lpstr>
      <vt:lpstr>Post- Reconciliation</vt:lpstr>
      <vt:lpstr>Adding Authority IDs</vt:lpstr>
      <vt:lpstr>PowerPoint Presentation</vt:lpstr>
      <vt:lpstr>PowerPoint Presentation</vt:lpstr>
      <vt:lpstr>CSV Reconciliation</vt:lpstr>
      <vt:lpstr>The Plan</vt:lpstr>
      <vt:lpstr>The Plan</vt:lpstr>
      <vt:lpstr>The Plan</vt:lpstr>
      <vt:lpstr>PowerPoint Presentation</vt:lpstr>
      <vt:lpstr>CSV Reconciliation</vt:lpstr>
      <vt:lpstr>Subject Heading Reconciliation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Librarian’s Little Helper: OpenRefine Reconciliation Services</dc:title>
  <dc:creator>Greer Martin</dc:creator>
  <cp:lastModifiedBy>Greer Martin</cp:lastModifiedBy>
  <cp:revision>52</cp:revision>
  <dcterms:created xsi:type="dcterms:W3CDTF">2017-01-13T20:28:30Z</dcterms:created>
  <dcterms:modified xsi:type="dcterms:W3CDTF">2017-01-17T06:11:56Z</dcterms:modified>
</cp:coreProperties>
</file>