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sldIdLst>
    <p:sldId id="256" r:id="rId2"/>
    <p:sldId id="257" r:id="rId3"/>
    <p:sldId id="270" r:id="rId4"/>
    <p:sldId id="271" r:id="rId5"/>
    <p:sldId id="272" r:id="rId6"/>
    <p:sldId id="274" r:id="rId7"/>
    <p:sldId id="275" r:id="rId8"/>
    <p:sldId id="276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8A8"/>
    <a:srgbClr val="FFCC00"/>
    <a:srgbClr val="18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37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12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8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10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691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9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8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5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70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7CCD562-73C4-4AA5-9D86-7A2D7476A764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C5736D-D7AD-4A90-921E-95844ADCDCB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30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okfnlabs.org/reconcile-cs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91041" y="707197"/>
            <a:ext cx="11305167" cy="14986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2">
                    <a:lumMod val="50000"/>
                  </a:schemeClr>
                </a:solidFill>
                <a:effectLst/>
                <a:cs typeface="Simplified Arabic Fixed" panose="02070309020205020404" pitchFamily="49" charset="-78"/>
              </a:rPr>
              <a:t>Metadata Librarian’s Little Helper: </a:t>
            </a:r>
            <a:r>
              <a:rPr lang="en-US" sz="4800" dirty="0" err="1">
                <a:solidFill>
                  <a:schemeClr val="tx1"/>
                </a:solidFill>
                <a:effectLst/>
                <a:cs typeface="Simplified Arabic Fixed" panose="02070309020205020404" pitchFamily="49" charset="-78"/>
              </a:rPr>
              <a:t>OpenRefine</a:t>
            </a:r>
            <a:r>
              <a:rPr lang="en-US" sz="4800" dirty="0">
                <a:solidFill>
                  <a:schemeClr val="tx2">
                    <a:lumMod val="50000"/>
                  </a:schemeClr>
                </a:solidFill>
                <a:effectLst/>
                <a:cs typeface="Simplified Arabic Fixed" panose="02070309020205020404" pitchFamily="49" charset="-78"/>
              </a:rPr>
              <a:t> Reconciliation Services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979" y="5339313"/>
            <a:ext cx="3890357" cy="8615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82058" y="5192057"/>
            <a:ext cx="6988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Greer Martin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Paul V. Galvin Library, Illinois Institute of Technology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2058" y="5917037"/>
            <a:ext cx="51486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Metadata Interest Group Meeting, ALA Midwinter 2017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5559028" y="2378327"/>
            <a:ext cx="1169192" cy="2040724"/>
            <a:chOff x="4926807" y="2506022"/>
            <a:chExt cx="1169192" cy="2040724"/>
          </a:xfrm>
        </p:grpSpPr>
        <p:grpSp>
          <p:nvGrpSpPr>
            <p:cNvPr id="29" name="Group 28"/>
            <p:cNvGrpSpPr/>
            <p:nvPr/>
          </p:nvGrpSpPr>
          <p:grpSpPr>
            <a:xfrm>
              <a:off x="5038725" y="2506022"/>
              <a:ext cx="1057274" cy="2040724"/>
              <a:chOff x="3590925" y="3083726"/>
              <a:chExt cx="1057274" cy="2040724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3590925" y="4286250"/>
                <a:ext cx="371475" cy="7810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62400" y="4286250"/>
                <a:ext cx="228600" cy="838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962400" y="3533235"/>
                <a:ext cx="0" cy="7530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3962400" y="3533235"/>
                <a:ext cx="438150" cy="3765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4400550" y="3391559"/>
                <a:ext cx="247649" cy="51818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8" name="Picture 2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76675" y="3083726"/>
                <a:ext cx="476250" cy="447675"/>
              </a:xfrm>
              <a:prstGeom prst="rect">
                <a:avLst/>
              </a:prstGeom>
            </p:spPr>
          </p:pic>
        </p:grpSp>
        <p:cxnSp>
          <p:nvCxnSpPr>
            <p:cNvPr id="36" name="Straight Connector 35"/>
            <p:cNvCxnSpPr>
              <a:cxnSpLocks/>
            </p:cNvCxnSpPr>
            <p:nvPr/>
          </p:nvCxnSpPr>
          <p:spPr>
            <a:xfrm flipH="1">
              <a:off x="4926807" y="2954614"/>
              <a:ext cx="492919" cy="2990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 flipH="1" flipV="1">
              <a:off x="4937523" y="3253782"/>
              <a:ext cx="342901" cy="2984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090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677992" y="686697"/>
            <a:ext cx="8870617" cy="5558236"/>
            <a:chOff x="1271592" y="656217"/>
            <a:chExt cx="8870617" cy="5558236"/>
          </a:xfrm>
        </p:grpSpPr>
        <p:grpSp>
          <p:nvGrpSpPr>
            <p:cNvPr id="11" name="Group 10"/>
            <p:cNvGrpSpPr/>
            <p:nvPr/>
          </p:nvGrpSpPr>
          <p:grpSpPr>
            <a:xfrm>
              <a:off x="1271592" y="656217"/>
              <a:ext cx="4378212" cy="5558236"/>
              <a:chOff x="1263972" y="259080"/>
              <a:chExt cx="4378212" cy="5558236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91"/>
              <a:stretch/>
            </p:blipFill>
            <p:spPr>
              <a:xfrm>
                <a:off x="1263972" y="259080"/>
                <a:ext cx="4378212" cy="3819967"/>
              </a:xfrm>
              <a:prstGeom prst="rect">
                <a:avLst/>
              </a:prstGeom>
            </p:spPr>
          </p:pic>
          <p:pic>
            <p:nvPicPr>
              <p:cNvPr id="3" name="Picture 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00" b="53272"/>
              <a:stretch/>
            </p:blipFill>
            <p:spPr>
              <a:xfrm>
                <a:off x="1263972" y="4058727"/>
                <a:ext cx="4378212" cy="1758589"/>
              </a:xfrm>
              <a:prstGeom prst="rect">
                <a:avLst/>
              </a:prstGeom>
            </p:spPr>
          </p:pic>
        </p:grpSp>
        <p:grpSp>
          <p:nvGrpSpPr>
            <p:cNvPr id="12" name="Group 11"/>
            <p:cNvGrpSpPr/>
            <p:nvPr/>
          </p:nvGrpSpPr>
          <p:grpSpPr>
            <a:xfrm>
              <a:off x="5745722" y="656217"/>
              <a:ext cx="4396487" cy="5513870"/>
              <a:chOff x="5738102" y="259080"/>
              <a:chExt cx="4396487" cy="551387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5738102" y="259080"/>
                <a:ext cx="4396487" cy="3928774"/>
                <a:chOff x="5733745" y="188930"/>
                <a:chExt cx="4396487" cy="3928774"/>
              </a:xfrm>
            </p:grpSpPr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89" t="46187" r="1754" b="568"/>
                <a:stretch/>
              </p:blipFill>
              <p:spPr>
                <a:xfrm>
                  <a:off x="5737251" y="188930"/>
                  <a:ext cx="4392981" cy="2103697"/>
                </a:xfrm>
                <a:prstGeom prst="rect">
                  <a:avLst/>
                </a:prstGeom>
                <a:ln>
                  <a:solidFill>
                    <a:schemeClr val="bg1">
                      <a:lumMod val="95000"/>
                    </a:schemeClr>
                  </a:solidFill>
                </a:ln>
              </p:spPr>
            </p:pic>
            <p:pic>
              <p:nvPicPr>
                <p:cNvPr id="8" name="Picture 7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89" t="54369" r="27615" b="820"/>
                <a:stretch/>
              </p:blipFill>
              <p:spPr>
                <a:xfrm>
                  <a:off x="5733745" y="2292627"/>
                  <a:ext cx="4396487" cy="1825077"/>
                </a:xfrm>
                <a:prstGeom prst="rect">
                  <a:avLst/>
                </a:prstGeom>
                <a:ln>
                  <a:solidFill>
                    <a:schemeClr val="bg1">
                      <a:lumMod val="95000"/>
                    </a:schemeClr>
                  </a:solidFill>
                </a:ln>
              </p:spPr>
            </p:pic>
          </p:grpSp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131" r="26045" b="59007"/>
              <a:stretch/>
            </p:blipFill>
            <p:spPr>
              <a:xfrm>
                <a:off x="5738102" y="4194532"/>
                <a:ext cx="4396487" cy="1578418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</p:pic>
        </p:grpSp>
      </p:grpSp>
      <p:sp>
        <p:nvSpPr>
          <p:cNvPr id="4" name="Oval 3"/>
          <p:cNvSpPr/>
          <p:nvPr/>
        </p:nvSpPr>
        <p:spPr>
          <a:xfrm>
            <a:off x="5923279" y="2651760"/>
            <a:ext cx="3058161" cy="92355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83360" y="4409440"/>
            <a:ext cx="1950720" cy="75083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923279" y="612293"/>
            <a:ext cx="1259841" cy="75083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5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</p:spTree>
    <p:extLst>
      <p:ext uri="{BB962C8B-B14F-4D97-AF65-F5344CB8AC3E}">
        <p14:creationId xmlns:p14="http://schemas.microsoft.com/office/powerpoint/2010/main" val="15320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</p:spTree>
    <p:extLst>
      <p:ext uri="{BB962C8B-B14F-4D97-AF65-F5344CB8AC3E}">
        <p14:creationId xmlns:p14="http://schemas.microsoft.com/office/powerpoint/2010/main" val="1239422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</p:spTree>
    <p:extLst>
      <p:ext uri="{BB962C8B-B14F-4D97-AF65-F5344CB8AC3E}">
        <p14:creationId xmlns:p14="http://schemas.microsoft.com/office/powerpoint/2010/main" val="229770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Freeform: Shape 8"/>
          <p:cNvSpPr/>
          <p:nvPr/>
        </p:nvSpPr>
        <p:spPr>
          <a:xfrm>
            <a:off x="6576584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Local name authority </a:t>
            </a:r>
          </a:p>
        </p:txBody>
      </p:sp>
      <p:sp>
        <p:nvSpPr>
          <p:cNvPr id="10" name="Freeform: Shape 9"/>
          <p:cNvSpPr/>
          <p:nvPr/>
        </p:nvSpPr>
        <p:spPr>
          <a:xfrm>
            <a:off x="3483073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LC-reconciled names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525504" y="3770911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612092" y="3784600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377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Freeform: Shape 8"/>
          <p:cNvSpPr/>
          <p:nvPr/>
        </p:nvSpPr>
        <p:spPr>
          <a:xfrm>
            <a:off x="6576584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Local name authority</a:t>
            </a:r>
          </a:p>
        </p:txBody>
      </p:sp>
      <p:sp>
        <p:nvSpPr>
          <p:cNvPr id="10" name="Freeform: Shape 9"/>
          <p:cNvSpPr/>
          <p:nvPr/>
        </p:nvSpPr>
        <p:spPr>
          <a:xfrm>
            <a:off x="3483073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LC-reconciled names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525504" y="3770911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612092" y="3784600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Freeform: Shape 19"/>
          <p:cNvSpPr/>
          <p:nvPr/>
        </p:nvSpPr>
        <p:spPr>
          <a:xfrm>
            <a:off x="5827858" y="5028541"/>
            <a:ext cx="551025" cy="608799"/>
          </a:xfrm>
          <a:custGeom>
            <a:avLst/>
            <a:gdLst>
              <a:gd name="connsiteX0" fmla="*/ 73038 w 551025"/>
              <a:gd name="connsiteY0" fmla="*/ 239599 h 608799"/>
              <a:gd name="connsiteX1" fmla="*/ 210712 w 551025"/>
              <a:gd name="connsiteY1" fmla="*/ 239599 h 608799"/>
              <a:gd name="connsiteX2" fmla="*/ 210712 w 551025"/>
              <a:gd name="connsiteY2" fmla="*/ 80696 h 608799"/>
              <a:gd name="connsiteX3" fmla="*/ 340313 w 551025"/>
              <a:gd name="connsiteY3" fmla="*/ 80696 h 608799"/>
              <a:gd name="connsiteX4" fmla="*/ 340313 w 551025"/>
              <a:gd name="connsiteY4" fmla="*/ 239599 h 608799"/>
              <a:gd name="connsiteX5" fmla="*/ 477987 w 551025"/>
              <a:gd name="connsiteY5" fmla="*/ 239599 h 608799"/>
              <a:gd name="connsiteX6" fmla="*/ 477987 w 551025"/>
              <a:gd name="connsiteY6" fmla="*/ 369200 h 608799"/>
              <a:gd name="connsiteX7" fmla="*/ 340313 w 551025"/>
              <a:gd name="connsiteY7" fmla="*/ 369200 h 608799"/>
              <a:gd name="connsiteX8" fmla="*/ 340313 w 551025"/>
              <a:gd name="connsiteY8" fmla="*/ 528103 h 608799"/>
              <a:gd name="connsiteX9" fmla="*/ 210712 w 551025"/>
              <a:gd name="connsiteY9" fmla="*/ 528103 h 608799"/>
              <a:gd name="connsiteX10" fmla="*/ 210712 w 551025"/>
              <a:gd name="connsiteY10" fmla="*/ 369200 h 608799"/>
              <a:gd name="connsiteX11" fmla="*/ 73038 w 551025"/>
              <a:gd name="connsiteY11" fmla="*/ 369200 h 608799"/>
              <a:gd name="connsiteX12" fmla="*/ 73038 w 551025"/>
              <a:gd name="connsiteY12" fmla="*/ 239599 h 60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1025" h="608799">
                <a:moveTo>
                  <a:pt x="73038" y="239599"/>
                </a:moveTo>
                <a:lnTo>
                  <a:pt x="210712" y="239599"/>
                </a:lnTo>
                <a:lnTo>
                  <a:pt x="210712" y="80696"/>
                </a:lnTo>
                <a:lnTo>
                  <a:pt x="340313" y="80696"/>
                </a:lnTo>
                <a:lnTo>
                  <a:pt x="340313" y="239599"/>
                </a:lnTo>
                <a:lnTo>
                  <a:pt x="477987" y="239599"/>
                </a:lnTo>
                <a:lnTo>
                  <a:pt x="477987" y="369200"/>
                </a:lnTo>
                <a:lnTo>
                  <a:pt x="340313" y="369200"/>
                </a:lnTo>
                <a:lnTo>
                  <a:pt x="340313" y="528103"/>
                </a:lnTo>
                <a:lnTo>
                  <a:pt x="210712" y="528103"/>
                </a:lnTo>
                <a:lnTo>
                  <a:pt x="210712" y="369200"/>
                </a:lnTo>
                <a:lnTo>
                  <a:pt x="73038" y="369200"/>
                </a:lnTo>
                <a:lnTo>
                  <a:pt x="73038" y="239599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038" tIns="239599" rIns="73038" bIns="239599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/>
          </a:p>
        </p:txBody>
      </p:sp>
      <p:sp>
        <p:nvSpPr>
          <p:cNvPr id="21" name="Freeform: Shape 20"/>
          <p:cNvSpPr/>
          <p:nvPr/>
        </p:nvSpPr>
        <p:spPr>
          <a:xfrm>
            <a:off x="8889628" y="5054428"/>
            <a:ext cx="543749" cy="557024"/>
          </a:xfrm>
          <a:custGeom>
            <a:avLst/>
            <a:gdLst>
              <a:gd name="connsiteX0" fmla="*/ 72074 w 543749"/>
              <a:gd name="connsiteY0" fmla="*/ 114747 h 557024"/>
              <a:gd name="connsiteX1" fmla="*/ 471675 w 543749"/>
              <a:gd name="connsiteY1" fmla="*/ 114747 h 557024"/>
              <a:gd name="connsiteX2" fmla="*/ 471675 w 543749"/>
              <a:gd name="connsiteY2" fmla="*/ 245759 h 557024"/>
              <a:gd name="connsiteX3" fmla="*/ 72074 w 543749"/>
              <a:gd name="connsiteY3" fmla="*/ 245759 h 557024"/>
              <a:gd name="connsiteX4" fmla="*/ 72074 w 543749"/>
              <a:gd name="connsiteY4" fmla="*/ 114747 h 557024"/>
              <a:gd name="connsiteX5" fmla="*/ 72074 w 543749"/>
              <a:gd name="connsiteY5" fmla="*/ 311265 h 557024"/>
              <a:gd name="connsiteX6" fmla="*/ 471675 w 543749"/>
              <a:gd name="connsiteY6" fmla="*/ 311265 h 557024"/>
              <a:gd name="connsiteX7" fmla="*/ 471675 w 543749"/>
              <a:gd name="connsiteY7" fmla="*/ 442277 h 557024"/>
              <a:gd name="connsiteX8" fmla="*/ 72074 w 543749"/>
              <a:gd name="connsiteY8" fmla="*/ 442277 h 557024"/>
              <a:gd name="connsiteX9" fmla="*/ 72074 w 543749"/>
              <a:gd name="connsiteY9" fmla="*/ 311265 h 55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3749" h="557024">
                <a:moveTo>
                  <a:pt x="72074" y="114747"/>
                </a:moveTo>
                <a:lnTo>
                  <a:pt x="471675" y="114747"/>
                </a:lnTo>
                <a:lnTo>
                  <a:pt x="471675" y="245759"/>
                </a:lnTo>
                <a:lnTo>
                  <a:pt x="72074" y="245759"/>
                </a:lnTo>
                <a:lnTo>
                  <a:pt x="72074" y="114747"/>
                </a:lnTo>
                <a:close/>
                <a:moveTo>
                  <a:pt x="72074" y="311265"/>
                </a:moveTo>
                <a:lnTo>
                  <a:pt x="471675" y="311265"/>
                </a:lnTo>
                <a:lnTo>
                  <a:pt x="471675" y="442277"/>
                </a:lnTo>
                <a:lnTo>
                  <a:pt x="72074" y="442277"/>
                </a:lnTo>
                <a:lnTo>
                  <a:pt x="72074" y="311265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74" tIns="114747" rIns="72074" bIns="114747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600" kern="1200"/>
          </a:p>
        </p:txBody>
      </p:sp>
      <p:sp>
        <p:nvSpPr>
          <p:cNvPr id="22" name="Freeform: Shape 21"/>
          <p:cNvSpPr/>
          <p:nvPr/>
        </p:nvSpPr>
        <p:spPr>
          <a:xfrm>
            <a:off x="9727435" y="4360993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Master CSV of all names</a:t>
            </a:r>
          </a:p>
        </p:txBody>
      </p:sp>
    </p:spTree>
    <p:extLst>
      <p:ext uri="{BB962C8B-B14F-4D97-AF65-F5344CB8AC3E}">
        <p14:creationId xmlns:p14="http://schemas.microsoft.com/office/powerpoint/2010/main" val="22229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56126" y="109176"/>
            <a:ext cx="9720263" cy="1498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Plan</a:t>
            </a:r>
          </a:p>
        </p:txBody>
      </p:sp>
      <p:sp>
        <p:nvSpPr>
          <p:cNvPr id="5" name="Freeform: Shape 4"/>
          <p:cNvSpPr/>
          <p:nvPr/>
        </p:nvSpPr>
        <p:spPr>
          <a:xfrm>
            <a:off x="2730621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6" name="Freeform: Shape 5"/>
          <p:cNvSpPr/>
          <p:nvPr/>
        </p:nvSpPr>
        <p:spPr>
          <a:xfrm>
            <a:off x="3341805" y="1645709"/>
            <a:ext cx="2299982" cy="2127248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LC Authorities reconciliation</a:t>
            </a: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 flipH="1">
            <a:off x="386180" y="361950"/>
            <a:ext cx="9525" cy="8477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10"/>
          <p:cNvSpPr/>
          <p:nvPr/>
        </p:nvSpPr>
        <p:spPr>
          <a:xfrm>
            <a:off x="397726" y="1645708"/>
            <a:ext cx="2142274" cy="2138892"/>
          </a:xfrm>
          <a:custGeom>
            <a:avLst/>
            <a:gdLst>
              <a:gd name="connsiteX0" fmla="*/ 0 w 2127249"/>
              <a:gd name="connsiteY0" fmla="*/ 1063625 h 2127249"/>
              <a:gd name="connsiteX1" fmla="*/ 1063625 w 2127249"/>
              <a:gd name="connsiteY1" fmla="*/ 0 h 2127249"/>
              <a:gd name="connsiteX2" fmla="*/ 2127250 w 2127249"/>
              <a:gd name="connsiteY2" fmla="*/ 1063625 h 2127249"/>
              <a:gd name="connsiteX3" fmla="*/ 1063625 w 2127249"/>
              <a:gd name="connsiteY3" fmla="*/ 2127250 h 2127249"/>
              <a:gd name="connsiteX4" fmla="*/ 0 w 2127249"/>
              <a:gd name="connsiteY4" fmla="*/ 1063625 h 2127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7249" h="2127249">
                <a:moveTo>
                  <a:pt x="0" y="1063625"/>
                </a:moveTo>
                <a:cubicBezTo>
                  <a:pt x="0" y="476201"/>
                  <a:pt x="476201" y="0"/>
                  <a:pt x="1063625" y="0"/>
                </a:cubicBezTo>
                <a:cubicBezTo>
                  <a:pt x="1651049" y="0"/>
                  <a:pt x="2127250" y="476201"/>
                  <a:pt x="2127250" y="1063625"/>
                </a:cubicBezTo>
                <a:cubicBezTo>
                  <a:pt x="2127250" y="1651049"/>
                  <a:pt x="1651049" y="2127250"/>
                  <a:pt x="1063625" y="2127250"/>
                </a:cubicBezTo>
                <a:cubicBezTo>
                  <a:pt x="476201" y="2127250"/>
                  <a:pt x="0" y="1651049"/>
                  <a:pt x="0" y="1063625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9468" tIns="339468" rIns="339468" bIns="339468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Batch export names (100)</a:t>
            </a:r>
          </a:p>
        </p:txBody>
      </p:sp>
      <p:sp>
        <p:nvSpPr>
          <p:cNvPr id="7" name="Freeform: Shape 6"/>
          <p:cNvSpPr/>
          <p:nvPr/>
        </p:nvSpPr>
        <p:spPr>
          <a:xfrm>
            <a:off x="6378883" y="1634060"/>
            <a:ext cx="2266907" cy="2150545"/>
          </a:xfrm>
          <a:custGeom>
            <a:avLst/>
            <a:gdLst>
              <a:gd name="connsiteX0" fmla="*/ 0 w 2266907"/>
              <a:gd name="connsiteY0" fmla="*/ 1075273 h 2150545"/>
              <a:gd name="connsiteX1" fmla="*/ 1133454 w 2266907"/>
              <a:gd name="connsiteY1" fmla="*/ 0 h 2150545"/>
              <a:gd name="connsiteX2" fmla="*/ 2266908 w 2266907"/>
              <a:gd name="connsiteY2" fmla="*/ 1075273 h 2150545"/>
              <a:gd name="connsiteX3" fmla="*/ 1133454 w 2266907"/>
              <a:gd name="connsiteY3" fmla="*/ 2150546 h 2150545"/>
              <a:gd name="connsiteX4" fmla="*/ 0 w 2266907"/>
              <a:gd name="connsiteY4" fmla="*/ 1075273 h 215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907" h="2150545">
                <a:moveTo>
                  <a:pt x="0" y="1075273"/>
                </a:moveTo>
                <a:cubicBezTo>
                  <a:pt x="0" y="481416"/>
                  <a:pt x="507465" y="0"/>
                  <a:pt x="1133454" y="0"/>
                </a:cubicBezTo>
                <a:cubicBezTo>
                  <a:pt x="1759443" y="0"/>
                  <a:pt x="2266908" y="481416"/>
                  <a:pt x="2266908" y="1075273"/>
                </a:cubicBezTo>
                <a:cubicBezTo>
                  <a:pt x="2266908" y="1669130"/>
                  <a:pt x="1759443" y="2150546"/>
                  <a:pt x="1133454" y="2150546"/>
                </a:cubicBezTo>
                <a:cubicBezTo>
                  <a:pt x="507465" y="2150546"/>
                  <a:pt x="0" y="1669130"/>
                  <a:pt x="0" y="1075273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8651" tIns="341610" rIns="358651" bIns="341610" numCol="1" spcCol="1270" anchor="ctr" anchorCtr="0">
            <a:noAutofit/>
          </a:bodyPr>
          <a:lstStyle/>
          <a:p>
            <a:pPr marL="0" lvl="0" indent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100" kern="1200" dirty="0"/>
              <a:t>Add local names</a:t>
            </a:r>
          </a:p>
        </p:txBody>
      </p:sp>
      <p:sp>
        <p:nvSpPr>
          <p:cNvPr id="8" name="Freeform: Shape 7"/>
          <p:cNvSpPr/>
          <p:nvPr/>
        </p:nvSpPr>
        <p:spPr>
          <a:xfrm>
            <a:off x="5795770" y="2358278"/>
            <a:ext cx="471362" cy="702109"/>
          </a:xfrm>
          <a:custGeom>
            <a:avLst/>
            <a:gdLst>
              <a:gd name="connsiteX0" fmla="*/ 0 w 471362"/>
              <a:gd name="connsiteY0" fmla="*/ 175527 h 702109"/>
              <a:gd name="connsiteX1" fmla="*/ 235681 w 471362"/>
              <a:gd name="connsiteY1" fmla="*/ 175527 h 702109"/>
              <a:gd name="connsiteX2" fmla="*/ 235681 w 471362"/>
              <a:gd name="connsiteY2" fmla="*/ 0 h 702109"/>
              <a:gd name="connsiteX3" fmla="*/ 471362 w 471362"/>
              <a:gd name="connsiteY3" fmla="*/ 351055 h 702109"/>
              <a:gd name="connsiteX4" fmla="*/ 235681 w 471362"/>
              <a:gd name="connsiteY4" fmla="*/ 702109 h 702109"/>
              <a:gd name="connsiteX5" fmla="*/ 235681 w 471362"/>
              <a:gd name="connsiteY5" fmla="*/ 526582 h 702109"/>
              <a:gd name="connsiteX6" fmla="*/ 0 w 471362"/>
              <a:gd name="connsiteY6" fmla="*/ 526582 h 702109"/>
              <a:gd name="connsiteX7" fmla="*/ 0 w 471362"/>
              <a:gd name="connsiteY7" fmla="*/ 175527 h 70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1362" h="702109">
                <a:moveTo>
                  <a:pt x="0" y="175527"/>
                </a:moveTo>
                <a:lnTo>
                  <a:pt x="235681" y="175527"/>
                </a:lnTo>
                <a:lnTo>
                  <a:pt x="235681" y="0"/>
                </a:lnTo>
                <a:lnTo>
                  <a:pt x="471362" y="351055"/>
                </a:lnTo>
                <a:lnTo>
                  <a:pt x="235681" y="702109"/>
                </a:lnTo>
                <a:lnTo>
                  <a:pt x="235681" y="526582"/>
                </a:lnTo>
                <a:lnTo>
                  <a:pt x="0" y="526582"/>
                </a:lnTo>
                <a:lnTo>
                  <a:pt x="0" y="175527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75527" rIns="117840" bIns="175527" numCol="1" spcCol="1270" anchor="ctr" anchorCtr="0">
            <a:noAutofit/>
          </a:bodyPr>
          <a:lstStyle/>
          <a:p>
            <a:pPr marL="0" lvl="0" indent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sp>
        <p:nvSpPr>
          <p:cNvPr id="9" name="Freeform: Shape 8"/>
          <p:cNvSpPr/>
          <p:nvPr/>
        </p:nvSpPr>
        <p:spPr>
          <a:xfrm>
            <a:off x="6576584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Local name authority </a:t>
            </a:r>
          </a:p>
        </p:txBody>
      </p:sp>
      <p:sp>
        <p:nvSpPr>
          <p:cNvPr id="10" name="Freeform: Shape 9"/>
          <p:cNvSpPr/>
          <p:nvPr/>
        </p:nvSpPr>
        <p:spPr>
          <a:xfrm>
            <a:off x="3483073" y="4360994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gradFill rotWithShape="0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08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LC-reconciled names</a:t>
            </a:r>
          </a:p>
        </p:txBody>
      </p: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525504" y="3770911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612092" y="3784600"/>
            <a:ext cx="15240" cy="59008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Freeform: Shape 19"/>
          <p:cNvSpPr/>
          <p:nvPr/>
        </p:nvSpPr>
        <p:spPr>
          <a:xfrm>
            <a:off x="5827858" y="5028541"/>
            <a:ext cx="551025" cy="608799"/>
          </a:xfrm>
          <a:custGeom>
            <a:avLst/>
            <a:gdLst>
              <a:gd name="connsiteX0" fmla="*/ 73038 w 551025"/>
              <a:gd name="connsiteY0" fmla="*/ 239599 h 608799"/>
              <a:gd name="connsiteX1" fmla="*/ 210712 w 551025"/>
              <a:gd name="connsiteY1" fmla="*/ 239599 h 608799"/>
              <a:gd name="connsiteX2" fmla="*/ 210712 w 551025"/>
              <a:gd name="connsiteY2" fmla="*/ 80696 h 608799"/>
              <a:gd name="connsiteX3" fmla="*/ 340313 w 551025"/>
              <a:gd name="connsiteY3" fmla="*/ 80696 h 608799"/>
              <a:gd name="connsiteX4" fmla="*/ 340313 w 551025"/>
              <a:gd name="connsiteY4" fmla="*/ 239599 h 608799"/>
              <a:gd name="connsiteX5" fmla="*/ 477987 w 551025"/>
              <a:gd name="connsiteY5" fmla="*/ 239599 h 608799"/>
              <a:gd name="connsiteX6" fmla="*/ 477987 w 551025"/>
              <a:gd name="connsiteY6" fmla="*/ 369200 h 608799"/>
              <a:gd name="connsiteX7" fmla="*/ 340313 w 551025"/>
              <a:gd name="connsiteY7" fmla="*/ 369200 h 608799"/>
              <a:gd name="connsiteX8" fmla="*/ 340313 w 551025"/>
              <a:gd name="connsiteY8" fmla="*/ 528103 h 608799"/>
              <a:gd name="connsiteX9" fmla="*/ 210712 w 551025"/>
              <a:gd name="connsiteY9" fmla="*/ 528103 h 608799"/>
              <a:gd name="connsiteX10" fmla="*/ 210712 w 551025"/>
              <a:gd name="connsiteY10" fmla="*/ 369200 h 608799"/>
              <a:gd name="connsiteX11" fmla="*/ 73038 w 551025"/>
              <a:gd name="connsiteY11" fmla="*/ 369200 h 608799"/>
              <a:gd name="connsiteX12" fmla="*/ 73038 w 551025"/>
              <a:gd name="connsiteY12" fmla="*/ 239599 h 60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1025" h="608799">
                <a:moveTo>
                  <a:pt x="73038" y="239599"/>
                </a:moveTo>
                <a:lnTo>
                  <a:pt x="210712" y="239599"/>
                </a:lnTo>
                <a:lnTo>
                  <a:pt x="210712" y="80696"/>
                </a:lnTo>
                <a:lnTo>
                  <a:pt x="340313" y="80696"/>
                </a:lnTo>
                <a:lnTo>
                  <a:pt x="340313" y="239599"/>
                </a:lnTo>
                <a:lnTo>
                  <a:pt x="477987" y="239599"/>
                </a:lnTo>
                <a:lnTo>
                  <a:pt x="477987" y="369200"/>
                </a:lnTo>
                <a:lnTo>
                  <a:pt x="340313" y="369200"/>
                </a:lnTo>
                <a:lnTo>
                  <a:pt x="340313" y="528103"/>
                </a:lnTo>
                <a:lnTo>
                  <a:pt x="210712" y="528103"/>
                </a:lnTo>
                <a:lnTo>
                  <a:pt x="210712" y="369200"/>
                </a:lnTo>
                <a:lnTo>
                  <a:pt x="73038" y="369200"/>
                </a:lnTo>
                <a:lnTo>
                  <a:pt x="73038" y="239599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038" tIns="239599" rIns="73038" bIns="239599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00" kern="1200"/>
          </a:p>
        </p:txBody>
      </p:sp>
      <p:sp>
        <p:nvSpPr>
          <p:cNvPr id="21" name="Freeform: Shape 20"/>
          <p:cNvSpPr/>
          <p:nvPr/>
        </p:nvSpPr>
        <p:spPr>
          <a:xfrm>
            <a:off x="8889628" y="5054428"/>
            <a:ext cx="543749" cy="557024"/>
          </a:xfrm>
          <a:custGeom>
            <a:avLst/>
            <a:gdLst>
              <a:gd name="connsiteX0" fmla="*/ 72074 w 543749"/>
              <a:gd name="connsiteY0" fmla="*/ 114747 h 557024"/>
              <a:gd name="connsiteX1" fmla="*/ 471675 w 543749"/>
              <a:gd name="connsiteY1" fmla="*/ 114747 h 557024"/>
              <a:gd name="connsiteX2" fmla="*/ 471675 w 543749"/>
              <a:gd name="connsiteY2" fmla="*/ 245759 h 557024"/>
              <a:gd name="connsiteX3" fmla="*/ 72074 w 543749"/>
              <a:gd name="connsiteY3" fmla="*/ 245759 h 557024"/>
              <a:gd name="connsiteX4" fmla="*/ 72074 w 543749"/>
              <a:gd name="connsiteY4" fmla="*/ 114747 h 557024"/>
              <a:gd name="connsiteX5" fmla="*/ 72074 w 543749"/>
              <a:gd name="connsiteY5" fmla="*/ 311265 h 557024"/>
              <a:gd name="connsiteX6" fmla="*/ 471675 w 543749"/>
              <a:gd name="connsiteY6" fmla="*/ 311265 h 557024"/>
              <a:gd name="connsiteX7" fmla="*/ 471675 w 543749"/>
              <a:gd name="connsiteY7" fmla="*/ 442277 h 557024"/>
              <a:gd name="connsiteX8" fmla="*/ 72074 w 543749"/>
              <a:gd name="connsiteY8" fmla="*/ 442277 h 557024"/>
              <a:gd name="connsiteX9" fmla="*/ 72074 w 543749"/>
              <a:gd name="connsiteY9" fmla="*/ 311265 h 55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3749" h="557024">
                <a:moveTo>
                  <a:pt x="72074" y="114747"/>
                </a:moveTo>
                <a:lnTo>
                  <a:pt x="471675" y="114747"/>
                </a:lnTo>
                <a:lnTo>
                  <a:pt x="471675" y="245759"/>
                </a:lnTo>
                <a:lnTo>
                  <a:pt x="72074" y="245759"/>
                </a:lnTo>
                <a:lnTo>
                  <a:pt x="72074" y="114747"/>
                </a:lnTo>
                <a:close/>
                <a:moveTo>
                  <a:pt x="72074" y="311265"/>
                </a:moveTo>
                <a:lnTo>
                  <a:pt x="471675" y="311265"/>
                </a:lnTo>
                <a:lnTo>
                  <a:pt x="471675" y="442277"/>
                </a:lnTo>
                <a:lnTo>
                  <a:pt x="72074" y="442277"/>
                </a:lnTo>
                <a:lnTo>
                  <a:pt x="72074" y="311265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74" tIns="114747" rIns="72074" bIns="114747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600" kern="1200"/>
          </a:p>
        </p:txBody>
      </p:sp>
      <p:sp>
        <p:nvSpPr>
          <p:cNvPr id="22" name="Freeform: Shape 21"/>
          <p:cNvSpPr/>
          <p:nvPr/>
        </p:nvSpPr>
        <p:spPr>
          <a:xfrm>
            <a:off x="9727435" y="4360993"/>
            <a:ext cx="2115343" cy="2115343"/>
          </a:xfrm>
          <a:custGeom>
            <a:avLst/>
            <a:gdLst>
              <a:gd name="connsiteX0" fmla="*/ 0 w 2115343"/>
              <a:gd name="connsiteY0" fmla="*/ 0 h 2115343"/>
              <a:gd name="connsiteX1" fmla="*/ 2115343 w 2115343"/>
              <a:gd name="connsiteY1" fmla="*/ 0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0" fmla="*/ 1762779 w 2115343"/>
              <a:gd name="connsiteY0" fmla="*/ 2115343 h 2115343"/>
              <a:gd name="connsiteX1" fmla="*/ 1833292 w 2115343"/>
              <a:gd name="connsiteY1" fmla="*/ 1833292 h 2115343"/>
              <a:gd name="connsiteX2" fmla="*/ 2115343 w 2115343"/>
              <a:gd name="connsiteY2" fmla="*/ 1762779 h 2115343"/>
              <a:gd name="connsiteX3" fmla="*/ 1762779 w 2115343"/>
              <a:gd name="connsiteY3" fmla="*/ 2115343 h 2115343"/>
              <a:gd name="connsiteX4" fmla="*/ 0 w 2115343"/>
              <a:gd name="connsiteY4" fmla="*/ 2115343 h 2115343"/>
              <a:gd name="connsiteX5" fmla="*/ 0 w 2115343"/>
              <a:gd name="connsiteY5" fmla="*/ 0 h 2115343"/>
              <a:gd name="connsiteX6" fmla="*/ 2115343 w 2115343"/>
              <a:gd name="connsiteY6" fmla="*/ 0 h 2115343"/>
              <a:gd name="connsiteX7" fmla="*/ 2115343 w 2115343"/>
              <a:gd name="connsiteY7" fmla="*/ 1762779 h 2115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5343" h="2115343" stroke="0" extrusionOk="0">
                <a:moveTo>
                  <a:pt x="0" y="0"/>
                </a:moveTo>
                <a:lnTo>
                  <a:pt x="2115343" y="0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close/>
              </a:path>
              <a:path w="2115343" h="2115343" fill="darkenLess" stroke="0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close/>
              </a:path>
              <a:path w="2115343" h="2115343" fill="none" extrusionOk="0">
                <a:moveTo>
                  <a:pt x="1762779" y="2115343"/>
                </a:moveTo>
                <a:lnTo>
                  <a:pt x="1833292" y="1833292"/>
                </a:lnTo>
                <a:lnTo>
                  <a:pt x="2115343" y="1762779"/>
                </a:lnTo>
                <a:lnTo>
                  <a:pt x="1762779" y="2115343"/>
                </a:lnTo>
                <a:lnTo>
                  <a:pt x="0" y="2115343"/>
                </a:lnTo>
                <a:lnTo>
                  <a:pt x="0" y="0"/>
                </a:lnTo>
                <a:lnTo>
                  <a:pt x="2115343" y="0"/>
                </a:lnTo>
                <a:lnTo>
                  <a:pt x="2115343" y="1762779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8260" tIns="48260" rIns="48260" bIns="400824" numCol="1" spcCol="1270" anchor="ctr" anchorCtr="0">
            <a:noAutofit/>
          </a:bodyPr>
          <a:lstStyle/>
          <a:p>
            <a:pPr marL="0" lvl="0" indent="0" algn="ctr" defTabSz="1689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800" kern="1200" dirty="0">
                <a:solidFill>
                  <a:srgbClr val="002060"/>
                </a:solidFill>
              </a:rPr>
              <a:t>Master CSV of all names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0359628" y="2678710"/>
            <a:ext cx="1032272" cy="1682283"/>
            <a:chOff x="4926807" y="2506022"/>
            <a:chExt cx="1169192" cy="2040724"/>
          </a:xfrm>
        </p:grpSpPr>
        <p:grpSp>
          <p:nvGrpSpPr>
            <p:cNvPr id="17" name="Group 16"/>
            <p:cNvGrpSpPr/>
            <p:nvPr/>
          </p:nvGrpSpPr>
          <p:grpSpPr>
            <a:xfrm>
              <a:off x="5038725" y="2506022"/>
              <a:ext cx="1057274" cy="2040724"/>
              <a:chOff x="3590925" y="3083726"/>
              <a:chExt cx="1057274" cy="2040724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flipH="1">
                <a:off x="3590925" y="4286250"/>
                <a:ext cx="371475" cy="78105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962400" y="4286250"/>
                <a:ext cx="228600" cy="838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962400" y="3533235"/>
                <a:ext cx="0" cy="7530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962400" y="3533235"/>
                <a:ext cx="438150" cy="3765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4400550" y="3391559"/>
                <a:ext cx="247649" cy="51818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76675" y="3083726"/>
                <a:ext cx="476250" cy="447675"/>
              </a:xfrm>
              <a:prstGeom prst="rect">
                <a:avLst/>
              </a:prstGeom>
            </p:spPr>
          </p:pic>
        </p:grpSp>
        <p:cxnSp>
          <p:nvCxnSpPr>
            <p:cNvPr id="18" name="Straight Connector 17"/>
            <p:cNvCxnSpPr>
              <a:cxnSpLocks/>
            </p:cNvCxnSpPr>
            <p:nvPr/>
          </p:nvCxnSpPr>
          <p:spPr>
            <a:xfrm flipH="1">
              <a:off x="4926807" y="2954614"/>
              <a:ext cx="492919" cy="2990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cxnSpLocks/>
            </p:cNvCxnSpPr>
            <p:nvPr/>
          </p:nvCxnSpPr>
          <p:spPr>
            <a:xfrm flipH="1" flipV="1">
              <a:off x="4937523" y="3253782"/>
              <a:ext cx="342901" cy="2984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77566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Reconcile-CSV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41499"/>
            <a:ext cx="9453723" cy="4148908"/>
          </a:xfrm>
        </p:spPr>
        <p:txBody>
          <a:bodyPr>
            <a:normAutofit/>
          </a:bodyPr>
          <a:lstStyle/>
          <a:p>
            <a:pPr marL="236538" indent="-236538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Reconcile-csv matches one dataset against another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Found at: </a:t>
            </a:r>
            <a:r>
              <a:rPr lang="en-US" sz="2800" dirty="0">
                <a:solidFill>
                  <a:srgbClr val="002060"/>
                </a:solidFill>
                <a:hlinkClick r:id="rId2"/>
              </a:rPr>
              <a:t>http://okfnlabs.org/reconcile-csv/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</a:p>
          <a:p>
            <a:pPr marL="236538" indent="-236538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Recommended for: </a:t>
            </a:r>
          </a:p>
          <a:p>
            <a:pPr marL="410274" lvl="1" indent="-2365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LC Authorities reconciliation </a:t>
            </a:r>
          </a:p>
          <a:p>
            <a:pPr marL="410274" lvl="1" indent="-2365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local authorities reconciliation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6332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2587</TotalTime>
  <Words>155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Simplified Arabic Fixed</vt:lpstr>
      <vt:lpstr>Tw Cen MT</vt:lpstr>
      <vt:lpstr>Tw Cen MT Condensed</vt:lpstr>
      <vt:lpstr>Wingdings 3</vt:lpstr>
      <vt:lpstr>Integral</vt:lpstr>
      <vt:lpstr>Metadata Librarian’s Little Helper: OpenRefine Reconciliation Services</vt:lpstr>
      <vt:lpstr>PowerPoint Presentation</vt:lpstr>
      <vt:lpstr>The Plan</vt:lpstr>
      <vt:lpstr>The Plan</vt:lpstr>
      <vt:lpstr>The Plan</vt:lpstr>
      <vt:lpstr>The Plan</vt:lpstr>
      <vt:lpstr>The Plan</vt:lpstr>
      <vt:lpstr>The Plan</vt:lpstr>
      <vt:lpstr>Reconcile-CSV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Metadata Librarian’s Little Helper: OpenRefine Reconciliation Services</dc:title>
  <dc:creator>Greer Martin</dc:creator>
  <cp:lastModifiedBy>Greer Martin</cp:lastModifiedBy>
  <cp:revision>65</cp:revision>
  <dcterms:created xsi:type="dcterms:W3CDTF">2017-01-13T20:28:30Z</dcterms:created>
  <dcterms:modified xsi:type="dcterms:W3CDTF">2017-01-17T00:49:51Z</dcterms:modified>
</cp:coreProperties>
</file>