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99"/>
  </p:normalViewPr>
  <p:slideViewPr>
    <p:cSldViewPr snapToGrid="0" snapToObjects="1">
      <p:cViewPr varScale="1">
        <p:scale>
          <a:sx n="184" d="100"/>
          <a:sy n="184" d="100"/>
        </p:scale>
        <p:origin x="1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893854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hyperlink" Target="https://www.flickr.com/photos/rooreynolds/92639417" TargetMode="Externa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s://www.flickr.com/photos/wwworks/3596406125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s://www.flickr.com/photos/worldbank/4700437282" TargetMode="Externa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s://www.flickr.com/photos/sarchi/838786980" TargetMode="Externa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Relationship Id="rId3" Type="http://schemas.openxmlformats.org/officeDocument/2006/relationships/hyperlink" Target="https://www.flickr.com/photos/lhongchou/2934539734/" TargetMode="Externa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Relationship Id="rId3" Type="http://schemas.openxmlformats.org/officeDocument/2006/relationships/hyperlink" Target="https://www.flickr.com/photos/emagic/56206868" TargetMode="Externa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s://www.flickr.com/photos/naik_media/14795247888" TargetMode="Externa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Relationship Id="rId3" Type="http://schemas.openxmlformats.org/officeDocument/2006/relationships/hyperlink" Target="https://www.flickr.com/photos/dtwpuck/6369705813" TargetMode="Externa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Relationship Id="rId3" Type="http://schemas.openxmlformats.org/officeDocument/2006/relationships/hyperlink" Target="https://www.flickr.com/photos/aidan_jones/3575000735/" TargetMode="Externa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s://www.flickr.com/photos/laughlikemuttley/4673016224/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Relationship Id="rId3" Type="http://schemas.openxmlformats.org/officeDocument/2006/relationships/hyperlink" Target="https://www.flickr.com/photos/23024164@N06/3008728691/in/faves-60162443@N00/" TargetMode="Externa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s://www.flickr.com/photos/fdecomite/2983833911/in/faves-60162443@N00/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s://www.flickr.com/photos/derekgavey/6020501642/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s://www.flickr.com/photos/gazeronly/15135325225/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s://www.flickr.com/photos/avlxyz/4092649360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3159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Match the information they need to the assignments to make sure they’re going to need to use it right away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https://www.flickr.com/photos/rooreynolds/92639417</a:t>
            </a:r>
            <a:r>
              <a:rPr lang="en"/>
              <a:t> - you are here by roo reynolds</a:t>
            </a:r>
          </a:p>
        </p:txBody>
      </p:sp>
    </p:spTree>
    <p:extLst>
      <p:ext uri="{BB962C8B-B14F-4D97-AF65-F5344CB8AC3E}">
        <p14:creationId xmlns:p14="http://schemas.microsoft.com/office/powerpoint/2010/main" val="395371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Designed to dovetail with one another, so can be combined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https://www.flickr.com/photos/wwworks/3596406125</a:t>
            </a:r>
            <a:r>
              <a:rPr lang="en"/>
              <a:t> - time management for kids by woodeywonderworks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812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In-class exercises geared to their assignments as much as possible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https://www.flickr.com/photos/worldbank/4700437282</a:t>
            </a:r>
            <a:r>
              <a:rPr lang="en"/>
              <a:t> - a technical education class from World Bank Photo Collection</a:t>
            </a:r>
          </a:p>
        </p:txBody>
      </p:sp>
    </p:spTree>
    <p:extLst>
      <p:ext uri="{BB962C8B-B14F-4D97-AF65-F5344CB8AC3E}">
        <p14:creationId xmlns:p14="http://schemas.microsoft.com/office/powerpoint/2010/main" val="1731376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tools &amp; handouts - big upfront cost to create materials, reusable going forward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https://www.flickr.com/photos/sarchi/838786980</a:t>
            </a:r>
            <a:r>
              <a:rPr lang="en"/>
              <a:t> - tool box by Peter Harris</a:t>
            </a:r>
          </a:p>
        </p:txBody>
      </p:sp>
    </p:spTree>
    <p:extLst>
      <p:ext uri="{BB962C8B-B14F-4D97-AF65-F5344CB8AC3E}">
        <p14:creationId xmlns:p14="http://schemas.microsoft.com/office/powerpoint/2010/main" val="834544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Iterative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https://www.flickr.com/photos/lhongchou/2934539734/</a:t>
            </a:r>
            <a:r>
              <a:rPr lang="en"/>
              <a:t> - spiral of mind by lhongchou</a:t>
            </a:r>
          </a:p>
        </p:txBody>
      </p:sp>
    </p:spTree>
    <p:extLst>
      <p:ext uri="{BB962C8B-B14F-4D97-AF65-F5344CB8AC3E}">
        <p14:creationId xmlns:p14="http://schemas.microsoft.com/office/powerpoint/2010/main" val="975175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•"/>
            </a:pPr>
            <a:r>
              <a:rPr lang="en"/>
              <a:t>Took idea from Clare</a:t>
            </a:r>
          </a:p>
          <a:p>
            <a:pPr marL="457200" lvl="0" indent="-228600" rtl="0">
              <a:spcBef>
                <a:spcPts val="0"/>
              </a:spcBef>
              <a:buChar char="•"/>
            </a:pPr>
            <a:r>
              <a:rPr lang="en"/>
              <a:t>Modular, scalable, stackable</a:t>
            </a:r>
          </a:p>
        </p:txBody>
      </p:sp>
    </p:spTree>
    <p:extLst>
      <p:ext uri="{BB962C8B-B14F-4D97-AF65-F5344CB8AC3E}">
        <p14:creationId xmlns:p14="http://schemas.microsoft.com/office/powerpoint/2010/main" val="173585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https://www.flickr.com/photos/emagic/56206868</a:t>
            </a:r>
            <a:r>
              <a:rPr lang="en">
                <a:solidFill>
                  <a:schemeClr val="dk1"/>
                </a:solidFill>
              </a:rPr>
              <a:t> - Good Question by Eric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Students need tech skills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High level (ediscovery with evidence) handled by other classes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But what about Word and other basic skills?  Students think they know, but don’t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Use the modules to teach just in time  when they have assignments due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075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Proposed modules tied to student needs - completing assignments, organizing notes, preparing for projects, studying; just in time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Microsoft Word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•"/>
            </a:pPr>
            <a:r>
              <a:rPr lang="en">
                <a:solidFill>
                  <a:schemeClr val="dk1"/>
                </a:solidFill>
              </a:rPr>
              <a:t>Word Foundations (styles, page numbers, footnotes)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•"/>
            </a:pPr>
            <a:r>
              <a:rPr lang="en">
                <a:solidFill>
                  <a:schemeClr val="dk1"/>
                </a:solidFill>
              </a:rPr>
              <a:t>Word Advanced (table of contents, table of authorities)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Document Management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•"/>
            </a:pPr>
            <a:r>
              <a:rPr lang="en">
                <a:solidFill>
                  <a:schemeClr val="dk1"/>
                </a:solidFill>
              </a:rPr>
              <a:t>Using Google Drive and Cloud Storage (note taking, collaborative editing, file storage)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•"/>
            </a:pPr>
            <a:r>
              <a:rPr lang="en">
                <a:solidFill>
                  <a:schemeClr val="dk1"/>
                </a:solidFill>
              </a:rPr>
              <a:t>Working with PDFs (editing and annotating tools)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Other Tech Skills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•"/>
            </a:pPr>
            <a:r>
              <a:rPr lang="en">
                <a:solidFill>
                  <a:schemeClr val="dk1"/>
                </a:solidFill>
              </a:rPr>
              <a:t>Creating Videos for Review (useful for oral argument preparation)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•"/>
            </a:pPr>
            <a:r>
              <a:rPr lang="en">
                <a:solidFill>
                  <a:schemeClr val="dk1"/>
                </a:solidFill>
              </a:rPr>
              <a:t>Speaking and Listening to Your Computer (useful for creating and reviewing written assignments)kills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Word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Foundations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/>
              <a:t>Advanced</a:t>
            </a:r>
            <a:r>
              <a:rPr lang="en">
                <a:solidFill>
                  <a:schemeClr val="dk1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Document Management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Google Drive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PDFs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Othe</a:t>
            </a:r>
            <a:r>
              <a:rPr lang="en"/>
              <a:t>r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Creating videos for peer review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Speaking/listening to your computer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Presentation skills</a:t>
            </a:r>
          </a:p>
        </p:txBody>
      </p:sp>
    </p:spTree>
    <p:extLst>
      <p:ext uri="{BB962C8B-B14F-4D97-AF65-F5344CB8AC3E}">
        <p14:creationId xmlns:p14="http://schemas.microsoft.com/office/powerpoint/2010/main" val="243244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Different versions of word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Different skills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Keeping students focused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Focus on Interactivity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">
                <a:solidFill>
                  <a:schemeClr val="dk1"/>
                </a:solidFill>
              </a:rPr>
              <a:t>What are they working on?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>
                <a:solidFill>
                  <a:schemeClr val="dk1"/>
                </a:solidFill>
              </a:rPr>
              <a:t>What versions of Word are current?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>
                <a:solidFill>
                  <a:schemeClr val="dk1"/>
                </a:solidFill>
              </a:rPr>
              <a:t>Integrate into guide - we can’t teach every version in class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>
                <a:solidFill>
                  <a:schemeClr val="dk1"/>
                </a:solidFill>
              </a:rPr>
              <a:t>Create hands-on exercise based on current assignment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>
                <a:solidFill>
                  <a:schemeClr val="dk1"/>
                </a:solidFill>
              </a:rPr>
              <a:t>Use Google Slides to create a structure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>
                <a:solidFill>
                  <a:schemeClr val="dk1"/>
                </a:solidFill>
              </a:rPr>
              <a:t>Available for tech reference later</a:t>
            </a:r>
          </a:p>
        </p:txBody>
      </p:sp>
    </p:spTree>
    <p:extLst>
      <p:ext uri="{BB962C8B-B14F-4D97-AF65-F5344CB8AC3E}">
        <p14:creationId xmlns:p14="http://schemas.microsoft.com/office/powerpoint/2010/main" val="1554847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Students used the skills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Students used the resources outside of class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Became more familiar with vocabulary</a:t>
            </a:r>
          </a:p>
        </p:txBody>
      </p:sp>
    </p:spTree>
    <p:extLst>
      <p:ext uri="{BB962C8B-B14F-4D97-AF65-F5344CB8AC3E}">
        <p14:creationId xmlns:p14="http://schemas.microsoft.com/office/powerpoint/2010/main" val="1737940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https://www.flickr.com/photos/naik_media/14795247888</a:t>
            </a:r>
            <a:r>
              <a:rPr lang="en"/>
              <a:t> - Grab Arrow by Adrian Naik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Goals for faculty - adding to the classes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Goals for librarians - getting into the classroom, providing skills</a:t>
            </a:r>
          </a:p>
        </p:txBody>
      </p:sp>
    </p:spTree>
    <p:extLst>
      <p:ext uri="{BB962C8B-B14F-4D97-AF65-F5344CB8AC3E}">
        <p14:creationId xmlns:p14="http://schemas.microsoft.com/office/powerpoint/2010/main" val="258515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https://www.flickr.com/photos/dtwpuck/6369705813</a:t>
            </a:r>
            <a:r>
              <a:rPr lang="en">
                <a:solidFill>
                  <a:schemeClr val="dk1"/>
                </a:solidFill>
              </a:rPr>
              <a:t> Future Tools of the Future! by Scott Smithson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Flip the instruction - track student performance before class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715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https://www.flickr.com/photos/aidan_jones/3575000735/</a:t>
            </a:r>
            <a:r>
              <a:rPr lang="en"/>
              <a:t> - Handshake by Aidan Jones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Working with staff more - opportunities in other classes.</a:t>
            </a:r>
          </a:p>
        </p:txBody>
      </p:sp>
    </p:spTree>
    <p:extLst>
      <p:ext uri="{BB962C8B-B14F-4D97-AF65-F5344CB8AC3E}">
        <p14:creationId xmlns:p14="http://schemas.microsoft.com/office/powerpoint/2010/main" val="986768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More student traffic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More classes taught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Students get to know we are a source for help</a:t>
            </a:r>
          </a:p>
        </p:txBody>
      </p:sp>
    </p:spTree>
    <p:extLst>
      <p:ext uri="{BB962C8B-B14F-4D97-AF65-F5344CB8AC3E}">
        <p14:creationId xmlns:p14="http://schemas.microsoft.com/office/powerpoint/2010/main" val="1749709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73500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Goals for students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skills they can use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Skills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https://www.flickr.com/photos/laughlikemuttley/4673016224/</a:t>
            </a:r>
            <a:r>
              <a:rPr lang="en"/>
              <a:t> - photo by “laugh like muttley” (Archery Course)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809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Research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&amp;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Tech</a:t>
            </a:r>
          </a:p>
        </p:txBody>
      </p:sp>
    </p:spTree>
    <p:extLst>
      <p:ext uri="{BB962C8B-B14F-4D97-AF65-F5344CB8AC3E}">
        <p14:creationId xmlns:p14="http://schemas.microsoft.com/office/powerpoint/2010/main" val="1764642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https://www.flickr.com/photos/23024164@N06/3008728691/in/faves-60162443@N00/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Once Upon a Time by Damian Gadal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How it all began: Clare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We do not have our own class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Not in LW I and II, in LW III and IV</a:t>
            </a:r>
          </a:p>
          <a:p>
            <a:pPr marL="457200" lvl="0" indent="-2984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Invited to seminars</a:t>
            </a:r>
          </a:p>
        </p:txBody>
      </p:sp>
    </p:spTree>
    <p:extLst>
      <p:ext uri="{BB962C8B-B14F-4D97-AF65-F5344CB8AC3E}">
        <p14:creationId xmlns:p14="http://schemas.microsoft.com/office/powerpoint/2010/main" val="1592744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https://www.flickr.com/photos/fdecomite/2983833911/</a:t>
            </a:r>
            <a:r>
              <a:rPr lang="en"/>
              <a:t> - Modular Origami by fdecomite</a:t>
            </a:r>
          </a:p>
        </p:txBody>
      </p:sp>
    </p:spTree>
    <p:extLst>
      <p:ext uri="{BB962C8B-B14F-4D97-AF65-F5344CB8AC3E}">
        <p14:creationId xmlns:p14="http://schemas.microsoft.com/office/powerpoint/2010/main" val="866748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Make sure there’s a hook to keep the students interested - anecdotes about previous assignments, job goals, etc.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Adult learners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https://www.flickr.com/photos/derekgavey/6020501642/</a:t>
            </a:r>
            <a:r>
              <a:rPr lang="en"/>
              <a:t> - prickily hooks by Derek Gavey</a:t>
            </a:r>
          </a:p>
        </p:txBody>
      </p:sp>
    </p:spTree>
    <p:extLst>
      <p:ext uri="{BB962C8B-B14F-4D97-AF65-F5344CB8AC3E}">
        <p14:creationId xmlns:p14="http://schemas.microsoft.com/office/powerpoint/2010/main" val="1055050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Challenge of finding time in the semester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https://www.flickr.com/photos/gazeronly/15135325225/</a:t>
            </a:r>
            <a:r>
              <a:rPr lang="en"/>
              <a:t> - rainbow watches by torbakhopper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633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Menu for professors to pick the modules that fit best into their course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https://www.flickr.com/photos/avlxyz/4092649360/</a:t>
            </a:r>
            <a:r>
              <a:rPr lang="en"/>
              <a:t> - Specials blackboard menu by Alpha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489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gradFill>
            <a:gsLst>
              <a:gs pos="0">
                <a:schemeClr val="dk1"/>
              </a:gs>
              <a:gs pos="4000">
                <a:schemeClr val="dk1"/>
              </a:gs>
              <a:gs pos="28000">
                <a:srgbClr val="000000">
                  <a:alpha val="87843"/>
                </a:srgbClr>
              </a:gs>
              <a:gs pos="66000">
                <a:srgbClr val="262626">
                  <a:alpha val="67843"/>
                </a:srgbClr>
              </a:gs>
              <a:gs pos="100000">
                <a:schemeClr val="dk1"/>
              </a:gs>
              <a:gs pos="100000">
                <a:srgbClr val="262626">
                  <a:alpha val="0"/>
                </a:srgbClr>
              </a:gs>
            </a:gsLst>
            <a:lin ang="18900000" scaled="0"/>
          </a:gradFill>
          <a:ln w="12700" cap="flat" cmpd="sng">
            <a:solidFill>
              <a:srgbClr val="A6122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762000" y="154305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SzPct val="100000"/>
              <a:buFont typeface="Trebuchet MS"/>
              <a:buNone/>
              <a:defRPr sz="6000">
                <a:latin typeface="Verdana" charset="0"/>
                <a:ea typeface="Verdana" charset="0"/>
                <a:cs typeface="Verdana" charset="0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1066800" y="2857500"/>
            <a:ext cx="7239000" cy="131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chemeClr val="lt1"/>
              </a:buClr>
              <a:buSzPct val="100000"/>
              <a:buFont typeface="Open Sans"/>
              <a:buNone/>
              <a:defRPr sz="4800">
                <a:latin typeface="Verdana" charset="0"/>
                <a:ea typeface="Verdana" charset="0"/>
                <a:cs typeface="Verdana" charset="0"/>
                <a:sym typeface="Open Sans"/>
              </a:defRPr>
            </a:lvl1pPr>
            <a:lvl2pPr marL="457200" marR="0" lvl="1" indent="0" algn="ctr" rtl="0">
              <a:spcBef>
                <a:spcPts val="560"/>
              </a:spcBef>
              <a:buClr>
                <a:schemeClr val="lt1"/>
              </a:buClr>
              <a:buFont typeface="Verdana"/>
              <a:buNone/>
              <a:defRPr/>
            </a:lvl2pPr>
            <a:lvl3pPr marL="914400" marR="0" lvl="2" indent="0" algn="ctr" rtl="0">
              <a:spcBef>
                <a:spcPts val="480"/>
              </a:spcBef>
              <a:buClr>
                <a:schemeClr val="lt1"/>
              </a:buClr>
              <a:buFont typeface="Verdana"/>
              <a:buNone/>
              <a:defRPr/>
            </a:lvl3pPr>
            <a:lvl4pPr marL="1371600" marR="0" lvl="3" indent="0" algn="ctr" rtl="0">
              <a:spcBef>
                <a:spcPts val="400"/>
              </a:spcBef>
              <a:buClr>
                <a:schemeClr val="lt1"/>
              </a:buClr>
              <a:buFont typeface="Verdana"/>
              <a:buNone/>
              <a:defRPr/>
            </a:lvl4pPr>
            <a:lvl5pPr marL="1828800" marR="0" lvl="4" indent="0" algn="ctr" rtl="0">
              <a:spcBef>
                <a:spcPts val="400"/>
              </a:spcBef>
              <a:buClr>
                <a:schemeClr val="lt1"/>
              </a:buClr>
              <a:buFont typeface="Verdana"/>
              <a:buNone/>
              <a:defRPr/>
            </a:lvl5pPr>
            <a:lvl6pPr marL="2286000" marR="0" lvl="5" indent="0" algn="ctr" rtl="0">
              <a:spcBef>
                <a:spcPts val="400"/>
              </a:spcBef>
              <a:buClr>
                <a:schemeClr val="lt1"/>
              </a:buClr>
              <a:buFont typeface="Verdana"/>
              <a:buNone/>
              <a:defRPr/>
            </a:lvl6pPr>
            <a:lvl7pPr marL="2743200" marR="0" lvl="6" indent="0" algn="ctr" rtl="0">
              <a:spcBef>
                <a:spcPts val="400"/>
              </a:spcBef>
              <a:buClr>
                <a:schemeClr val="lt1"/>
              </a:buClr>
              <a:buFont typeface="Verdana"/>
              <a:buNone/>
              <a:defRPr/>
            </a:lvl7pPr>
            <a:lvl8pPr marL="3200400" marR="0" lvl="7" indent="0" algn="ctr" rtl="0">
              <a:spcBef>
                <a:spcPts val="400"/>
              </a:spcBef>
              <a:buClr>
                <a:schemeClr val="lt1"/>
              </a:buClr>
              <a:buFont typeface="Verdana"/>
              <a:buNone/>
              <a:defRPr/>
            </a:lvl8pPr>
            <a:lvl9pPr marL="3657600" marR="0" lvl="8" indent="0" algn="ctr" rtl="0">
              <a:spcBef>
                <a:spcPts val="400"/>
              </a:spcBef>
              <a:buClr>
                <a:schemeClr val="lt1"/>
              </a:buClr>
              <a:buFont typeface="Verdana"/>
              <a:buNone/>
              <a:defRPr/>
            </a:lvl9pPr>
          </a:lstStyle>
          <a:p>
            <a:endParaRPr dirty="0"/>
          </a:p>
        </p:txBody>
      </p:sp>
      <p:pic>
        <p:nvPicPr>
          <p:cNvPr id="12" name="Shape 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825" y="4500200"/>
            <a:ext cx="4428901" cy="4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l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 dirty="0"/>
          </a:p>
        </p:txBody>
      </p:sp>
      <p:cxnSp>
        <p:nvCxnSpPr>
          <p:cNvPr id="16" name="Shape 16"/>
          <p:cNvCxnSpPr/>
          <p:nvPr/>
        </p:nvCxnSpPr>
        <p:spPr>
          <a:xfrm>
            <a:off x="609600" y="1143000"/>
            <a:ext cx="7924799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" name="Shape 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5825" y="4633451"/>
            <a:ext cx="3178550" cy="3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722312" y="3305175"/>
            <a:ext cx="7772400" cy="102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1pPr>
            <a:lvl2pPr marL="457200" lvl="1" indent="0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2pPr>
            <a:lvl3pPr marL="914400" lvl="2" indent="0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3pPr>
            <a:lvl4pPr marL="1371600" lvl="3" indent="0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4pPr>
            <a:lvl5pPr marL="1828800" lvl="4" indent="0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5pPr>
            <a:lvl6pPr marL="2286000" lvl="5" indent="0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6pPr>
            <a:lvl7pPr marL="2743200" lvl="6" indent="0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7pPr>
            <a:lvl8pPr marL="3200400" lvl="7" indent="0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8pPr>
            <a:lvl9pPr marL="3657600" lvl="8" indent="0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9pPr>
          </a:lstStyle>
          <a:p>
            <a:endParaRPr/>
          </a:p>
        </p:txBody>
      </p:sp>
      <p:pic>
        <p:nvPicPr>
          <p:cNvPr id="21" name="Shape 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5825" y="4633451"/>
            <a:ext cx="3178550" cy="3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26" name="Shape 26"/>
          <p:cNvCxnSpPr/>
          <p:nvPr/>
        </p:nvCxnSpPr>
        <p:spPr>
          <a:xfrm>
            <a:off x="609600" y="1143000"/>
            <a:ext cx="7924799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" name="Shape 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5825" y="4633451"/>
            <a:ext cx="3178550" cy="3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099" cy="47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Verdana"/>
              <a:buNone/>
              <a:defRPr/>
            </a:lvl1pPr>
            <a:lvl2pPr marL="457200" lvl="1" indent="0" rtl="0">
              <a:spcBef>
                <a:spcPts val="0"/>
              </a:spcBef>
              <a:buFont typeface="Verdana"/>
              <a:buNone/>
              <a:defRPr/>
            </a:lvl2pPr>
            <a:lvl3pPr marL="914400" lvl="2" indent="0" rtl="0">
              <a:spcBef>
                <a:spcPts val="0"/>
              </a:spcBef>
              <a:buFont typeface="Verdana"/>
              <a:buNone/>
              <a:defRPr/>
            </a:lvl3pPr>
            <a:lvl4pPr marL="1371600" lvl="3" indent="0" rtl="0">
              <a:spcBef>
                <a:spcPts val="0"/>
              </a:spcBef>
              <a:buFont typeface="Verdana"/>
              <a:buNone/>
              <a:defRPr/>
            </a:lvl4pPr>
            <a:lvl5pPr marL="1828800" lvl="4" indent="0" rtl="0">
              <a:spcBef>
                <a:spcPts val="0"/>
              </a:spcBef>
              <a:buFont typeface="Verdana"/>
              <a:buNone/>
              <a:defRPr/>
            </a:lvl5pPr>
            <a:lvl6pPr marL="2286000" lvl="5" indent="0" rtl="0">
              <a:spcBef>
                <a:spcPts val="0"/>
              </a:spcBef>
              <a:buFont typeface="Verdana"/>
              <a:buNone/>
              <a:defRPr/>
            </a:lvl6pPr>
            <a:lvl7pPr marL="2743200" lvl="6" indent="0" rtl="0">
              <a:spcBef>
                <a:spcPts val="0"/>
              </a:spcBef>
              <a:buFont typeface="Verdana"/>
              <a:buNone/>
              <a:defRPr/>
            </a:lvl7pPr>
            <a:lvl8pPr marL="3200400" lvl="7" indent="0" rtl="0">
              <a:spcBef>
                <a:spcPts val="0"/>
              </a:spcBef>
              <a:buFont typeface="Verdana"/>
              <a:buNone/>
              <a:defRPr/>
            </a:lvl8pPr>
            <a:lvl9pPr marL="3657600" lvl="8" indent="0" rtl="0">
              <a:spcBef>
                <a:spcPts val="0"/>
              </a:spcBef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57200" y="1657350"/>
            <a:ext cx="4040099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3"/>
          </p:nvPr>
        </p:nvSpPr>
        <p:spPr>
          <a:xfrm>
            <a:off x="4645025" y="1151334"/>
            <a:ext cx="4041900" cy="47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Verdana"/>
              <a:buNone/>
              <a:defRPr/>
            </a:lvl1pPr>
            <a:lvl2pPr marL="457200" lvl="1" indent="0" rtl="0">
              <a:spcBef>
                <a:spcPts val="0"/>
              </a:spcBef>
              <a:buFont typeface="Verdana"/>
              <a:buNone/>
              <a:defRPr/>
            </a:lvl2pPr>
            <a:lvl3pPr marL="914400" lvl="2" indent="0" rtl="0">
              <a:spcBef>
                <a:spcPts val="0"/>
              </a:spcBef>
              <a:buFont typeface="Verdana"/>
              <a:buNone/>
              <a:defRPr/>
            </a:lvl3pPr>
            <a:lvl4pPr marL="1371600" lvl="3" indent="0" rtl="0">
              <a:spcBef>
                <a:spcPts val="0"/>
              </a:spcBef>
              <a:buFont typeface="Verdana"/>
              <a:buNone/>
              <a:defRPr/>
            </a:lvl4pPr>
            <a:lvl5pPr marL="1828800" lvl="4" indent="0" rtl="0">
              <a:spcBef>
                <a:spcPts val="0"/>
              </a:spcBef>
              <a:buFont typeface="Verdana"/>
              <a:buNone/>
              <a:defRPr/>
            </a:lvl5pPr>
            <a:lvl6pPr marL="2286000" lvl="5" indent="0" rtl="0">
              <a:spcBef>
                <a:spcPts val="0"/>
              </a:spcBef>
              <a:buFont typeface="Verdana"/>
              <a:buNone/>
              <a:defRPr/>
            </a:lvl6pPr>
            <a:lvl7pPr marL="2743200" lvl="6" indent="0" rtl="0">
              <a:spcBef>
                <a:spcPts val="0"/>
              </a:spcBef>
              <a:buFont typeface="Verdana"/>
              <a:buNone/>
              <a:defRPr/>
            </a:lvl7pPr>
            <a:lvl8pPr marL="3200400" lvl="7" indent="0" rtl="0">
              <a:spcBef>
                <a:spcPts val="0"/>
              </a:spcBef>
              <a:buFont typeface="Verdana"/>
              <a:buNone/>
              <a:defRPr/>
            </a:lvl8pPr>
            <a:lvl9pPr marL="3657600" lvl="8" indent="0" rtl="0">
              <a:spcBef>
                <a:spcPts val="0"/>
              </a:spcBef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34" name="Shape 34"/>
          <p:cNvCxnSpPr/>
          <p:nvPr/>
        </p:nvCxnSpPr>
        <p:spPr>
          <a:xfrm>
            <a:off x="609600" y="1028700"/>
            <a:ext cx="7924799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" name="Shape 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5825" y="4633451"/>
            <a:ext cx="3178550" cy="3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cxnSp>
        <p:nvCxnSpPr>
          <p:cNvPr id="38" name="Shape 38"/>
          <p:cNvCxnSpPr/>
          <p:nvPr/>
        </p:nvCxnSpPr>
        <p:spPr>
          <a:xfrm>
            <a:off x="609600" y="1143000"/>
            <a:ext cx="7924799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9" name="Shape 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5825" y="4633451"/>
            <a:ext cx="3178550" cy="3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5825" y="4633451"/>
            <a:ext cx="3178550" cy="3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IT Dark Them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99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699" cy="438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99" cy="351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Verdana"/>
              <a:buNone/>
              <a:defRPr/>
            </a:lvl1pPr>
            <a:lvl2pPr marL="457200" lvl="1" indent="0" rtl="0">
              <a:spcBef>
                <a:spcPts val="0"/>
              </a:spcBef>
              <a:buFont typeface="Verdana"/>
              <a:buNone/>
              <a:defRPr/>
            </a:lvl2pPr>
            <a:lvl3pPr marL="914400" lvl="2" indent="0" rtl="0">
              <a:spcBef>
                <a:spcPts val="0"/>
              </a:spcBef>
              <a:buFont typeface="Verdana"/>
              <a:buNone/>
              <a:defRPr/>
            </a:lvl3pPr>
            <a:lvl4pPr marL="1371600" lvl="3" indent="0" rtl="0">
              <a:spcBef>
                <a:spcPts val="0"/>
              </a:spcBef>
              <a:buFont typeface="Verdana"/>
              <a:buNone/>
              <a:defRPr/>
            </a:lvl4pPr>
            <a:lvl5pPr marL="1828800" lvl="4" indent="0" rtl="0">
              <a:spcBef>
                <a:spcPts val="0"/>
              </a:spcBef>
              <a:buFont typeface="Verdana"/>
              <a:buNone/>
              <a:defRPr/>
            </a:lvl5pPr>
            <a:lvl6pPr marL="2286000" lvl="5" indent="0" rtl="0">
              <a:spcBef>
                <a:spcPts val="0"/>
              </a:spcBef>
              <a:buFont typeface="Verdana"/>
              <a:buNone/>
              <a:defRPr/>
            </a:lvl6pPr>
            <a:lvl7pPr marL="2743200" lvl="6" indent="0" rtl="0">
              <a:spcBef>
                <a:spcPts val="0"/>
              </a:spcBef>
              <a:buFont typeface="Verdana"/>
              <a:buNone/>
              <a:defRPr/>
            </a:lvl7pPr>
            <a:lvl8pPr marL="3200400" lvl="7" indent="0" rtl="0">
              <a:spcBef>
                <a:spcPts val="0"/>
              </a:spcBef>
              <a:buFont typeface="Verdana"/>
              <a:buNone/>
              <a:defRPr/>
            </a:lvl8pPr>
            <a:lvl9pPr marL="3657600" lvl="8" indent="0" rtl="0">
              <a:spcBef>
                <a:spcPts val="0"/>
              </a:spcBef>
              <a:buFont typeface="Verdana"/>
              <a:buNone/>
              <a:defRPr/>
            </a:lvl9pPr>
          </a:lstStyle>
          <a:p>
            <a:endParaRPr/>
          </a:p>
        </p:txBody>
      </p:sp>
      <p:pic>
        <p:nvPicPr>
          <p:cNvPr id="46" name="Shape 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5825" y="4633451"/>
            <a:ext cx="3178550" cy="3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719399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Open Sans"/>
              <a:defRPr sz="32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buSzPct val="100000"/>
              <a:buFont typeface="Open Sans"/>
              <a:defRPr sz="24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buSzPct val="100000"/>
              <a:buFont typeface="Open Sans"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buFont typeface="Open Sans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buFont typeface="Open Sans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buFont typeface="Open Sans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buFont typeface="Open Sans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buFont typeface="Open Sans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buFont typeface="Open Sans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105475" y="205975"/>
            <a:ext cx="4260900" cy="108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sz="3600" b="1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0" name="Shape 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5825" y="4633451"/>
            <a:ext cx="3178550" cy="3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62626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buNone/>
              <a:defRPr sz="3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rgbClr val="FFFFFF"/>
              </a:buClr>
              <a:buSzPct val="100000"/>
              <a:buFont typeface="Cabin"/>
              <a:buChar char="•"/>
              <a:defRPr sz="24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FFFFFF"/>
              </a:buClr>
              <a:buSzPct val="100000"/>
              <a:buFont typeface="Cabin"/>
              <a:buChar char="–"/>
              <a:defRPr sz="24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FFFFFF"/>
              </a:buClr>
              <a:buSzPct val="100000"/>
              <a:buFont typeface="Cabin"/>
              <a:buChar char="•"/>
              <a:defRPr sz="24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FFFFFF"/>
              </a:buClr>
              <a:buSzPct val="100000"/>
              <a:buFont typeface="Cabin"/>
              <a:buChar char="–"/>
              <a:defRPr sz="24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FFFFFF"/>
              </a:buClr>
              <a:buSzPct val="100000"/>
              <a:buFont typeface="Cabin"/>
              <a:buChar char="»"/>
              <a:defRPr sz="24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rgbClr val="FFFFFF"/>
              </a:buClr>
              <a:buSzPct val="100000"/>
              <a:buFont typeface="Cabin"/>
              <a:buChar char="•"/>
              <a:defRPr sz="24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971800" marR="0" lvl="6" indent="-101600" algn="l" rtl="0">
              <a:spcBef>
                <a:spcPts val="400"/>
              </a:spcBef>
              <a:buClr>
                <a:srgbClr val="FFFFFF"/>
              </a:buClr>
              <a:buSzPct val="100000"/>
              <a:buFont typeface="Cabin"/>
              <a:buChar char="•"/>
              <a:defRPr sz="24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429000" marR="0" lvl="7" indent="-101600" algn="l" rtl="0">
              <a:spcBef>
                <a:spcPts val="400"/>
              </a:spcBef>
              <a:buClr>
                <a:srgbClr val="FFFFFF"/>
              </a:buClr>
              <a:buSzPct val="100000"/>
              <a:buFont typeface="Cabin"/>
              <a:buChar char="•"/>
              <a:defRPr sz="24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886200" marR="0" lvl="8" indent="-101600" algn="l" rtl="0">
              <a:spcBef>
                <a:spcPts val="400"/>
              </a:spcBef>
              <a:buClr>
                <a:srgbClr val="FFFFFF"/>
              </a:buClr>
              <a:buSzPct val="100000"/>
              <a:buFont typeface="Cabin"/>
              <a:buChar char="•"/>
              <a:defRPr sz="24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s://www.flickr.com/photos/rooreynolds/92639417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hyperlink" Target="http://logos.wikia.com/wiki/Microsoft_Word" TargetMode="External"/><Relationship Id="rId5" Type="http://schemas.openxmlformats.org/officeDocument/2006/relationships/image" Target="../media/image30.png"/><Relationship Id="rId6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hyperlink" Target="https://www.flickr.com/photos/naik_media/14795247888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s://www.flickr.com/photos/laughlikemuttley/4673016224/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s://www.flickr.com/photos/23024164@N06/3008728691/in/faves-60162443@N00/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hyperlink" Target="https://www.flickr.com/photos/fdecomite/2983833911/in/faves-60162443@N00/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https://www.flickr.com/photos/derekgavey/6020501642/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hyperlink" Target="https://www.flickr.com/photos/gazeronly/15135325225/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hyperlink" Target="https://www.flickr.com/photos/avlxyz/4092649360/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225" y="1011225"/>
            <a:ext cx="9144000" cy="1634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400" dirty="0">
                <a:sym typeface="Raleway"/>
              </a:rPr>
              <a:t>Partnering with Librarians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225" y="2269875"/>
            <a:ext cx="9144000" cy="1719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>
                <a:sym typeface="Raleway"/>
              </a:rPr>
              <a:t>to Teach Research &amp; Tech Skills Across the Curriculum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Relevance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5" name="Shape 135" descr="you are here.jpg"/>
          <p:cNvPicPr preferRelativeResize="0"/>
          <p:nvPr/>
        </p:nvPicPr>
        <p:blipFill rotWithShape="1">
          <a:blip r:embed="rId3">
            <a:alphaModFix/>
          </a:blip>
          <a:srcRect t="11564" b="13439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6044050" y="4771150"/>
            <a:ext cx="2745000" cy="37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1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You Are Here</a:t>
            </a:r>
            <a:r>
              <a:rPr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by Roo Reynolds</a:t>
            </a:r>
          </a:p>
        </p:txBody>
      </p:sp>
      <p:pic>
        <p:nvPicPr>
          <p:cNvPr id="137" name="Shape 137" descr="cc-logo-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9050" y="4855562"/>
            <a:ext cx="203474" cy="20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/>
              <a:t>Managing Time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4" name="Shape 144" descr="Lego_dublo_arto_alanenpaa_5.JPG"/>
          <p:cNvPicPr preferRelativeResize="0"/>
          <p:nvPr/>
        </p:nvPicPr>
        <p:blipFill rotWithShape="1">
          <a:blip r:embed="rId3">
            <a:alphaModFix/>
          </a:blip>
          <a:srcRect t="6392" r="10" b="6400"/>
          <a:stretch/>
        </p:blipFill>
        <p:spPr>
          <a:xfrm>
            <a:off x="32100" y="0"/>
            <a:ext cx="9144003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interactive</a:t>
            </a:r>
          </a:p>
        </p:txBody>
      </p:sp>
      <p:pic>
        <p:nvPicPr>
          <p:cNvPr id="150" name="Shape 150" descr="interactive laptops.jpg"/>
          <p:cNvPicPr preferRelativeResize="0"/>
          <p:nvPr/>
        </p:nvPicPr>
        <p:blipFill rotWithShape="1">
          <a:blip r:embed="rId3">
            <a:alphaModFix/>
          </a:blip>
          <a:srcRect t="2248"/>
          <a:stretch/>
        </p:blipFill>
        <p:spPr>
          <a:xfrm>
            <a:off x="714375" y="0"/>
            <a:ext cx="78927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tools / handouts</a:t>
            </a:r>
          </a:p>
        </p:txBody>
      </p:sp>
      <p:pic>
        <p:nvPicPr>
          <p:cNvPr id="156" name="Shape 156" descr="tools.jpg"/>
          <p:cNvPicPr preferRelativeResize="0"/>
          <p:nvPr/>
        </p:nvPicPr>
        <p:blipFill rotWithShape="1">
          <a:blip r:embed="rId3">
            <a:alphaModFix/>
          </a:blip>
          <a:srcRect t="13058" r="3567" b="5581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3" name="Shape 163" descr="spiral of mind.jpg"/>
          <p:cNvPicPr preferRelativeResize="0"/>
          <p:nvPr/>
        </p:nvPicPr>
        <p:blipFill rotWithShape="1">
          <a:blip r:embed="rId3">
            <a:alphaModFix/>
          </a:blip>
          <a:srcRect t="11274" b="3893"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/>
              <a:t>Tech Modules</a:t>
            </a:r>
          </a:p>
        </p:txBody>
      </p:sp>
      <p:pic>
        <p:nvPicPr>
          <p:cNvPr id="169" name="Shape 169" descr="tech modules.jpg"/>
          <p:cNvPicPr preferRelativeResize="0"/>
          <p:nvPr/>
        </p:nvPicPr>
        <p:blipFill rotWithShape="1">
          <a:blip r:embed="rId3">
            <a:alphaModFix/>
          </a:blip>
          <a:srcRect t="2734" b="12339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0" y="1190725"/>
            <a:ext cx="7799400" cy="1703100"/>
          </a:xfrm>
          <a:prstGeom prst="rect">
            <a:avLst/>
          </a:prstGeom>
          <a:solidFill>
            <a:srgbClr val="000000">
              <a:alpha val="64620"/>
            </a:srgbClr>
          </a:solidFill>
        </p:spPr>
        <p:txBody>
          <a:bodyPr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buNone/>
            </a:pPr>
            <a:r>
              <a:rPr lang="en" sz="7200" b="0" dirty="0">
                <a:latin typeface="Verdana" charset="0"/>
                <a:ea typeface="Verdana" charset="0"/>
                <a:cs typeface="Verdana" charset="0"/>
                <a:sym typeface="Raleway"/>
              </a:rPr>
              <a:t>Tech Modules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Tech?</a:t>
            </a:r>
          </a:p>
        </p:txBody>
      </p:sp>
      <p:pic>
        <p:nvPicPr>
          <p:cNvPr id="176" name="Shape 176" descr="why.jpg"/>
          <p:cNvPicPr preferRelativeResize="0"/>
          <p:nvPr/>
        </p:nvPicPr>
        <p:blipFill rotWithShape="1">
          <a:blip r:embed="rId3">
            <a:alphaModFix/>
          </a:blip>
          <a:srcRect t="3969" b="17278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Choices</a:t>
            </a:r>
          </a:p>
        </p:txBody>
      </p:sp>
      <p:pic>
        <p:nvPicPr>
          <p:cNvPr id="182" name="Shape 182" descr="word-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6288" y="1412549"/>
            <a:ext cx="1081136" cy="108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 descr="word-2 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325" y="1412552"/>
            <a:ext cx="1081136" cy="108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 descr="Folder-Cloud-icon 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9252" y="1412552"/>
            <a:ext cx="1081136" cy="108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 descr="Google-Drive-icon whit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2216" y="1412552"/>
            <a:ext cx="1081136" cy="108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 descr="Pdf-edit-whit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02761" y="3009189"/>
            <a:ext cx="1081136" cy="108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 descr="Video-4-icon white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55735" y="2942151"/>
            <a:ext cx="1081136" cy="1148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 descr="Laptop audio recording white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41650" y="2942149"/>
            <a:ext cx="1215225" cy="121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 descr="Presentation icon white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9200" y="3009187"/>
            <a:ext cx="1081149" cy="108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Verdana" charset="0"/>
                <a:ea typeface="Verdana" charset="0"/>
                <a:cs typeface="Verdana" charset="0"/>
              </a:rPr>
              <a:t>Challenges</a:t>
            </a:r>
          </a:p>
        </p:txBody>
      </p:sp>
      <p:pic>
        <p:nvPicPr>
          <p:cNvPr id="195" name="Shape 195" descr="Word - logos for versions.png"/>
          <p:cNvPicPr preferRelativeResize="0"/>
          <p:nvPr/>
        </p:nvPicPr>
        <p:blipFill rotWithShape="1">
          <a:blip r:embed="rId3">
            <a:alphaModFix/>
          </a:blip>
          <a:srcRect l="16888"/>
          <a:stretch/>
        </p:blipFill>
        <p:spPr>
          <a:xfrm>
            <a:off x="457200" y="1376175"/>
            <a:ext cx="6982024" cy="12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4081800" y="4674500"/>
            <a:ext cx="4925400" cy="37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logos from “Logopedia”:  </a:t>
            </a:r>
            <a:r>
              <a:rPr lang="en" sz="1000" u="sng">
                <a:solidFill>
                  <a:srgbClr val="155EB7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http://logos.wikia.com/wiki/Microsoft_Word</a:t>
            </a:r>
          </a:p>
        </p:txBody>
      </p:sp>
      <p:sp>
        <p:nvSpPr>
          <p:cNvPr id="197" name="Shape 197"/>
          <p:cNvSpPr/>
          <p:nvPr/>
        </p:nvSpPr>
        <p:spPr>
          <a:xfrm>
            <a:off x="7439225" y="1383375"/>
            <a:ext cx="1293600" cy="12405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8" name="Shape 198" descr="Word 201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1100" y="1521725"/>
            <a:ext cx="796674" cy="796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7731100" y="2208875"/>
            <a:ext cx="955800" cy="25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6D9EEB"/>
                </a:solidFill>
              </a:rPr>
              <a:t>Office 2016</a:t>
            </a:r>
          </a:p>
        </p:txBody>
      </p:sp>
      <p:sp>
        <p:nvSpPr>
          <p:cNvPr id="200" name="Shape 200"/>
          <p:cNvSpPr/>
          <p:nvPr/>
        </p:nvSpPr>
        <p:spPr>
          <a:xfrm>
            <a:off x="6041350" y="2982412"/>
            <a:ext cx="1214400" cy="119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1" name="Shape 201" descr="office_mac_2011_icons.jpg"/>
          <p:cNvPicPr preferRelativeResize="0"/>
          <p:nvPr/>
        </p:nvPicPr>
        <p:blipFill rotWithShape="1">
          <a:blip r:embed="rId6">
            <a:alphaModFix/>
          </a:blip>
          <a:srcRect l="1817" r="75970" b="51442"/>
          <a:stretch/>
        </p:blipFill>
        <p:spPr>
          <a:xfrm>
            <a:off x="1956437" y="2982400"/>
            <a:ext cx="1214450" cy="120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 descr="Word 201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0212" y="3185324"/>
            <a:ext cx="796674" cy="79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 descr="office_mac_2011_icons.jpg"/>
          <p:cNvPicPr preferRelativeResize="0"/>
          <p:nvPr/>
        </p:nvPicPr>
        <p:blipFill rotWithShape="1">
          <a:blip r:embed="rId6">
            <a:alphaModFix/>
          </a:blip>
          <a:srcRect l="1392" t="52886" r="78518" b="3485"/>
          <a:stretch/>
        </p:blipFill>
        <p:spPr>
          <a:xfrm>
            <a:off x="4056951" y="2982399"/>
            <a:ext cx="1214450" cy="119463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 txBox="1"/>
          <p:nvPr/>
        </p:nvSpPr>
        <p:spPr>
          <a:xfrm>
            <a:off x="2085775" y="3856425"/>
            <a:ext cx="955800" cy="25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6D9EEB"/>
                </a:solidFill>
              </a:rPr>
              <a:t>Office 2008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4056950" y="3856425"/>
            <a:ext cx="1214400" cy="25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>
                <a:solidFill>
                  <a:srgbClr val="6D9EEB"/>
                </a:solidFill>
              </a:rPr>
              <a:t>Office 2011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6041350" y="3856425"/>
            <a:ext cx="1214400" cy="25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>
                <a:solidFill>
                  <a:srgbClr val="6D9EEB"/>
                </a:solidFill>
              </a:rPr>
              <a:t>Office 2016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3" name="Shape 213" descr="obviously.jpg"/>
          <p:cNvPicPr preferRelativeResize="0"/>
          <p:nvPr/>
        </p:nvPicPr>
        <p:blipFill rotWithShape="1">
          <a:blip r:embed="rId3">
            <a:alphaModFix/>
          </a:blip>
          <a:srcRect t="25003"/>
          <a:stretch/>
        </p:blipFill>
        <p:spPr>
          <a:xfrm>
            <a:off x="0" y="-249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0" y="1190725"/>
            <a:ext cx="4378200" cy="1703100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txBody>
          <a:bodyPr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buNone/>
            </a:pPr>
            <a:r>
              <a:rPr lang="en" sz="7200" b="0" dirty="0">
                <a:latin typeface="Verdana" charset="0"/>
                <a:ea typeface="Verdana" charset="0"/>
                <a:cs typeface="Verdana" charset="0"/>
                <a:sym typeface="Raleway"/>
              </a:rPr>
              <a:t>Results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 descr="targets.jpg"/>
          <p:cNvPicPr preferRelativeResize="0"/>
          <p:nvPr/>
        </p:nvPicPr>
        <p:blipFill rotWithShape="1">
          <a:blip r:embed="rId3">
            <a:alphaModFix/>
          </a:blip>
          <a:srcRect b="15604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>
            <a:spLocks noGrp="1"/>
          </p:cNvSpPr>
          <p:nvPr>
            <p:ph type="title" idx="4294967295"/>
          </p:nvPr>
        </p:nvSpPr>
        <p:spPr>
          <a:xfrm>
            <a:off x="0" y="2954975"/>
            <a:ext cx="3453300" cy="1703100"/>
          </a:xfrm>
          <a:prstGeom prst="rect">
            <a:avLst/>
          </a:prstGeom>
          <a:solidFill>
            <a:srgbClr val="000000">
              <a:alpha val="64620"/>
            </a:srgbClr>
          </a:solidFill>
        </p:spPr>
        <p:txBody>
          <a:bodyPr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buNone/>
            </a:pPr>
            <a:r>
              <a:rPr lang="en" sz="7200" b="0" dirty="0">
                <a:latin typeface="Verdana" charset="0"/>
                <a:ea typeface="Verdana" charset="0"/>
                <a:cs typeface="Verdana" charset="0"/>
                <a:sym typeface="Raleway"/>
              </a:rPr>
              <a:t>Goals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6044050" y="4771150"/>
            <a:ext cx="2745000" cy="37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Grab Arrow</a:t>
            </a:r>
            <a:r>
              <a:rPr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by Adrian Naik</a:t>
            </a:r>
          </a:p>
        </p:txBody>
      </p:sp>
      <p:pic>
        <p:nvPicPr>
          <p:cNvPr id="68" name="Shape 68" descr="cc-logo-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9050" y="4855562"/>
            <a:ext cx="203474" cy="20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Future of tech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1" name="Shape 221" descr="future tools.jpg"/>
          <p:cNvPicPr preferRelativeResize="0"/>
          <p:nvPr/>
        </p:nvPicPr>
        <p:blipFill rotWithShape="1">
          <a:blip r:embed="rId3">
            <a:alphaModFix/>
          </a:blip>
          <a:srcRect t="12018"/>
          <a:stretch/>
        </p:blipFill>
        <p:spPr>
          <a:xfrm>
            <a:off x="0" y="0"/>
            <a:ext cx="9137744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Results - Research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-57622" y="1"/>
            <a:ext cx="9262500" cy="51434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9" name="Shape 229" descr="handshak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22" y="-152400"/>
            <a:ext cx="756275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 descr="cc-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32300" y="4782750"/>
            <a:ext cx="203474" cy="20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58725" y="3247450"/>
            <a:ext cx="5018400" cy="7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dirty="0">
                <a:latin typeface="Verdana" charset="0"/>
                <a:ea typeface="Verdana" charset="0"/>
                <a:cs typeface="Verdana" charset="0"/>
                <a:sym typeface="Open Sans"/>
              </a:rPr>
              <a:t>More collaboration!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Results - Tech</a:t>
            </a:r>
          </a:p>
        </p:txBody>
      </p:sp>
      <p:pic>
        <p:nvPicPr>
          <p:cNvPr id="237" name="Shape 237" descr="welcome door sign.jpg"/>
          <p:cNvPicPr preferRelativeResize="0"/>
          <p:nvPr/>
        </p:nvPicPr>
        <p:blipFill rotWithShape="1">
          <a:blip r:embed="rId3">
            <a:alphaModFix/>
          </a:blip>
          <a:srcRect t="1231" b="14386"/>
          <a:stretch/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-10750" y="-10750"/>
            <a:ext cx="9230099" cy="52067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45" name="Shape 245" descr="question!.jpg"/>
          <p:cNvPicPr preferRelativeResize="0"/>
          <p:nvPr/>
        </p:nvPicPr>
        <p:blipFill rotWithShape="1">
          <a:blip r:embed="rId3">
            <a:alphaModFix/>
          </a:blip>
          <a:srcRect t="10833" b="4262"/>
          <a:stretch/>
        </p:blipFill>
        <p:spPr>
          <a:xfrm>
            <a:off x="0" y="272299"/>
            <a:ext cx="8659899" cy="487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572075" y="38908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Improve Student Skills</a:t>
            </a:r>
          </a:p>
        </p:txBody>
      </p:sp>
      <p:pic>
        <p:nvPicPr>
          <p:cNvPr id="74" name="Shape 74" descr="archery course.jpg"/>
          <p:cNvPicPr preferRelativeResize="0"/>
          <p:nvPr/>
        </p:nvPicPr>
        <p:blipFill rotWithShape="1">
          <a:blip r:embed="rId3">
            <a:alphaModFix/>
          </a:blip>
          <a:srcRect t="15282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0" y="3890875"/>
            <a:ext cx="6315000" cy="857400"/>
          </a:xfrm>
          <a:prstGeom prst="rect">
            <a:avLst/>
          </a:prstGeom>
          <a:solidFill>
            <a:srgbClr val="000000">
              <a:alpha val="57790"/>
            </a:srgbClr>
          </a:solidFill>
        </p:spPr>
        <p:txBody>
          <a:bodyPr lIns="91425" tIns="91425" rIns="91425" bIns="91425" anchor="ctr" anchorCtr="0">
            <a:noAutofit/>
          </a:bodyPr>
          <a:lstStyle/>
          <a:p>
            <a:pPr marL="457200" lvl="0" indent="0">
              <a:spcBef>
                <a:spcPts val="0"/>
              </a:spcBef>
              <a:buNone/>
            </a:pPr>
            <a:r>
              <a:rPr lang="en" b="0" dirty="0">
                <a:sym typeface="Raleway"/>
              </a:rPr>
              <a:t>Improve Student Skills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6745425" y="4771150"/>
            <a:ext cx="2043600" cy="372299"/>
          </a:xfrm>
          <a:prstGeom prst="rect">
            <a:avLst/>
          </a:prstGeom>
          <a:solidFill>
            <a:srgbClr val="000000">
              <a:alpha val="2462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100" u="sng">
                <a:solidFill>
                  <a:srgbClr val="A4C2F4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Photo</a:t>
            </a:r>
            <a:r>
              <a:rPr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by “laugh like muttley”</a:t>
            </a:r>
          </a:p>
        </p:txBody>
      </p:sp>
      <p:pic>
        <p:nvPicPr>
          <p:cNvPr id="77" name="Shape 77" descr="cc-logo-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9050" y="4855562"/>
            <a:ext cx="203474" cy="20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0" dirty="0">
                <a:sym typeface="Raleway"/>
              </a:rPr>
              <a:t>Introductions</a:t>
            </a:r>
          </a:p>
        </p:txBody>
      </p:sp>
      <p:pic>
        <p:nvPicPr>
          <p:cNvPr id="83" name="Shape 83" descr="Willis_Clare_256p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675" y="1264687"/>
            <a:ext cx="1742750" cy="26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 descr="Vanderlin_Scott_250px2.JPG"/>
          <p:cNvPicPr preferRelativeResize="0"/>
          <p:nvPr/>
        </p:nvPicPr>
        <p:blipFill rotWithShape="1">
          <a:blip r:embed="rId4">
            <a:alphaModFix/>
          </a:blip>
          <a:srcRect l="6458" r="10208"/>
          <a:stretch/>
        </p:blipFill>
        <p:spPr>
          <a:xfrm>
            <a:off x="3199025" y="1264700"/>
            <a:ext cx="1742750" cy="26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5275" y="1842725"/>
            <a:ext cx="1742749" cy="174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Beginning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2" name="Shape 92" descr="beginning.jpg"/>
          <p:cNvPicPr preferRelativeResize="0"/>
          <p:nvPr/>
        </p:nvPicPr>
        <p:blipFill rotWithShape="1">
          <a:blip r:embed="rId3">
            <a:alphaModFix/>
          </a:blip>
          <a:srcRect b="1590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6165275" y="4771150"/>
            <a:ext cx="2623799" cy="372299"/>
          </a:xfrm>
          <a:prstGeom prst="rect">
            <a:avLst/>
          </a:prstGeom>
          <a:solidFill>
            <a:srgbClr val="000000">
              <a:alpha val="2769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1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Once Upon a Time</a:t>
            </a:r>
            <a:r>
              <a:rPr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by Damian Gadal</a:t>
            </a:r>
          </a:p>
        </p:txBody>
      </p:sp>
      <p:pic>
        <p:nvPicPr>
          <p:cNvPr id="94" name="Shape 94" descr="cc-logo-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9050" y="4855562"/>
            <a:ext cx="203474" cy="20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 descr="modular - origami.jpg"/>
          <p:cNvPicPr preferRelativeResize="0"/>
          <p:nvPr/>
        </p:nvPicPr>
        <p:blipFill rotWithShape="1">
          <a:blip r:embed="rId3">
            <a:alphaModFix/>
          </a:blip>
          <a:srcRect t="7200" b="17797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0" y="2936850"/>
            <a:ext cx="4475100" cy="1323000"/>
          </a:xfrm>
          <a:prstGeom prst="rect">
            <a:avLst/>
          </a:prstGeom>
          <a:solidFill>
            <a:srgbClr val="000000">
              <a:alpha val="79230"/>
            </a:srgbClr>
          </a:solidFill>
        </p:spPr>
        <p:txBody>
          <a:bodyPr lIns="91425" tIns="91425" rIns="91425" bIns="91425" anchor="ctr" anchorCtr="0">
            <a:noAutofit/>
          </a:bodyPr>
          <a:lstStyle/>
          <a:p>
            <a:pPr marL="457200" lvl="0" indent="0" algn="l">
              <a:spcBef>
                <a:spcPts val="0"/>
              </a:spcBef>
              <a:buNone/>
            </a:pPr>
            <a:r>
              <a:rPr lang="en" sz="7200" b="0" dirty="0">
                <a:sym typeface="Raleway"/>
              </a:rPr>
              <a:t>Modules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6044050" y="4771150"/>
            <a:ext cx="2745000" cy="37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1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Modular Origami</a:t>
            </a:r>
            <a:r>
              <a:rPr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by “fdecomite”</a:t>
            </a:r>
          </a:p>
        </p:txBody>
      </p:sp>
      <p:pic>
        <p:nvPicPr>
          <p:cNvPr id="102" name="Shape 102" descr="cc-logo-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9050" y="4855562"/>
            <a:ext cx="203474" cy="20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hooks</a:t>
            </a:r>
          </a:p>
        </p:txBody>
      </p:sp>
      <p:pic>
        <p:nvPicPr>
          <p:cNvPr id="108" name="Shape 108" descr="hook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119" y="0"/>
            <a:ext cx="767776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6044050" y="4771150"/>
            <a:ext cx="2745000" cy="37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1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Prickily Hooks</a:t>
            </a:r>
            <a:r>
              <a:rPr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by Derek Gavey</a:t>
            </a:r>
          </a:p>
        </p:txBody>
      </p:sp>
      <p:pic>
        <p:nvPicPr>
          <p:cNvPr id="110" name="Shape 110" descr="cc-logo-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9050" y="4855562"/>
            <a:ext cx="203474" cy="20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/>
              <a:t>Finding Time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7" name="Shape 117" descr="finding time.jpg"/>
          <p:cNvPicPr preferRelativeResize="0"/>
          <p:nvPr/>
        </p:nvPicPr>
        <p:blipFill rotWithShape="1">
          <a:blip r:embed="rId3">
            <a:alphaModFix/>
          </a:blip>
          <a:srcRect b="20842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6044050" y="4771150"/>
            <a:ext cx="2745000" cy="37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1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rainbow watches</a:t>
            </a:r>
            <a:r>
              <a:rPr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by “torbakhopper”</a:t>
            </a:r>
          </a:p>
        </p:txBody>
      </p:sp>
      <p:pic>
        <p:nvPicPr>
          <p:cNvPr id="119" name="Shape 119" descr="cc-logo-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9050" y="4855562"/>
            <a:ext cx="203474" cy="20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Menu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6" name="Shape 126" descr="SPECIALS.jpg"/>
          <p:cNvPicPr preferRelativeResize="0"/>
          <p:nvPr/>
        </p:nvPicPr>
        <p:blipFill rotWithShape="1">
          <a:blip r:embed="rId3">
            <a:alphaModFix/>
          </a:blip>
          <a:srcRect t="5881" b="10813"/>
          <a:stretch/>
        </p:blipFill>
        <p:spPr>
          <a:xfrm>
            <a:off x="0" y="0"/>
            <a:ext cx="9144002" cy="50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6044050" y="4771150"/>
            <a:ext cx="2745000" cy="37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1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Specials blackboard menu</a:t>
            </a:r>
            <a:r>
              <a:rPr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by “Alpha”</a:t>
            </a:r>
          </a:p>
        </p:txBody>
      </p:sp>
      <p:pic>
        <p:nvPicPr>
          <p:cNvPr id="128" name="Shape 128" descr="cc-logo-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9050" y="4855562"/>
            <a:ext cx="203474" cy="20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E31937"/>
      </a:accent1>
      <a:accent2>
        <a:srgbClr val="366092"/>
      </a:accent2>
      <a:accent3>
        <a:srgbClr val="92D050"/>
      </a:accent3>
      <a:accent4>
        <a:srgbClr val="F79646"/>
      </a:accent4>
      <a:accent5>
        <a:srgbClr val="00CC66"/>
      </a:accent5>
      <a:accent6>
        <a:srgbClr val="793187"/>
      </a:accent6>
      <a:hlink>
        <a:srgbClr val="155EB7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</Words>
  <Application>Microsoft Macintosh PowerPoint</Application>
  <PresentationFormat>On-screen Show (16:9)</PresentationFormat>
  <Paragraphs>145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Verdana</vt:lpstr>
      <vt:lpstr>Trebuchet MS</vt:lpstr>
      <vt:lpstr>Arial</vt:lpstr>
      <vt:lpstr>Cabin</vt:lpstr>
      <vt:lpstr>Raleway</vt:lpstr>
      <vt:lpstr>Open Sans</vt:lpstr>
      <vt:lpstr>Office Theme</vt:lpstr>
      <vt:lpstr>Partnering with Librarians</vt:lpstr>
      <vt:lpstr>Goals</vt:lpstr>
      <vt:lpstr>Improve Student Skills</vt:lpstr>
      <vt:lpstr>Introductions</vt:lpstr>
      <vt:lpstr>Beginning</vt:lpstr>
      <vt:lpstr>Modules</vt:lpstr>
      <vt:lpstr>hooks</vt:lpstr>
      <vt:lpstr>Finding Time</vt:lpstr>
      <vt:lpstr>Menu</vt:lpstr>
      <vt:lpstr>Relevance</vt:lpstr>
      <vt:lpstr>Managing Time</vt:lpstr>
      <vt:lpstr>interactive</vt:lpstr>
      <vt:lpstr>tools / handouts</vt:lpstr>
      <vt:lpstr>PowerPoint Presentation</vt:lpstr>
      <vt:lpstr>Tech Modules</vt:lpstr>
      <vt:lpstr>Why Tech?</vt:lpstr>
      <vt:lpstr>Choices</vt:lpstr>
      <vt:lpstr>Challenges</vt:lpstr>
      <vt:lpstr>PowerPoint Presentation</vt:lpstr>
      <vt:lpstr>Future of tech</vt:lpstr>
      <vt:lpstr>Results - Research</vt:lpstr>
      <vt:lpstr>Results - Tech</vt:lpstr>
      <vt:lpstr>Questions?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Partnering with Librarians</dc:title>
  <cp:lastModifiedBy>Deborah Ginsberg</cp:lastModifiedBy>
  <cp:revision>1</cp:revision>
  <dcterms:modified xsi:type="dcterms:W3CDTF">2016-07-07T19:15:06Z</dcterms:modified>
</cp:coreProperties>
</file>