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3" r:id="rId3"/>
    <p:sldId id="257" r:id="rId4"/>
    <p:sldId id="278" r:id="rId5"/>
    <p:sldId id="279" r:id="rId6"/>
    <p:sldId id="281" r:id="rId7"/>
    <p:sldId id="282" r:id="rId8"/>
    <p:sldId id="258" r:id="rId9"/>
    <p:sldId id="270" r:id="rId10"/>
    <p:sldId id="260" r:id="rId11"/>
    <p:sldId id="27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4" r:id="rId20"/>
    <p:sldId id="275" r:id="rId21"/>
    <p:sldId id="276" r:id="rId22"/>
    <p:sldId id="277" r:id="rId23"/>
    <p:sldId id="269" r:id="rId24"/>
    <p:sldId id="283" r:id="rId25"/>
  </p:sldIdLst>
  <p:sldSz cx="9144000" cy="5143500" type="screen16x9"/>
  <p:notesSz cx="6946900" cy="9220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FF8"/>
    <a:srgbClr val="ECF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655" autoAdjust="0"/>
  </p:normalViewPr>
  <p:slideViewPr>
    <p:cSldViewPr>
      <p:cViewPr varScale="1">
        <p:scale>
          <a:sx n="128" d="100"/>
          <a:sy n="128" d="100"/>
        </p:scale>
        <p:origin x="-168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1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3A32C-E292-4EF1-A5F9-7C09F5D4E4E4}" type="doc">
      <dgm:prSet loTypeId="urn:microsoft.com/office/officeart/2005/8/layout/hList7#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2580027-7450-41A5-BE59-0708701A05B2}">
      <dgm:prSet phldrT="[Text]" custT="1"/>
      <dgm:spPr/>
      <dgm:t>
        <a:bodyPr/>
        <a:lstStyle/>
        <a:p>
          <a:r>
            <a:rPr lang="en-US" sz="1100" baseline="0" dirty="0">
              <a:latin typeface="+mj-lt"/>
            </a:rPr>
            <a:t>Service &amp; Teaching</a:t>
          </a:r>
        </a:p>
      </dgm:t>
    </dgm:pt>
    <dgm:pt modelId="{7DDBAC1B-B05A-4920-B74E-806D1BE84A54}" type="parTrans" cxnId="{7239CFEE-0B41-472E-B35B-F4546C16477A}">
      <dgm:prSet/>
      <dgm:spPr/>
      <dgm:t>
        <a:bodyPr/>
        <a:lstStyle/>
        <a:p>
          <a:endParaRPr lang="en-US"/>
        </a:p>
      </dgm:t>
    </dgm:pt>
    <dgm:pt modelId="{2CE69DDE-78AB-481D-924F-8A008EEA766A}" type="sibTrans" cxnId="{7239CFEE-0B41-472E-B35B-F4546C16477A}">
      <dgm:prSet/>
      <dgm:spPr/>
      <dgm:t>
        <a:bodyPr/>
        <a:lstStyle/>
        <a:p>
          <a:endParaRPr lang="en-US"/>
        </a:p>
      </dgm:t>
    </dgm:pt>
    <dgm:pt modelId="{3035BFEF-641E-4078-A072-B42D9D21AA04}">
      <dgm:prSet phldrT="[Text]" custT="1"/>
      <dgm:spPr/>
      <dgm:t>
        <a:bodyPr/>
        <a:lstStyle/>
        <a:p>
          <a:r>
            <a:rPr lang="en-US" sz="1000" baseline="0" dirty="0">
              <a:latin typeface="+mj-lt"/>
            </a:rPr>
            <a:t>Information Navigation</a:t>
          </a:r>
        </a:p>
      </dgm:t>
    </dgm:pt>
    <dgm:pt modelId="{409CB12C-2455-4C27-AA44-5DC9F61F9073}" type="parTrans" cxnId="{F978A784-0C0E-410F-9CC0-5484DB422F0E}">
      <dgm:prSet/>
      <dgm:spPr/>
      <dgm:t>
        <a:bodyPr/>
        <a:lstStyle/>
        <a:p>
          <a:endParaRPr lang="en-US"/>
        </a:p>
      </dgm:t>
    </dgm:pt>
    <dgm:pt modelId="{54E71845-D54C-463D-8A34-4CAF9F85A7EF}" type="sibTrans" cxnId="{F978A784-0C0E-410F-9CC0-5484DB422F0E}">
      <dgm:prSet/>
      <dgm:spPr/>
      <dgm:t>
        <a:bodyPr/>
        <a:lstStyle/>
        <a:p>
          <a:endParaRPr lang="en-US"/>
        </a:p>
      </dgm:t>
    </dgm:pt>
    <dgm:pt modelId="{A0092321-D271-4BF4-8349-6DC885FE0DFC}">
      <dgm:prSet phldrT="[Text]" custT="1"/>
      <dgm:spPr/>
      <dgm:t>
        <a:bodyPr/>
        <a:lstStyle/>
        <a:p>
          <a:r>
            <a:rPr lang="en-US" sz="1000" baseline="0" dirty="0">
              <a:latin typeface="+mj-lt"/>
            </a:rPr>
            <a:t>Meeting Evolving User Needs</a:t>
          </a:r>
        </a:p>
      </dgm:t>
    </dgm:pt>
    <dgm:pt modelId="{95247839-22FB-47BF-8F38-52DC62606FF8}" type="parTrans" cxnId="{6E615F63-A9C1-4927-85C7-387363FAF972}">
      <dgm:prSet/>
      <dgm:spPr/>
      <dgm:t>
        <a:bodyPr/>
        <a:lstStyle/>
        <a:p>
          <a:endParaRPr lang="en-US"/>
        </a:p>
      </dgm:t>
    </dgm:pt>
    <dgm:pt modelId="{F4AB2C70-B451-4400-B672-B8A5AB35DC55}" type="sibTrans" cxnId="{6E615F63-A9C1-4927-85C7-387363FAF972}">
      <dgm:prSet/>
      <dgm:spPr/>
      <dgm:t>
        <a:bodyPr/>
        <a:lstStyle/>
        <a:p>
          <a:endParaRPr lang="en-US"/>
        </a:p>
      </dgm:t>
    </dgm:pt>
    <dgm:pt modelId="{F4569DF3-3D21-4A91-A561-949189D7A876}">
      <dgm:prSet phldrT="[Text]" custT="1"/>
      <dgm:spPr/>
      <dgm:t>
        <a:bodyPr/>
        <a:lstStyle/>
        <a:p>
          <a:r>
            <a:rPr lang="en-US" sz="1100" baseline="0" dirty="0">
              <a:latin typeface="+mj-lt"/>
            </a:rPr>
            <a:t>Collections &amp; Technology </a:t>
          </a:r>
        </a:p>
      </dgm:t>
    </dgm:pt>
    <dgm:pt modelId="{3100457F-521E-4737-A02B-A7038BEE0758}" type="parTrans" cxnId="{FB964DE3-7DCA-4CD3-A04E-9FBC3D56AAFE}">
      <dgm:prSet/>
      <dgm:spPr/>
      <dgm:t>
        <a:bodyPr/>
        <a:lstStyle/>
        <a:p>
          <a:endParaRPr lang="en-US"/>
        </a:p>
      </dgm:t>
    </dgm:pt>
    <dgm:pt modelId="{FB93ABC8-69A7-46C1-8F12-044F2F57B557}" type="sibTrans" cxnId="{FB964DE3-7DCA-4CD3-A04E-9FBC3D56AAFE}">
      <dgm:prSet/>
      <dgm:spPr/>
      <dgm:t>
        <a:bodyPr/>
        <a:lstStyle/>
        <a:p>
          <a:endParaRPr lang="en-US"/>
        </a:p>
      </dgm:t>
    </dgm:pt>
    <dgm:pt modelId="{B2D51533-AF50-4ED6-95E1-8616FA4C0F8F}">
      <dgm:prSet phldrT="[Text]" custT="1"/>
      <dgm:spPr/>
      <dgm:t>
        <a:bodyPr/>
        <a:lstStyle/>
        <a:p>
          <a:r>
            <a:rPr lang="en-US" sz="1000" baseline="0" dirty="0">
              <a:latin typeface="+mj-lt"/>
            </a:rPr>
            <a:t>Improving Technological Infrastructure</a:t>
          </a:r>
        </a:p>
      </dgm:t>
    </dgm:pt>
    <dgm:pt modelId="{5E1CF7E1-47E1-456B-BFAD-DA24F72C17AE}" type="parTrans" cxnId="{480A9D54-B830-43C9-89DD-47857718E9FD}">
      <dgm:prSet/>
      <dgm:spPr/>
      <dgm:t>
        <a:bodyPr/>
        <a:lstStyle/>
        <a:p>
          <a:endParaRPr lang="en-US"/>
        </a:p>
      </dgm:t>
    </dgm:pt>
    <dgm:pt modelId="{8F671C18-E5A4-4201-8B80-2BACC173107F}" type="sibTrans" cxnId="{480A9D54-B830-43C9-89DD-47857718E9FD}">
      <dgm:prSet/>
      <dgm:spPr/>
      <dgm:t>
        <a:bodyPr/>
        <a:lstStyle/>
        <a:p>
          <a:endParaRPr lang="en-US"/>
        </a:p>
      </dgm:t>
    </dgm:pt>
    <dgm:pt modelId="{07E98D7E-428E-48D7-A7F3-CF91A7BB4D3E}">
      <dgm:prSet phldrT="[Text]" custT="1"/>
      <dgm:spPr/>
      <dgm:t>
        <a:bodyPr/>
        <a:lstStyle/>
        <a:p>
          <a:r>
            <a:rPr lang="en-US" sz="1000" baseline="0" dirty="0">
              <a:latin typeface="+mj-lt"/>
            </a:rPr>
            <a:t>Curate Digital Resources for virtual Research Support </a:t>
          </a:r>
        </a:p>
      </dgm:t>
    </dgm:pt>
    <dgm:pt modelId="{3F57C96C-CDD4-43ED-B962-3FE130E2BA3F}" type="parTrans" cxnId="{59BCC65D-BFF6-40E3-9D1A-8A93A6A4BDE4}">
      <dgm:prSet/>
      <dgm:spPr/>
      <dgm:t>
        <a:bodyPr/>
        <a:lstStyle/>
        <a:p>
          <a:endParaRPr lang="en-US"/>
        </a:p>
      </dgm:t>
    </dgm:pt>
    <dgm:pt modelId="{6C59CC84-569F-471D-B44F-582B5C5A0D67}" type="sibTrans" cxnId="{59BCC65D-BFF6-40E3-9D1A-8A93A6A4BDE4}">
      <dgm:prSet/>
      <dgm:spPr/>
      <dgm:t>
        <a:bodyPr/>
        <a:lstStyle/>
        <a:p>
          <a:endParaRPr lang="en-US"/>
        </a:p>
      </dgm:t>
    </dgm:pt>
    <dgm:pt modelId="{9D687254-81E0-4497-B9E8-A37270987ECC}">
      <dgm:prSet phldrT="[Text]" custT="1"/>
      <dgm:spPr/>
      <dgm:t>
        <a:bodyPr/>
        <a:lstStyle/>
        <a:p>
          <a:r>
            <a:rPr lang="en-US" sz="1100" baseline="0" dirty="0">
              <a:latin typeface="+mj-lt"/>
            </a:rPr>
            <a:t>Enhancing Spaces</a:t>
          </a:r>
        </a:p>
      </dgm:t>
    </dgm:pt>
    <dgm:pt modelId="{C7045F67-0916-4DD4-8757-52E238511C9E}" type="parTrans" cxnId="{5B202447-4685-4876-A306-35D5B217AAEF}">
      <dgm:prSet/>
      <dgm:spPr/>
      <dgm:t>
        <a:bodyPr/>
        <a:lstStyle/>
        <a:p>
          <a:endParaRPr lang="en-US"/>
        </a:p>
      </dgm:t>
    </dgm:pt>
    <dgm:pt modelId="{270EBEBA-14BC-4908-AAA7-1B451781F11E}" type="sibTrans" cxnId="{5B202447-4685-4876-A306-35D5B217AAEF}">
      <dgm:prSet/>
      <dgm:spPr/>
      <dgm:t>
        <a:bodyPr/>
        <a:lstStyle/>
        <a:p>
          <a:endParaRPr lang="en-US"/>
        </a:p>
      </dgm:t>
    </dgm:pt>
    <dgm:pt modelId="{14C75AB7-C16C-4FA5-89D6-14F69FBEC7EC}">
      <dgm:prSet phldrT="[Text]" custT="1"/>
      <dgm:spPr/>
      <dgm:t>
        <a:bodyPr/>
        <a:lstStyle/>
        <a:p>
          <a:r>
            <a:rPr lang="en-US" sz="1000" baseline="0" dirty="0">
              <a:latin typeface="+mj-lt"/>
            </a:rPr>
            <a:t>Knowledge Creation</a:t>
          </a:r>
        </a:p>
      </dgm:t>
    </dgm:pt>
    <dgm:pt modelId="{B3EE1E19-E221-4A91-B03F-84F2EB76F947}" type="parTrans" cxnId="{E5AD8FCB-5524-4EC0-93DD-26737FCBD35E}">
      <dgm:prSet/>
      <dgm:spPr/>
      <dgm:t>
        <a:bodyPr/>
        <a:lstStyle/>
        <a:p>
          <a:endParaRPr lang="en-US"/>
        </a:p>
      </dgm:t>
    </dgm:pt>
    <dgm:pt modelId="{C3CE11BA-480A-43D7-A675-3C9329469671}" type="sibTrans" cxnId="{E5AD8FCB-5524-4EC0-93DD-26737FCBD35E}">
      <dgm:prSet/>
      <dgm:spPr/>
      <dgm:t>
        <a:bodyPr/>
        <a:lstStyle/>
        <a:p>
          <a:endParaRPr lang="en-US"/>
        </a:p>
      </dgm:t>
    </dgm:pt>
    <dgm:pt modelId="{AF687FAE-C677-4206-B1B7-0EC89128F3B3}">
      <dgm:prSet phldrT="[Text]" custT="1"/>
      <dgm:spPr/>
      <dgm:t>
        <a:bodyPr/>
        <a:lstStyle/>
        <a:p>
          <a:r>
            <a:rPr lang="en-US" sz="1000" baseline="0" dirty="0">
              <a:latin typeface="+mj-lt"/>
            </a:rPr>
            <a:t>Assessment &amp; Refinement of Virtual  Spaces</a:t>
          </a:r>
        </a:p>
      </dgm:t>
    </dgm:pt>
    <dgm:pt modelId="{ED8580AC-6CAF-412D-A93B-82E19C310191}" type="parTrans" cxnId="{D16AF9E9-BC0C-4803-81C9-4DA7CF0495DB}">
      <dgm:prSet/>
      <dgm:spPr/>
      <dgm:t>
        <a:bodyPr/>
        <a:lstStyle/>
        <a:p>
          <a:endParaRPr lang="en-US"/>
        </a:p>
      </dgm:t>
    </dgm:pt>
    <dgm:pt modelId="{5CC7AF99-1C3D-4AA2-B9F7-0026864B26F8}" type="sibTrans" cxnId="{D16AF9E9-BC0C-4803-81C9-4DA7CF0495DB}">
      <dgm:prSet/>
      <dgm:spPr/>
      <dgm:t>
        <a:bodyPr/>
        <a:lstStyle/>
        <a:p>
          <a:endParaRPr lang="en-US"/>
        </a:p>
      </dgm:t>
    </dgm:pt>
    <dgm:pt modelId="{7B89A791-75B5-4748-8857-2D518F7033E4}">
      <dgm:prSet phldrT="[Text]" custT="1"/>
      <dgm:spPr/>
      <dgm:t>
        <a:bodyPr/>
        <a:lstStyle/>
        <a:p>
          <a:r>
            <a:rPr lang="en-US" sz="1100" baseline="0" dirty="0">
              <a:latin typeface="+mj-lt"/>
            </a:rPr>
            <a:t>Partnering with Peers</a:t>
          </a:r>
        </a:p>
      </dgm:t>
    </dgm:pt>
    <dgm:pt modelId="{73B53EE2-1100-4613-81B7-2B9E06194141}" type="parTrans" cxnId="{008A47C4-347F-4CF1-9044-08A0BAD8CAE7}">
      <dgm:prSet/>
      <dgm:spPr/>
      <dgm:t>
        <a:bodyPr/>
        <a:lstStyle/>
        <a:p>
          <a:endParaRPr lang="en-US"/>
        </a:p>
      </dgm:t>
    </dgm:pt>
    <dgm:pt modelId="{24BBC85B-7F22-4368-91C6-4F6365A6C822}" type="sibTrans" cxnId="{008A47C4-347F-4CF1-9044-08A0BAD8CAE7}">
      <dgm:prSet/>
      <dgm:spPr/>
      <dgm:t>
        <a:bodyPr/>
        <a:lstStyle/>
        <a:p>
          <a:endParaRPr lang="en-US"/>
        </a:p>
      </dgm:t>
    </dgm:pt>
    <dgm:pt modelId="{96782D39-A033-4B3F-AF8D-CA668ED28D5C}">
      <dgm:prSet phldrT="[Text]" custT="1"/>
      <dgm:spPr/>
      <dgm:t>
        <a:bodyPr/>
        <a:lstStyle/>
        <a:p>
          <a:r>
            <a:rPr lang="en-US" sz="1000" baseline="0" dirty="0">
              <a:latin typeface="+mj-lt"/>
            </a:rPr>
            <a:t>Integrating in all University Efforts</a:t>
          </a:r>
        </a:p>
      </dgm:t>
    </dgm:pt>
    <dgm:pt modelId="{123F77D9-5643-4717-AF3F-384ED37FAC21}" type="parTrans" cxnId="{45B16282-C86E-4E78-8D8B-962CA42CEFDC}">
      <dgm:prSet/>
      <dgm:spPr/>
      <dgm:t>
        <a:bodyPr/>
        <a:lstStyle/>
        <a:p>
          <a:endParaRPr lang="en-US"/>
        </a:p>
      </dgm:t>
    </dgm:pt>
    <dgm:pt modelId="{04B09B44-6CFA-4D43-9757-259FC468A6E4}" type="sibTrans" cxnId="{45B16282-C86E-4E78-8D8B-962CA42CEFDC}">
      <dgm:prSet/>
      <dgm:spPr/>
      <dgm:t>
        <a:bodyPr/>
        <a:lstStyle/>
        <a:p>
          <a:endParaRPr lang="en-US"/>
        </a:p>
      </dgm:t>
    </dgm:pt>
    <dgm:pt modelId="{270F4DE9-DD48-4306-9020-E9BF8E1073E6}">
      <dgm:prSet phldrT="[Text]" custT="1"/>
      <dgm:spPr/>
      <dgm:t>
        <a:bodyPr/>
        <a:lstStyle/>
        <a:p>
          <a:r>
            <a:rPr lang="en-US" sz="1000" baseline="0" dirty="0">
              <a:latin typeface="+mj-lt"/>
            </a:rPr>
            <a:t>Perpetual development of Staff</a:t>
          </a:r>
        </a:p>
      </dgm:t>
    </dgm:pt>
    <dgm:pt modelId="{06559AF3-BE9F-496B-919B-9B341BF13FC3}" type="parTrans" cxnId="{0B083B8A-D000-49A3-80AF-45C3F97BA19F}">
      <dgm:prSet/>
      <dgm:spPr/>
      <dgm:t>
        <a:bodyPr/>
        <a:lstStyle/>
        <a:p>
          <a:endParaRPr lang="en-US"/>
        </a:p>
      </dgm:t>
    </dgm:pt>
    <dgm:pt modelId="{8FDF223D-EB11-473C-860B-7B56F3CB990E}" type="sibTrans" cxnId="{0B083B8A-D000-49A3-80AF-45C3F97BA19F}">
      <dgm:prSet/>
      <dgm:spPr/>
      <dgm:t>
        <a:bodyPr/>
        <a:lstStyle/>
        <a:p>
          <a:endParaRPr lang="en-US"/>
        </a:p>
      </dgm:t>
    </dgm:pt>
    <dgm:pt modelId="{0AA63ACE-2830-4402-8DE8-E5F43F11EAAC}">
      <dgm:prSet phldrT="[Text]" custT="1"/>
      <dgm:spPr/>
      <dgm:t>
        <a:bodyPr/>
        <a:lstStyle/>
        <a:p>
          <a:r>
            <a:rPr lang="en-US" sz="1000" baseline="0" dirty="0">
              <a:latin typeface="+mj-lt"/>
            </a:rPr>
            <a:t>24/7 Full Service</a:t>
          </a:r>
        </a:p>
      </dgm:t>
    </dgm:pt>
    <dgm:pt modelId="{68781214-8C2C-454F-A247-B3428D7FE3B9}" type="parTrans" cxnId="{625683C4-60CE-4C25-A14B-BF6329AAE284}">
      <dgm:prSet/>
      <dgm:spPr/>
      <dgm:t>
        <a:bodyPr/>
        <a:lstStyle/>
        <a:p>
          <a:endParaRPr lang="en-US"/>
        </a:p>
      </dgm:t>
    </dgm:pt>
    <dgm:pt modelId="{79A7813B-11BA-48AD-B660-527CBAD69F4D}" type="sibTrans" cxnId="{625683C4-60CE-4C25-A14B-BF6329AAE284}">
      <dgm:prSet/>
      <dgm:spPr/>
      <dgm:t>
        <a:bodyPr/>
        <a:lstStyle/>
        <a:p>
          <a:endParaRPr lang="en-US"/>
        </a:p>
      </dgm:t>
    </dgm:pt>
    <dgm:pt modelId="{9F645832-C88C-49D1-A7BB-965DDFEFC638}">
      <dgm:prSet phldrT="[Text]" custT="1"/>
      <dgm:spPr/>
      <dgm:t>
        <a:bodyPr/>
        <a:lstStyle/>
        <a:p>
          <a:r>
            <a:rPr lang="en-US" sz="1000" baseline="0" dirty="0">
              <a:latin typeface="+mj-lt"/>
            </a:rPr>
            <a:t>Brokering &amp; Preserving Resources</a:t>
          </a:r>
        </a:p>
      </dgm:t>
    </dgm:pt>
    <dgm:pt modelId="{32BF2302-2693-4861-8BE4-ACD6A1DC827B}" type="parTrans" cxnId="{32E140F3-619A-4790-B991-EA70D67196D6}">
      <dgm:prSet/>
      <dgm:spPr/>
      <dgm:t>
        <a:bodyPr/>
        <a:lstStyle/>
        <a:p>
          <a:endParaRPr lang="en-US"/>
        </a:p>
      </dgm:t>
    </dgm:pt>
    <dgm:pt modelId="{D357CBFF-B055-44DA-9070-2BD3977853CC}" type="sibTrans" cxnId="{32E140F3-619A-4790-B991-EA70D67196D6}">
      <dgm:prSet/>
      <dgm:spPr/>
      <dgm:t>
        <a:bodyPr/>
        <a:lstStyle/>
        <a:p>
          <a:endParaRPr lang="en-US"/>
        </a:p>
      </dgm:t>
    </dgm:pt>
    <dgm:pt modelId="{3104BA9A-B26E-439E-B12B-B87FE988F94F}">
      <dgm:prSet phldrT="[Text]" custT="1"/>
      <dgm:spPr/>
      <dgm:t>
        <a:bodyPr/>
        <a:lstStyle/>
        <a:p>
          <a:r>
            <a:rPr lang="en-US" sz="1000" baseline="0" dirty="0">
              <a:latin typeface="+mj-lt"/>
            </a:rPr>
            <a:t>Interactive Spaces</a:t>
          </a:r>
        </a:p>
      </dgm:t>
    </dgm:pt>
    <dgm:pt modelId="{7DAD4FBD-7FD4-40AD-8F64-3311FBDE24AD}" type="parTrans" cxnId="{E174EB70-FC25-4B6E-B60A-BFA89CFF6A58}">
      <dgm:prSet/>
      <dgm:spPr/>
      <dgm:t>
        <a:bodyPr/>
        <a:lstStyle/>
        <a:p>
          <a:endParaRPr lang="en-US"/>
        </a:p>
      </dgm:t>
    </dgm:pt>
    <dgm:pt modelId="{4927B3B1-80BF-4C81-B964-A62B72559D81}" type="sibTrans" cxnId="{E174EB70-FC25-4B6E-B60A-BFA89CFF6A58}">
      <dgm:prSet/>
      <dgm:spPr/>
      <dgm:t>
        <a:bodyPr/>
        <a:lstStyle/>
        <a:p>
          <a:endParaRPr lang="en-US"/>
        </a:p>
      </dgm:t>
    </dgm:pt>
    <dgm:pt modelId="{EFA2AB39-A3D3-4FD7-8A31-B42BE959029D}">
      <dgm:prSet phldrT="[Text]" custT="1"/>
      <dgm:spPr/>
      <dgm:t>
        <a:bodyPr/>
        <a:lstStyle/>
        <a:p>
          <a:r>
            <a:rPr lang="en-US" sz="1000" baseline="0" dirty="0" smtClean="0">
              <a:latin typeface="+mj-lt"/>
            </a:rPr>
            <a:t>Adaptive </a:t>
          </a:r>
          <a:r>
            <a:rPr lang="en-US" sz="1000" baseline="0" dirty="0">
              <a:latin typeface="+mj-lt"/>
            </a:rPr>
            <a:t>Organizational Structure</a:t>
          </a:r>
        </a:p>
      </dgm:t>
    </dgm:pt>
    <dgm:pt modelId="{66632818-04DE-40EE-8FA6-5991EE4843A1}" type="parTrans" cxnId="{0A802549-B978-4593-A668-D1EDEF96CA4A}">
      <dgm:prSet/>
      <dgm:spPr/>
      <dgm:t>
        <a:bodyPr/>
        <a:lstStyle/>
        <a:p>
          <a:endParaRPr lang="en-US"/>
        </a:p>
      </dgm:t>
    </dgm:pt>
    <dgm:pt modelId="{7C88675B-FA06-4360-BD71-15723B9EA77D}" type="sibTrans" cxnId="{0A802549-B978-4593-A668-D1EDEF96CA4A}">
      <dgm:prSet/>
      <dgm:spPr/>
      <dgm:t>
        <a:bodyPr/>
        <a:lstStyle/>
        <a:p>
          <a:endParaRPr lang="en-US"/>
        </a:p>
      </dgm:t>
    </dgm:pt>
    <dgm:pt modelId="{C8497BAF-2AB1-4197-A85B-E01D5276B988}">
      <dgm:prSet phldrT="[Text]" custT="1"/>
      <dgm:spPr/>
      <dgm:t>
        <a:bodyPr/>
        <a:lstStyle/>
        <a:p>
          <a:r>
            <a:rPr lang="en-US" sz="1000" baseline="0" dirty="0">
              <a:latin typeface="+mj-lt"/>
            </a:rPr>
            <a:t>Evolving  Needs</a:t>
          </a:r>
        </a:p>
      </dgm:t>
    </dgm:pt>
    <dgm:pt modelId="{09708235-0345-4ABF-BBF1-144A27C48D63}" type="parTrans" cxnId="{CF77D4AC-EAAC-4E3A-961C-B03023D2914B}">
      <dgm:prSet/>
      <dgm:spPr/>
      <dgm:t>
        <a:bodyPr/>
        <a:lstStyle/>
        <a:p>
          <a:endParaRPr lang="en-US"/>
        </a:p>
      </dgm:t>
    </dgm:pt>
    <dgm:pt modelId="{31407AA4-61F6-4371-B1E0-F7CA9145E7F6}" type="sibTrans" cxnId="{CF77D4AC-EAAC-4E3A-961C-B03023D2914B}">
      <dgm:prSet/>
      <dgm:spPr/>
      <dgm:t>
        <a:bodyPr/>
        <a:lstStyle/>
        <a:p>
          <a:endParaRPr lang="en-US"/>
        </a:p>
      </dgm:t>
    </dgm:pt>
    <dgm:pt modelId="{660C88B8-1236-43DE-9F83-90D5D4B3E408}">
      <dgm:prSet phldrT="[Text]" custT="1"/>
      <dgm:spPr/>
      <dgm:t>
        <a:bodyPr/>
        <a:lstStyle/>
        <a:p>
          <a:r>
            <a:rPr lang="en-US" sz="1000" baseline="0" dirty="0">
              <a:latin typeface="+mj-lt"/>
            </a:rPr>
            <a:t>Seamless Electronic Delivery</a:t>
          </a:r>
        </a:p>
      </dgm:t>
    </dgm:pt>
    <dgm:pt modelId="{DDCD1CAF-9BCC-4DAE-A92D-3E01B1B7A48A}" type="parTrans" cxnId="{0224F7B7-C55A-468F-87B0-CE8985C6B82A}">
      <dgm:prSet/>
      <dgm:spPr/>
      <dgm:t>
        <a:bodyPr/>
        <a:lstStyle/>
        <a:p>
          <a:endParaRPr lang="en-US"/>
        </a:p>
      </dgm:t>
    </dgm:pt>
    <dgm:pt modelId="{53244BB3-6522-47B4-BE38-CB94004BFC68}" type="sibTrans" cxnId="{0224F7B7-C55A-468F-87B0-CE8985C6B82A}">
      <dgm:prSet/>
      <dgm:spPr/>
      <dgm:t>
        <a:bodyPr/>
        <a:lstStyle/>
        <a:p>
          <a:endParaRPr lang="en-US"/>
        </a:p>
      </dgm:t>
    </dgm:pt>
    <dgm:pt modelId="{F6FF2B0D-BC5A-4057-9047-6E9AECA9787B}">
      <dgm:prSet phldrT="[Text]" custT="1"/>
      <dgm:spPr/>
      <dgm:t>
        <a:bodyPr/>
        <a:lstStyle/>
        <a:p>
          <a:r>
            <a:rPr lang="en-US" sz="1000" baseline="0" dirty="0">
              <a:latin typeface="+mj-lt"/>
            </a:rPr>
            <a:t>Specialist and Generalist Expertise for Research Support</a:t>
          </a:r>
        </a:p>
      </dgm:t>
    </dgm:pt>
    <dgm:pt modelId="{98DAF602-B1E0-4310-8462-FE02D84227CC}" type="parTrans" cxnId="{A67FEFD7-B03A-4F05-AE34-90DB44B1BE7B}">
      <dgm:prSet/>
      <dgm:spPr/>
      <dgm:t>
        <a:bodyPr/>
        <a:lstStyle/>
        <a:p>
          <a:endParaRPr lang="en-US"/>
        </a:p>
      </dgm:t>
    </dgm:pt>
    <dgm:pt modelId="{4474AF11-F160-4DA4-AF87-5411E68A46B4}" type="sibTrans" cxnId="{A67FEFD7-B03A-4F05-AE34-90DB44B1BE7B}">
      <dgm:prSet/>
      <dgm:spPr/>
      <dgm:t>
        <a:bodyPr/>
        <a:lstStyle/>
        <a:p>
          <a:endParaRPr lang="en-US"/>
        </a:p>
      </dgm:t>
    </dgm:pt>
    <dgm:pt modelId="{2128666A-C970-4EB7-81CA-F3DA802A86A0}">
      <dgm:prSet phldrT="[Text]" custT="1"/>
      <dgm:spPr/>
      <dgm:t>
        <a:bodyPr/>
        <a:lstStyle/>
        <a:p>
          <a:r>
            <a:rPr lang="en-US" sz="1000" baseline="0" dirty="0">
              <a:latin typeface="+mj-lt"/>
            </a:rPr>
            <a:t>Articulating Library's Universal Value to University</a:t>
          </a:r>
        </a:p>
      </dgm:t>
    </dgm:pt>
    <dgm:pt modelId="{B9C7A01D-08C8-4D26-9722-D86BFED5CA6C}" type="parTrans" cxnId="{052301CA-D505-4910-A5D5-66015ADC8973}">
      <dgm:prSet/>
      <dgm:spPr/>
      <dgm:t>
        <a:bodyPr/>
        <a:lstStyle/>
        <a:p>
          <a:endParaRPr lang="en-US"/>
        </a:p>
      </dgm:t>
    </dgm:pt>
    <dgm:pt modelId="{792D52FD-8E68-428A-B03D-597F54514738}" type="sibTrans" cxnId="{052301CA-D505-4910-A5D5-66015ADC8973}">
      <dgm:prSet/>
      <dgm:spPr/>
      <dgm:t>
        <a:bodyPr/>
        <a:lstStyle/>
        <a:p>
          <a:endParaRPr lang="en-US"/>
        </a:p>
      </dgm:t>
    </dgm:pt>
    <dgm:pt modelId="{2C3CD7FD-4637-4482-826E-3B2BF2610D20}" type="pres">
      <dgm:prSet presAssocID="{C373A32C-E292-4EF1-A5F9-7C09F5D4E4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4805B8-6E14-41AA-BD09-104FBEEAF489}" type="pres">
      <dgm:prSet presAssocID="{C373A32C-E292-4EF1-A5F9-7C09F5D4E4E4}" presName="fgShape" presStyleLbl="fgShp" presStyleIdx="0" presStyleCnt="1" custFlipVert="1" custFlipHor="1" custScaleX="88004" custScaleY="33085" custLinFactNeighborX="95" custLinFactNeighborY="37861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C222014-0F23-4004-96E5-A700329DA8F5}" type="pres">
      <dgm:prSet presAssocID="{C373A32C-E292-4EF1-A5F9-7C09F5D4E4E4}" presName="linComp" presStyleCnt="0"/>
      <dgm:spPr/>
      <dgm:t>
        <a:bodyPr/>
        <a:lstStyle/>
        <a:p>
          <a:endParaRPr lang="en-US"/>
        </a:p>
      </dgm:t>
    </dgm:pt>
    <dgm:pt modelId="{A11BF812-3A5B-47E7-A2E9-4711B2345412}" type="pres">
      <dgm:prSet presAssocID="{02580027-7450-41A5-BE59-0708701A05B2}" presName="compNode" presStyleCnt="0"/>
      <dgm:spPr/>
      <dgm:t>
        <a:bodyPr/>
        <a:lstStyle/>
        <a:p>
          <a:endParaRPr lang="en-US"/>
        </a:p>
      </dgm:t>
    </dgm:pt>
    <dgm:pt modelId="{AC0587D3-D669-4217-8CD1-1D8FA17FEFBE}" type="pres">
      <dgm:prSet presAssocID="{02580027-7450-41A5-BE59-0708701A05B2}" presName="bkgdShape" presStyleLbl="node1" presStyleIdx="0" presStyleCnt="4" custLinFactNeighborX="545"/>
      <dgm:spPr/>
      <dgm:t>
        <a:bodyPr/>
        <a:lstStyle/>
        <a:p>
          <a:endParaRPr lang="en-US"/>
        </a:p>
      </dgm:t>
    </dgm:pt>
    <dgm:pt modelId="{D8E68A5F-E3BF-4ED2-8C07-CA5941B3964D}" type="pres">
      <dgm:prSet presAssocID="{02580027-7450-41A5-BE59-0708701A05B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312E6-6686-4866-A3A1-C27D7940795D}" type="pres">
      <dgm:prSet presAssocID="{02580027-7450-41A5-BE59-0708701A05B2}" presName="invisiNode" presStyleLbl="node1" presStyleIdx="0" presStyleCnt="4"/>
      <dgm:spPr/>
      <dgm:t>
        <a:bodyPr/>
        <a:lstStyle/>
        <a:p>
          <a:endParaRPr lang="en-US"/>
        </a:p>
      </dgm:t>
    </dgm:pt>
    <dgm:pt modelId="{F27A5BA0-5E2D-4470-AF60-1F746B0FED0A}" type="pres">
      <dgm:prSet presAssocID="{02580027-7450-41A5-BE59-0708701A05B2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B30D790-1174-45D6-A45C-DBE8A84179B1}" type="pres">
      <dgm:prSet presAssocID="{2CE69DDE-78AB-481D-924F-8A008EEA766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291B79-1357-4FBF-9238-987DB0517C9C}" type="pres">
      <dgm:prSet presAssocID="{F4569DF3-3D21-4A91-A561-949189D7A876}" presName="compNode" presStyleCnt="0"/>
      <dgm:spPr/>
      <dgm:t>
        <a:bodyPr/>
        <a:lstStyle/>
        <a:p>
          <a:endParaRPr lang="en-US"/>
        </a:p>
      </dgm:t>
    </dgm:pt>
    <dgm:pt modelId="{9C28FBA6-6AA4-4D57-A2D3-E81D2F6F1BCF}" type="pres">
      <dgm:prSet presAssocID="{F4569DF3-3D21-4A91-A561-949189D7A876}" presName="bkgdShape" presStyleLbl="node1" presStyleIdx="1" presStyleCnt="4"/>
      <dgm:spPr/>
      <dgm:t>
        <a:bodyPr/>
        <a:lstStyle/>
        <a:p>
          <a:endParaRPr lang="en-US"/>
        </a:p>
      </dgm:t>
    </dgm:pt>
    <dgm:pt modelId="{77E9B114-8581-4A99-A193-1F06E669BE9C}" type="pres">
      <dgm:prSet presAssocID="{F4569DF3-3D21-4A91-A561-949189D7A87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CFAA5-F77B-4F02-9936-F2737587A500}" type="pres">
      <dgm:prSet presAssocID="{F4569DF3-3D21-4A91-A561-949189D7A876}" presName="invisiNode" presStyleLbl="node1" presStyleIdx="1" presStyleCnt="4"/>
      <dgm:spPr/>
      <dgm:t>
        <a:bodyPr/>
        <a:lstStyle/>
        <a:p>
          <a:endParaRPr lang="en-US"/>
        </a:p>
      </dgm:t>
    </dgm:pt>
    <dgm:pt modelId="{A7D5D07D-8A4D-4985-BE64-B7E8063187B9}" type="pres">
      <dgm:prSet presAssocID="{F4569DF3-3D21-4A91-A561-949189D7A876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B279C35-193D-40A9-9130-1854E01E8975}" type="pres">
      <dgm:prSet presAssocID="{FB93ABC8-69A7-46C1-8F12-044F2F57B55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EEB4B35-29A4-4D43-9095-D96B9AB2A8FA}" type="pres">
      <dgm:prSet presAssocID="{9D687254-81E0-4497-B9E8-A37270987ECC}" presName="compNode" presStyleCnt="0"/>
      <dgm:spPr/>
      <dgm:t>
        <a:bodyPr/>
        <a:lstStyle/>
        <a:p>
          <a:endParaRPr lang="en-US"/>
        </a:p>
      </dgm:t>
    </dgm:pt>
    <dgm:pt modelId="{1D33ECD3-0F1D-460D-BF7F-1B808B3281C6}" type="pres">
      <dgm:prSet presAssocID="{9D687254-81E0-4497-B9E8-A37270987ECC}" presName="bkgdShape" presStyleLbl="node1" presStyleIdx="2" presStyleCnt="4"/>
      <dgm:spPr/>
      <dgm:t>
        <a:bodyPr/>
        <a:lstStyle/>
        <a:p>
          <a:endParaRPr lang="en-US"/>
        </a:p>
      </dgm:t>
    </dgm:pt>
    <dgm:pt modelId="{3A1A2AEC-A1D2-4804-80BB-84BC53EBEC4D}" type="pres">
      <dgm:prSet presAssocID="{9D687254-81E0-4497-B9E8-A37270987EC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81B4D-4FC2-4679-8638-2E6DA43AB2AD}" type="pres">
      <dgm:prSet presAssocID="{9D687254-81E0-4497-B9E8-A37270987ECC}" presName="invisiNode" presStyleLbl="node1" presStyleIdx="2" presStyleCnt="4"/>
      <dgm:spPr/>
      <dgm:t>
        <a:bodyPr/>
        <a:lstStyle/>
        <a:p>
          <a:endParaRPr lang="en-US"/>
        </a:p>
      </dgm:t>
    </dgm:pt>
    <dgm:pt modelId="{9703239D-232B-4013-BC7D-A70CA3A87B87}" type="pres">
      <dgm:prSet presAssocID="{9D687254-81E0-4497-B9E8-A37270987ECC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DB52D77-518B-41FF-8B86-78B321BF56AE}" type="pres">
      <dgm:prSet presAssocID="{270EBEBA-14BC-4908-AAA7-1B451781F11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6CFB001-65C5-4BB9-A661-9ADEB18C45C3}" type="pres">
      <dgm:prSet presAssocID="{7B89A791-75B5-4748-8857-2D518F7033E4}" presName="compNode" presStyleCnt="0"/>
      <dgm:spPr/>
      <dgm:t>
        <a:bodyPr/>
        <a:lstStyle/>
        <a:p>
          <a:endParaRPr lang="en-US"/>
        </a:p>
      </dgm:t>
    </dgm:pt>
    <dgm:pt modelId="{CA83179A-2FBA-4B34-BBEB-C56008F7F725}" type="pres">
      <dgm:prSet presAssocID="{7B89A791-75B5-4748-8857-2D518F7033E4}" presName="bkgdShape" presStyleLbl="node1" presStyleIdx="3" presStyleCnt="4" custLinFactNeighborY="-1181"/>
      <dgm:spPr/>
      <dgm:t>
        <a:bodyPr/>
        <a:lstStyle/>
        <a:p>
          <a:endParaRPr lang="en-US"/>
        </a:p>
      </dgm:t>
    </dgm:pt>
    <dgm:pt modelId="{A4B1E6F8-3371-429D-8600-AE0879473AA2}" type="pres">
      <dgm:prSet presAssocID="{7B89A791-75B5-4748-8857-2D518F7033E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4D666-263C-4BEA-AACC-F4AFD67C8B97}" type="pres">
      <dgm:prSet presAssocID="{7B89A791-75B5-4748-8857-2D518F7033E4}" presName="invisiNode" presStyleLbl="node1" presStyleIdx="3" presStyleCnt="4"/>
      <dgm:spPr/>
      <dgm:t>
        <a:bodyPr/>
        <a:lstStyle/>
        <a:p>
          <a:endParaRPr lang="en-US"/>
        </a:p>
      </dgm:t>
    </dgm:pt>
    <dgm:pt modelId="{EC203C80-8293-45FE-85BE-18ADAF57DF2E}" type="pres">
      <dgm:prSet presAssocID="{7B89A791-75B5-4748-8857-2D518F7033E4}" presName="imagNode" presStyleLbl="fgImgPlace1" presStyleIdx="3" presStyleCnt="4" custScaleY="9941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976E8299-0C42-4F8A-BACA-8088E97CCE28}" type="presOf" srcId="{A0092321-D271-4BF4-8349-6DC885FE0DFC}" destId="{D8E68A5F-E3BF-4ED2-8C07-CA5941B3964D}" srcOrd="1" destOrd="2" presId="urn:microsoft.com/office/officeart/2005/8/layout/hList7#1"/>
    <dgm:cxn modelId="{9B5C01E9-D95F-4E5A-82D9-95AABC17F350}" type="presOf" srcId="{660C88B8-1236-43DE-9F83-90D5D4B3E408}" destId="{77E9B114-8581-4A99-A193-1F06E669BE9C}" srcOrd="1" destOrd="4" presId="urn:microsoft.com/office/officeart/2005/8/layout/hList7#1"/>
    <dgm:cxn modelId="{218126C6-5B72-49EC-8FE7-EB88540ACA31}" type="presOf" srcId="{9D687254-81E0-4497-B9E8-A37270987ECC}" destId="{1D33ECD3-0F1D-460D-BF7F-1B808B3281C6}" srcOrd="0" destOrd="0" presId="urn:microsoft.com/office/officeart/2005/8/layout/hList7#1"/>
    <dgm:cxn modelId="{D842D9D1-D2EE-4944-ACD2-86DE02597E35}" type="presOf" srcId="{270F4DE9-DD48-4306-9020-E9BF8E1073E6}" destId="{A4B1E6F8-3371-429D-8600-AE0879473AA2}" srcOrd="1" destOrd="3" presId="urn:microsoft.com/office/officeart/2005/8/layout/hList7#1"/>
    <dgm:cxn modelId="{7239CFEE-0B41-472E-B35B-F4546C16477A}" srcId="{C373A32C-E292-4EF1-A5F9-7C09F5D4E4E4}" destId="{02580027-7450-41A5-BE59-0708701A05B2}" srcOrd="0" destOrd="0" parTransId="{7DDBAC1B-B05A-4920-B74E-806D1BE84A54}" sibTransId="{2CE69DDE-78AB-481D-924F-8A008EEA766A}"/>
    <dgm:cxn modelId="{1E278895-41F4-491F-81AC-D4349E67E76C}" type="presOf" srcId="{96782D39-A033-4B3F-AF8D-CA668ED28D5C}" destId="{CA83179A-2FBA-4B34-BBEB-C56008F7F725}" srcOrd="0" destOrd="1" presId="urn:microsoft.com/office/officeart/2005/8/layout/hList7#1"/>
    <dgm:cxn modelId="{45B16282-C86E-4E78-8D8B-962CA42CEFDC}" srcId="{7B89A791-75B5-4748-8857-2D518F7033E4}" destId="{96782D39-A033-4B3F-AF8D-CA668ED28D5C}" srcOrd="0" destOrd="0" parTransId="{123F77D9-5643-4717-AF3F-384ED37FAC21}" sibTransId="{04B09B44-6CFA-4D43-9757-259FC468A6E4}"/>
    <dgm:cxn modelId="{0C7263CA-182E-4842-8C90-7E4DF5E77264}" type="presOf" srcId="{3035BFEF-641E-4078-A072-B42D9D21AA04}" destId="{AC0587D3-D669-4217-8CD1-1D8FA17FEFBE}" srcOrd="0" destOrd="1" presId="urn:microsoft.com/office/officeart/2005/8/layout/hList7#1"/>
    <dgm:cxn modelId="{7F9D921D-D9EC-4DC2-A8F2-8F31E625B776}" type="presOf" srcId="{9D687254-81E0-4497-B9E8-A37270987ECC}" destId="{3A1A2AEC-A1D2-4804-80BB-84BC53EBEC4D}" srcOrd="1" destOrd="0" presId="urn:microsoft.com/office/officeart/2005/8/layout/hList7#1"/>
    <dgm:cxn modelId="{5D3E7984-AF0F-4BFD-B957-6C995014ADD9}" type="presOf" srcId="{07E98D7E-428E-48D7-A7F3-CF91A7BB4D3E}" destId="{9C28FBA6-6AA4-4D57-A2D3-E81D2F6F1BCF}" srcOrd="0" destOrd="2" presId="urn:microsoft.com/office/officeart/2005/8/layout/hList7#1"/>
    <dgm:cxn modelId="{8AC62EE7-C311-4123-B624-486C086D91F2}" type="presOf" srcId="{C8497BAF-2AB1-4197-A85B-E01D5276B988}" destId="{1D33ECD3-0F1D-460D-BF7F-1B808B3281C6}" srcOrd="0" destOrd="4" presId="urn:microsoft.com/office/officeart/2005/8/layout/hList7#1"/>
    <dgm:cxn modelId="{E174EB70-FC25-4B6E-B60A-BFA89CFF6A58}" srcId="{9D687254-81E0-4497-B9E8-A37270987ECC}" destId="{3104BA9A-B26E-439E-B12B-B87FE988F94F}" srcOrd="2" destOrd="0" parTransId="{7DAD4FBD-7FD4-40AD-8F64-3311FBDE24AD}" sibTransId="{4927B3B1-80BF-4C81-B964-A62B72559D81}"/>
    <dgm:cxn modelId="{DD584FA7-D12A-493D-960B-24B8B8E23B9C}" type="presOf" srcId="{270F4DE9-DD48-4306-9020-E9BF8E1073E6}" destId="{CA83179A-2FBA-4B34-BBEB-C56008F7F725}" srcOrd="0" destOrd="3" presId="urn:microsoft.com/office/officeart/2005/8/layout/hList7#1"/>
    <dgm:cxn modelId="{C0D4ADFA-51BF-41CD-97C3-81D0A383B791}" type="presOf" srcId="{0AA63ACE-2830-4402-8DE8-E5F43F11EAAC}" destId="{AC0587D3-D669-4217-8CD1-1D8FA17FEFBE}" srcOrd="0" destOrd="3" presId="urn:microsoft.com/office/officeart/2005/8/layout/hList7#1"/>
    <dgm:cxn modelId="{DE8052A8-F8E4-43DC-A4EF-DDB542472F77}" type="presOf" srcId="{2CE69DDE-78AB-481D-924F-8A008EEA766A}" destId="{0B30D790-1174-45D6-A45C-DBE8A84179B1}" srcOrd="0" destOrd="0" presId="urn:microsoft.com/office/officeart/2005/8/layout/hList7#1"/>
    <dgm:cxn modelId="{4D2C0E4D-EFE6-4E5A-BC33-D9C74FF75041}" type="presOf" srcId="{EFA2AB39-A3D3-4FD7-8A31-B42BE959029D}" destId="{CA83179A-2FBA-4B34-BBEB-C56008F7F725}" srcOrd="0" destOrd="2" presId="urn:microsoft.com/office/officeart/2005/8/layout/hList7#1"/>
    <dgm:cxn modelId="{E5AD8FCB-5524-4EC0-93DD-26737FCBD35E}" srcId="{9D687254-81E0-4497-B9E8-A37270987ECC}" destId="{14C75AB7-C16C-4FA5-89D6-14F69FBEC7EC}" srcOrd="0" destOrd="0" parTransId="{B3EE1E19-E221-4A91-B03F-84F2EB76F947}" sibTransId="{C3CE11BA-480A-43D7-A675-3C9329469671}"/>
    <dgm:cxn modelId="{637540AA-34D7-47AB-8073-7E558ADC6DE3}" type="presOf" srcId="{B2D51533-AF50-4ED6-95E1-8616FA4C0F8F}" destId="{9C28FBA6-6AA4-4D57-A2D3-E81D2F6F1BCF}" srcOrd="0" destOrd="1" presId="urn:microsoft.com/office/officeart/2005/8/layout/hList7#1"/>
    <dgm:cxn modelId="{1FB7C80C-93DD-419E-8F19-8E1FFD14909C}" type="presOf" srcId="{7B89A791-75B5-4748-8857-2D518F7033E4}" destId="{CA83179A-2FBA-4B34-BBEB-C56008F7F725}" srcOrd="0" destOrd="0" presId="urn:microsoft.com/office/officeart/2005/8/layout/hList7#1"/>
    <dgm:cxn modelId="{32E140F3-619A-4790-B991-EA70D67196D6}" srcId="{F4569DF3-3D21-4A91-A561-949189D7A876}" destId="{9F645832-C88C-49D1-A7BB-965DDFEFC638}" srcOrd="2" destOrd="0" parTransId="{32BF2302-2693-4861-8BE4-ACD6A1DC827B}" sibTransId="{D357CBFF-B055-44DA-9070-2BD3977853CC}"/>
    <dgm:cxn modelId="{68E45CAE-3095-442B-AA20-564176E653D1}" type="presOf" srcId="{A0092321-D271-4BF4-8349-6DC885FE0DFC}" destId="{AC0587D3-D669-4217-8CD1-1D8FA17FEFBE}" srcOrd="0" destOrd="2" presId="urn:microsoft.com/office/officeart/2005/8/layout/hList7#1"/>
    <dgm:cxn modelId="{D4F79D34-94CE-46CF-88E7-B8442B30A18E}" type="presOf" srcId="{660C88B8-1236-43DE-9F83-90D5D4B3E408}" destId="{9C28FBA6-6AA4-4D57-A2D3-E81D2F6F1BCF}" srcOrd="0" destOrd="4" presId="urn:microsoft.com/office/officeart/2005/8/layout/hList7#1"/>
    <dgm:cxn modelId="{46F4BC12-22B4-4301-9EFC-D12B48A0A42B}" type="presOf" srcId="{270EBEBA-14BC-4908-AAA7-1B451781F11E}" destId="{3DB52D77-518B-41FF-8B86-78B321BF56AE}" srcOrd="0" destOrd="0" presId="urn:microsoft.com/office/officeart/2005/8/layout/hList7#1"/>
    <dgm:cxn modelId="{052301CA-D505-4910-A5D5-66015ADC8973}" srcId="{7B89A791-75B5-4748-8857-2D518F7033E4}" destId="{2128666A-C970-4EB7-81CA-F3DA802A86A0}" srcOrd="3" destOrd="0" parTransId="{B9C7A01D-08C8-4D26-9722-D86BFED5CA6C}" sibTransId="{792D52FD-8E68-428A-B03D-597F54514738}"/>
    <dgm:cxn modelId="{625683C4-60CE-4C25-A14B-BF6329AAE284}" srcId="{02580027-7450-41A5-BE59-0708701A05B2}" destId="{0AA63ACE-2830-4402-8DE8-E5F43F11EAAC}" srcOrd="2" destOrd="0" parTransId="{68781214-8C2C-454F-A247-B3428D7FE3B9}" sibTransId="{79A7813B-11BA-48AD-B660-527CBAD69F4D}"/>
    <dgm:cxn modelId="{D16AF9E9-BC0C-4803-81C9-4DA7CF0495DB}" srcId="{9D687254-81E0-4497-B9E8-A37270987ECC}" destId="{AF687FAE-C677-4206-B1B7-0EC89128F3B3}" srcOrd="1" destOrd="0" parTransId="{ED8580AC-6CAF-412D-A93B-82E19C310191}" sibTransId="{5CC7AF99-1C3D-4AA2-B9F7-0026864B26F8}"/>
    <dgm:cxn modelId="{C607DE2D-DB82-4924-BB55-C9E09496AC58}" type="presOf" srcId="{B2D51533-AF50-4ED6-95E1-8616FA4C0F8F}" destId="{77E9B114-8581-4A99-A193-1F06E669BE9C}" srcOrd="1" destOrd="1" presId="urn:microsoft.com/office/officeart/2005/8/layout/hList7#1"/>
    <dgm:cxn modelId="{E82146A0-0A9A-4A5D-92A9-CB73DA1C4067}" type="presOf" srcId="{07E98D7E-428E-48D7-A7F3-CF91A7BB4D3E}" destId="{77E9B114-8581-4A99-A193-1F06E669BE9C}" srcOrd="1" destOrd="2" presId="urn:microsoft.com/office/officeart/2005/8/layout/hList7#1"/>
    <dgm:cxn modelId="{87E2FC11-2C95-4733-AEC0-DB64B2BC91DE}" type="presOf" srcId="{02580027-7450-41A5-BE59-0708701A05B2}" destId="{D8E68A5F-E3BF-4ED2-8C07-CA5941B3964D}" srcOrd="1" destOrd="0" presId="urn:microsoft.com/office/officeart/2005/8/layout/hList7#1"/>
    <dgm:cxn modelId="{4D98D4B5-899D-40BD-8BB9-C3A70E9323FD}" type="presOf" srcId="{0AA63ACE-2830-4402-8DE8-E5F43F11EAAC}" destId="{D8E68A5F-E3BF-4ED2-8C07-CA5941B3964D}" srcOrd="1" destOrd="3" presId="urn:microsoft.com/office/officeart/2005/8/layout/hList7#1"/>
    <dgm:cxn modelId="{FB964DE3-7DCA-4CD3-A04E-9FBC3D56AAFE}" srcId="{C373A32C-E292-4EF1-A5F9-7C09F5D4E4E4}" destId="{F4569DF3-3D21-4A91-A561-949189D7A876}" srcOrd="1" destOrd="0" parTransId="{3100457F-521E-4737-A02B-A7038BEE0758}" sibTransId="{FB93ABC8-69A7-46C1-8F12-044F2F57B557}"/>
    <dgm:cxn modelId="{3771A4A7-143D-4FC5-B8C6-A98B99298C39}" type="presOf" srcId="{AF687FAE-C677-4206-B1B7-0EC89128F3B3}" destId="{1D33ECD3-0F1D-460D-BF7F-1B808B3281C6}" srcOrd="0" destOrd="2" presId="urn:microsoft.com/office/officeart/2005/8/layout/hList7#1"/>
    <dgm:cxn modelId="{8FCA3F54-3FDA-44A8-8F2A-497CB7B76980}" type="presOf" srcId="{2128666A-C970-4EB7-81CA-F3DA802A86A0}" destId="{A4B1E6F8-3371-429D-8600-AE0879473AA2}" srcOrd="1" destOrd="4" presId="urn:microsoft.com/office/officeart/2005/8/layout/hList7#1"/>
    <dgm:cxn modelId="{F978A784-0C0E-410F-9CC0-5484DB422F0E}" srcId="{02580027-7450-41A5-BE59-0708701A05B2}" destId="{3035BFEF-641E-4078-A072-B42D9D21AA04}" srcOrd="0" destOrd="0" parTransId="{409CB12C-2455-4C27-AA44-5DC9F61F9073}" sibTransId="{54E71845-D54C-463D-8A34-4CAF9F85A7EF}"/>
    <dgm:cxn modelId="{940BD408-3B92-4E1B-970B-F5A3EFB71D73}" type="presOf" srcId="{02580027-7450-41A5-BE59-0708701A05B2}" destId="{AC0587D3-D669-4217-8CD1-1D8FA17FEFBE}" srcOrd="0" destOrd="0" presId="urn:microsoft.com/office/officeart/2005/8/layout/hList7#1"/>
    <dgm:cxn modelId="{D6FB299A-2A71-4FA3-B9CC-188FC3ACD8F3}" type="presOf" srcId="{3035BFEF-641E-4078-A072-B42D9D21AA04}" destId="{D8E68A5F-E3BF-4ED2-8C07-CA5941B3964D}" srcOrd="1" destOrd="1" presId="urn:microsoft.com/office/officeart/2005/8/layout/hList7#1"/>
    <dgm:cxn modelId="{0A802549-B978-4593-A668-D1EDEF96CA4A}" srcId="{7B89A791-75B5-4748-8857-2D518F7033E4}" destId="{EFA2AB39-A3D3-4FD7-8A31-B42BE959029D}" srcOrd="1" destOrd="0" parTransId="{66632818-04DE-40EE-8FA6-5991EE4843A1}" sibTransId="{7C88675B-FA06-4360-BD71-15723B9EA77D}"/>
    <dgm:cxn modelId="{0DBCA2EE-F381-4E36-BFA3-8DD6080CC3D8}" type="presOf" srcId="{F6FF2B0D-BC5A-4057-9047-6E9AECA9787B}" destId="{D8E68A5F-E3BF-4ED2-8C07-CA5941B3964D}" srcOrd="1" destOrd="4" presId="urn:microsoft.com/office/officeart/2005/8/layout/hList7#1"/>
    <dgm:cxn modelId="{559A2F8B-2F4E-41DD-9D24-CFF87DAEE0C4}" type="presOf" srcId="{2128666A-C970-4EB7-81CA-F3DA802A86A0}" destId="{CA83179A-2FBA-4B34-BBEB-C56008F7F725}" srcOrd="0" destOrd="4" presId="urn:microsoft.com/office/officeart/2005/8/layout/hList7#1"/>
    <dgm:cxn modelId="{59BCC65D-BFF6-40E3-9D1A-8A93A6A4BDE4}" srcId="{F4569DF3-3D21-4A91-A561-949189D7A876}" destId="{07E98D7E-428E-48D7-A7F3-CF91A7BB4D3E}" srcOrd="1" destOrd="0" parTransId="{3F57C96C-CDD4-43ED-B962-3FE130E2BA3F}" sibTransId="{6C59CC84-569F-471D-B44F-582B5C5A0D67}"/>
    <dgm:cxn modelId="{6E615F63-A9C1-4927-85C7-387363FAF972}" srcId="{02580027-7450-41A5-BE59-0708701A05B2}" destId="{A0092321-D271-4BF4-8349-6DC885FE0DFC}" srcOrd="1" destOrd="0" parTransId="{95247839-22FB-47BF-8F38-52DC62606FF8}" sibTransId="{F4AB2C70-B451-4400-B672-B8A5AB35DC55}"/>
    <dgm:cxn modelId="{80140F94-285F-4010-BF11-BAA7A2AB5836}" type="presOf" srcId="{FB93ABC8-69A7-46C1-8F12-044F2F57B557}" destId="{AB279C35-193D-40A9-9130-1854E01E8975}" srcOrd="0" destOrd="0" presId="urn:microsoft.com/office/officeart/2005/8/layout/hList7#1"/>
    <dgm:cxn modelId="{74676731-8B26-4D0F-A7F1-F5A5D2F473AB}" type="presOf" srcId="{EFA2AB39-A3D3-4FD7-8A31-B42BE959029D}" destId="{A4B1E6F8-3371-429D-8600-AE0879473AA2}" srcOrd="1" destOrd="2" presId="urn:microsoft.com/office/officeart/2005/8/layout/hList7#1"/>
    <dgm:cxn modelId="{F26708D1-FDED-43C3-B9F2-871A4E628BD6}" type="presOf" srcId="{14C75AB7-C16C-4FA5-89D6-14F69FBEC7EC}" destId="{1D33ECD3-0F1D-460D-BF7F-1B808B3281C6}" srcOrd="0" destOrd="1" presId="urn:microsoft.com/office/officeart/2005/8/layout/hList7#1"/>
    <dgm:cxn modelId="{7E7063A8-99B5-40D5-98F7-76549E4C9114}" type="presOf" srcId="{9F645832-C88C-49D1-A7BB-965DDFEFC638}" destId="{77E9B114-8581-4A99-A193-1F06E669BE9C}" srcOrd="1" destOrd="3" presId="urn:microsoft.com/office/officeart/2005/8/layout/hList7#1"/>
    <dgm:cxn modelId="{5E27568E-62C2-4B21-A0DE-EE2F31CA5694}" type="presOf" srcId="{F4569DF3-3D21-4A91-A561-949189D7A876}" destId="{77E9B114-8581-4A99-A193-1F06E669BE9C}" srcOrd="1" destOrd="0" presId="urn:microsoft.com/office/officeart/2005/8/layout/hList7#1"/>
    <dgm:cxn modelId="{87EFE9A8-E03A-4467-BC97-BC51AFF82F53}" type="presOf" srcId="{C373A32C-E292-4EF1-A5F9-7C09F5D4E4E4}" destId="{2C3CD7FD-4637-4482-826E-3B2BF2610D20}" srcOrd="0" destOrd="0" presId="urn:microsoft.com/office/officeart/2005/8/layout/hList7#1"/>
    <dgm:cxn modelId="{351B2875-0FB8-44F8-A5E4-6BEDD62093DE}" type="presOf" srcId="{F6FF2B0D-BC5A-4057-9047-6E9AECA9787B}" destId="{AC0587D3-D669-4217-8CD1-1D8FA17FEFBE}" srcOrd="0" destOrd="4" presId="urn:microsoft.com/office/officeart/2005/8/layout/hList7#1"/>
    <dgm:cxn modelId="{5904A818-1A84-43AD-AEAF-A01C769BAF59}" type="presOf" srcId="{96782D39-A033-4B3F-AF8D-CA668ED28D5C}" destId="{A4B1E6F8-3371-429D-8600-AE0879473AA2}" srcOrd="1" destOrd="1" presId="urn:microsoft.com/office/officeart/2005/8/layout/hList7#1"/>
    <dgm:cxn modelId="{5FF5F028-E314-483E-8A16-1EC99D52CF56}" type="presOf" srcId="{14C75AB7-C16C-4FA5-89D6-14F69FBEC7EC}" destId="{3A1A2AEC-A1D2-4804-80BB-84BC53EBEC4D}" srcOrd="1" destOrd="1" presId="urn:microsoft.com/office/officeart/2005/8/layout/hList7#1"/>
    <dgm:cxn modelId="{44F5ECE1-017A-4A81-B7A4-7937E6E4BBFA}" type="presOf" srcId="{9F645832-C88C-49D1-A7BB-965DDFEFC638}" destId="{9C28FBA6-6AA4-4D57-A2D3-E81D2F6F1BCF}" srcOrd="0" destOrd="3" presId="urn:microsoft.com/office/officeart/2005/8/layout/hList7#1"/>
    <dgm:cxn modelId="{008A47C4-347F-4CF1-9044-08A0BAD8CAE7}" srcId="{C373A32C-E292-4EF1-A5F9-7C09F5D4E4E4}" destId="{7B89A791-75B5-4748-8857-2D518F7033E4}" srcOrd="3" destOrd="0" parTransId="{73B53EE2-1100-4613-81B7-2B9E06194141}" sibTransId="{24BBC85B-7F22-4368-91C6-4F6365A6C822}"/>
    <dgm:cxn modelId="{5B202447-4685-4876-A306-35D5B217AAEF}" srcId="{C373A32C-E292-4EF1-A5F9-7C09F5D4E4E4}" destId="{9D687254-81E0-4497-B9E8-A37270987ECC}" srcOrd="2" destOrd="0" parTransId="{C7045F67-0916-4DD4-8757-52E238511C9E}" sibTransId="{270EBEBA-14BC-4908-AAA7-1B451781F11E}"/>
    <dgm:cxn modelId="{CF77D4AC-EAAC-4E3A-961C-B03023D2914B}" srcId="{9D687254-81E0-4497-B9E8-A37270987ECC}" destId="{C8497BAF-2AB1-4197-A85B-E01D5276B988}" srcOrd="3" destOrd="0" parTransId="{09708235-0345-4ABF-BBF1-144A27C48D63}" sibTransId="{31407AA4-61F6-4371-B1E0-F7CA9145E7F6}"/>
    <dgm:cxn modelId="{A67FEFD7-B03A-4F05-AE34-90DB44B1BE7B}" srcId="{02580027-7450-41A5-BE59-0708701A05B2}" destId="{F6FF2B0D-BC5A-4057-9047-6E9AECA9787B}" srcOrd="3" destOrd="0" parTransId="{98DAF602-B1E0-4310-8462-FE02D84227CC}" sibTransId="{4474AF11-F160-4DA4-AF87-5411E68A46B4}"/>
    <dgm:cxn modelId="{DF6802BF-FD65-4F10-B1E9-5CD842BAEAF8}" type="presOf" srcId="{3104BA9A-B26E-439E-B12B-B87FE988F94F}" destId="{3A1A2AEC-A1D2-4804-80BB-84BC53EBEC4D}" srcOrd="1" destOrd="3" presId="urn:microsoft.com/office/officeart/2005/8/layout/hList7#1"/>
    <dgm:cxn modelId="{1DED2AEE-214A-45C2-9109-B31D735291DF}" type="presOf" srcId="{F4569DF3-3D21-4A91-A561-949189D7A876}" destId="{9C28FBA6-6AA4-4D57-A2D3-E81D2F6F1BCF}" srcOrd="0" destOrd="0" presId="urn:microsoft.com/office/officeart/2005/8/layout/hList7#1"/>
    <dgm:cxn modelId="{0B083B8A-D000-49A3-80AF-45C3F97BA19F}" srcId="{7B89A791-75B5-4748-8857-2D518F7033E4}" destId="{270F4DE9-DD48-4306-9020-E9BF8E1073E6}" srcOrd="2" destOrd="0" parTransId="{06559AF3-BE9F-496B-919B-9B341BF13FC3}" sibTransId="{8FDF223D-EB11-473C-860B-7B56F3CB990E}"/>
    <dgm:cxn modelId="{480A9D54-B830-43C9-89DD-47857718E9FD}" srcId="{F4569DF3-3D21-4A91-A561-949189D7A876}" destId="{B2D51533-AF50-4ED6-95E1-8616FA4C0F8F}" srcOrd="0" destOrd="0" parTransId="{5E1CF7E1-47E1-456B-BFAD-DA24F72C17AE}" sibTransId="{8F671C18-E5A4-4201-8B80-2BACC173107F}"/>
    <dgm:cxn modelId="{CF3690D5-530A-4F21-AF43-36F9580E9502}" type="presOf" srcId="{AF687FAE-C677-4206-B1B7-0EC89128F3B3}" destId="{3A1A2AEC-A1D2-4804-80BB-84BC53EBEC4D}" srcOrd="1" destOrd="2" presId="urn:microsoft.com/office/officeart/2005/8/layout/hList7#1"/>
    <dgm:cxn modelId="{AA68992C-9129-44E0-879F-13BC13109386}" type="presOf" srcId="{3104BA9A-B26E-439E-B12B-B87FE988F94F}" destId="{1D33ECD3-0F1D-460D-BF7F-1B808B3281C6}" srcOrd="0" destOrd="3" presId="urn:microsoft.com/office/officeart/2005/8/layout/hList7#1"/>
    <dgm:cxn modelId="{3C78104A-575A-4BE4-A954-0D8409C95259}" type="presOf" srcId="{C8497BAF-2AB1-4197-A85B-E01D5276B988}" destId="{3A1A2AEC-A1D2-4804-80BB-84BC53EBEC4D}" srcOrd="1" destOrd="4" presId="urn:microsoft.com/office/officeart/2005/8/layout/hList7#1"/>
    <dgm:cxn modelId="{0224F7B7-C55A-468F-87B0-CE8985C6B82A}" srcId="{F4569DF3-3D21-4A91-A561-949189D7A876}" destId="{660C88B8-1236-43DE-9F83-90D5D4B3E408}" srcOrd="3" destOrd="0" parTransId="{DDCD1CAF-9BCC-4DAE-A92D-3E01B1B7A48A}" sibTransId="{53244BB3-6522-47B4-BE38-CB94004BFC68}"/>
    <dgm:cxn modelId="{4B4D922D-7996-4EF9-8EC4-3388B203210C}" type="presOf" srcId="{7B89A791-75B5-4748-8857-2D518F7033E4}" destId="{A4B1E6F8-3371-429D-8600-AE0879473AA2}" srcOrd="1" destOrd="0" presId="urn:microsoft.com/office/officeart/2005/8/layout/hList7#1"/>
    <dgm:cxn modelId="{BAF09FD8-2738-465B-A329-55C64A270D0A}" type="presParOf" srcId="{2C3CD7FD-4637-4482-826E-3B2BF2610D20}" destId="{4B4805B8-6E14-41AA-BD09-104FBEEAF489}" srcOrd="0" destOrd="0" presId="urn:microsoft.com/office/officeart/2005/8/layout/hList7#1"/>
    <dgm:cxn modelId="{D6ACEDB0-F33B-4499-A377-01FBCBB7BD60}" type="presParOf" srcId="{2C3CD7FD-4637-4482-826E-3B2BF2610D20}" destId="{0C222014-0F23-4004-96E5-A700329DA8F5}" srcOrd="1" destOrd="0" presId="urn:microsoft.com/office/officeart/2005/8/layout/hList7#1"/>
    <dgm:cxn modelId="{5F35D9E1-3BF2-421F-AE3E-4AFB9120931B}" type="presParOf" srcId="{0C222014-0F23-4004-96E5-A700329DA8F5}" destId="{A11BF812-3A5B-47E7-A2E9-4711B2345412}" srcOrd="0" destOrd="0" presId="urn:microsoft.com/office/officeart/2005/8/layout/hList7#1"/>
    <dgm:cxn modelId="{3AF913C0-D983-4550-A6A9-10BDB02D519B}" type="presParOf" srcId="{A11BF812-3A5B-47E7-A2E9-4711B2345412}" destId="{AC0587D3-D669-4217-8CD1-1D8FA17FEFBE}" srcOrd="0" destOrd="0" presId="urn:microsoft.com/office/officeart/2005/8/layout/hList7#1"/>
    <dgm:cxn modelId="{12A106FE-6B89-4CC5-BFF2-0ABA2F218341}" type="presParOf" srcId="{A11BF812-3A5B-47E7-A2E9-4711B2345412}" destId="{D8E68A5F-E3BF-4ED2-8C07-CA5941B3964D}" srcOrd="1" destOrd="0" presId="urn:microsoft.com/office/officeart/2005/8/layout/hList7#1"/>
    <dgm:cxn modelId="{7E3C8B5C-C91D-4E44-8C13-284A8DED1DB5}" type="presParOf" srcId="{A11BF812-3A5B-47E7-A2E9-4711B2345412}" destId="{B2D312E6-6686-4866-A3A1-C27D7940795D}" srcOrd="2" destOrd="0" presId="urn:microsoft.com/office/officeart/2005/8/layout/hList7#1"/>
    <dgm:cxn modelId="{95653CB7-5B49-4C25-A348-D3E4AD2EF7FC}" type="presParOf" srcId="{A11BF812-3A5B-47E7-A2E9-4711B2345412}" destId="{F27A5BA0-5E2D-4470-AF60-1F746B0FED0A}" srcOrd="3" destOrd="0" presId="urn:microsoft.com/office/officeart/2005/8/layout/hList7#1"/>
    <dgm:cxn modelId="{39322AB8-490D-4EDE-B415-2364FDECAF59}" type="presParOf" srcId="{0C222014-0F23-4004-96E5-A700329DA8F5}" destId="{0B30D790-1174-45D6-A45C-DBE8A84179B1}" srcOrd="1" destOrd="0" presId="urn:microsoft.com/office/officeart/2005/8/layout/hList7#1"/>
    <dgm:cxn modelId="{6CF56047-5ED8-4C2F-A8A7-3D0764387D74}" type="presParOf" srcId="{0C222014-0F23-4004-96E5-A700329DA8F5}" destId="{8F291B79-1357-4FBF-9238-987DB0517C9C}" srcOrd="2" destOrd="0" presId="urn:microsoft.com/office/officeart/2005/8/layout/hList7#1"/>
    <dgm:cxn modelId="{76420BC4-25E2-4345-8E8F-991FE360157E}" type="presParOf" srcId="{8F291B79-1357-4FBF-9238-987DB0517C9C}" destId="{9C28FBA6-6AA4-4D57-A2D3-E81D2F6F1BCF}" srcOrd="0" destOrd="0" presId="urn:microsoft.com/office/officeart/2005/8/layout/hList7#1"/>
    <dgm:cxn modelId="{B0E914D9-051A-4D27-8790-7B155D5D4090}" type="presParOf" srcId="{8F291B79-1357-4FBF-9238-987DB0517C9C}" destId="{77E9B114-8581-4A99-A193-1F06E669BE9C}" srcOrd="1" destOrd="0" presId="urn:microsoft.com/office/officeart/2005/8/layout/hList7#1"/>
    <dgm:cxn modelId="{170529D9-5D95-4D04-B927-FA28537AD247}" type="presParOf" srcId="{8F291B79-1357-4FBF-9238-987DB0517C9C}" destId="{2C9CFAA5-F77B-4F02-9936-F2737587A500}" srcOrd="2" destOrd="0" presId="urn:microsoft.com/office/officeart/2005/8/layout/hList7#1"/>
    <dgm:cxn modelId="{BF6101BF-DCD7-4AA0-B787-965771FD1DD8}" type="presParOf" srcId="{8F291B79-1357-4FBF-9238-987DB0517C9C}" destId="{A7D5D07D-8A4D-4985-BE64-B7E8063187B9}" srcOrd="3" destOrd="0" presId="urn:microsoft.com/office/officeart/2005/8/layout/hList7#1"/>
    <dgm:cxn modelId="{F6508E0D-2227-4DC5-844D-3B07E7318324}" type="presParOf" srcId="{0C222014-0F23-4004-96E5-A700329DA8F5}" destId="{AB279C35-193D-40A9-9130-1854E01E8975}" srcOrd="3" destOrd="0" presId="urn:microsoft.com/office/officeart/2005/8/layout/hList7#1"/>
    <dgm:cxn modelId="{2BBA039B-7257-4F6C-B20F-FCAEAE5F0E38}" type="presParOf" srcId="{0C222014-0F23-4004-96E5-A700329DA8F5}" destId="{5EEB4B35-29A4-4D43-9095-D96B9AB2A8FA}" srcOrd="4" destOrd="0" presId="urn:microsoft.com/office/officeart/2005/8/layout/hList7#1"/>
    <dgm:cxn modelId="{207F32D0-4322-4448-89CC-34A39F5B0023}" type="presParOf" srcId="{5EEB4B35-29A4-4D43-9095-D96B9AB2A8FA}" destId="{1D33ECD3-0F1D-460D-BF7F-1B808B3281C6}" srcOrd="0" destOrd="0" presId="urn:microsoft.com/office/officeart/2005/8/layout/hList7#1"/>
    <dgm:cxn modelId="{D3B84088-7D4A-4766-9020-1F162ADC6C82}" type="presParOf" srcId="{5EEB4B35-29A4-4D43-9095-D96B9AB2A8FA}" destId="{3A1A2AEC-A1D2-4804-80BB-84BC53EBEC4D}" srcOrd="1" destOrd="0" presId="urn:microsoft.com/office/officeart/2005/8/layout/hList7#1"/>
    <dgm:cxn modelId="{EC34EA8F-0268-4CA5-970C-2071001CB107}" type="presParOf" srcId="{5EEB4B35-29A4-4D43-9095-D96B9AB2A8FA}" destId="{48881B4D-4FC2-4679-8638-2E6DA43AB2AD}" srcOrd="2" destOrd="0" presId="urn:microsoft.com/office/officeart/2005/8/layout/hList7#1"/>
    <dgm:cxn modelId="{08D755F4-4204-4984-ACE0-89361815FB32}" type="presParOf" srcId="{5EEB4B35-29A4-4D43-9095-D96B9AB2A8FA}" destId="{9703239D-232B-4013-BC7D-A70CA3A87B87}" srcOrd="3" destOrd="0" presId="urn:microsoft.com/office/officeart/2005/8/layout/hList7#1"/>
    <dgm:cxn modelId="{87BD61BE-7B7E-450B-AD82-AFE5BF997841}" type="presParOf" srcId="{0C222014-0F23-4004-96E5-A700329DA8F5}" destId="{3DB52D77-518B-41FF-8B86-78B321BF56AE}" srcOrd="5" destOrd="0" presId="urn:microsoft.com/office/officeart/2005/8/layout/hList7#1"/>
    <dgm:cxn modelId="{580E02E1-508F-4849-BB57-73E4E0D7550B}" type="presParOf" srcId="{0C222014-0F23-4004-96E5-A700329DA8F5}" destId="{66CFB001-65C5-4BB9-A661-9ADEB18C45C3}" srcOrd="6" destOrd="0" presId="urn:microsoft.com/office/officeart/2005/8/layout/hList7#1"/>
    <dgm:cxn modelId="{DF423F3A-7625-4759-96A7-7E96EB7A6012}" type="presParOf" srcId="{66CFB001-65C5-4BB9-A661-9ADEB18C45C3}" destId="{CA83179A-2FBA-4B34-BBEB-C56008F7F725}" srcOrd="0" destOrd="0" presId="urn:microsoft.com/office/officeart/2005/8/layout/hList7#1"/>
    <dgm:cxn modelId="{CA5A3925-CE45-4888-A7BE-36F45CC4BBF5}" type="presParOf" srcId="{66CFB001-65C5-4BB9-A661-9ADEB18C45C3}" destId="{A4B1E6F8-3371-429D-8600-AE0879473AA2}" srcOrd="1" destOrd="0" presId="urn:microsoft.com/office/officeart/2005/8/layout/hList7#1"/>
    <dgm:cxn modelId="{1AF20DEF-7744-44E1-80BD-BAE7B9AE7EF0}" type="presParOf" srcId="{66CFB001-65C5-4BB9-A661-9ADEB18C45C3}" destId="{3ED4D666-263C-4BEA-AACC-F4AFD67C8B97}" srcOrd="2" destOrd="0" presId="urn:microsoft.com/office/officeart/2005/8/layout/hList7#1"/>
    <dgm:cxn modelId="{9D411E05-3BA0-4301-AFA8-2163EB5A6948}" type="presParOf" srcId="{66CFB001-65C5-4BB9-A661-9ADEB18C45C3}" destId="{EC203C80-8293-45FE-85BE-18ADAF57DF2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587D3-D669-4217-8CD1-1D8FA17FEFBE}">
      <dsp:nvSpPr>
        <dsp:cNvPr id="0" name=""/>
        <dsp:cNvSpPr/>
      </dsp:nvSpPr>
      <dsp:spPr>
        <a:xfrm>
          <a:off x="10322" y="0"/>
          <a:ext cx="1611849" cy="3276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>
              <a:latin typeface="+mj-lt"/>
            </a:rPr>
            <a:t>Service &amp; Teaching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>
              <a:latin typeface="+mj-lt"/>
            </a:rPr>
            <a:t>Information Navigation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>
              <a:latin typeface="+mj-lt"/>
            </a:rPr>
            <a:t>Meeting Evolving User Needs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>
              <a:latin typeface="+mj-lt"/>
            </a:rPr>
            <a:t>24/7 Full Service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>
              <a:latin typeface="+mj-lt"/>
            </a:rPr>
            <a:t>Specialist and Generalist Expertise for Research Support</a:t>
          </a:r>
        </a:p>
      </dsp:txBody>
      <dsp:txXfrm>
        <a:off x="10322" y="1310640"/>
        <a:ext cx="1611849" cy="1310640"/>
      </dsp:txXfrm>
    </dsp:sp>
    <dsp:sp modelId="{F27A5BA0-5E2D-4470-AF60-1F746B0FED0A}">
      <dsp:nvSpPr>
        <dsp:cNvPr id="0" name=""/>
        <dsp:cNvSpPr/>
      </dsp:nvSpPr>
      <dsp:spPr>
        <a:xfrm>
          <a:off x="261908" y="196595"/>
          <a:ext cx="1091107" cy="10911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28FBA6-6AA4-4D57-A2D3-E81D2F6F1BCF}">
      <dsp:nvSpPr>
        <dsp:cNvPr id="0" name=""/>
        <dsp:cNvSpPr/>
      </dsp:nvSpPr>
      <dsp:spPr>
        <a:xfrm>
          <a:off x="1661743" y="0"/>
          <a:ext cx="1611849" cy="3276600"/>
        </a:xfrm>
        <a:prstGeom prst="roundRect">
          <a:avLst>
            <a:gd name="adj" fmla="val 10000"/>
          </a:avLst>
        </a:prstGeom>
        <a:solidFill>
          <a:schemeClr val="accent4">
            <a:hueOff val="-904700"/>
            <a:satOff val="9104"/>
            <a:lumOff val="52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>
              <a:latin typeface="+mj-lt"/>
            </a:rPr>
            <a:t>Collections &amp; Technology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>
              <a:latin typeface="+mj-lt"/>
            </a:rPr>
            <a:t>Improving Technological Infrastructure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>
              <a:latin typeface="+mj-lt"/>
            </a:rPr>
            <a:t>Curate Digital Resources for virtual Research Support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>
              <a:latin typeface="+mj-lt"/>
            </a:rPr>
            <a:t>Brokering &amp; Preserving Resources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>
              <a:latin typeface="+mj-lt"/>
            </a:rPr>
            <a:t>Seamless Electronic Delivery</a:t>
          </a:r>
        </a:p>
      </dsp:txBody>
      <dsp:txXfrm>
        <a:off x="1661743" y="1310640"/>
        <a:ext cx="1611849" cy="1310640"/>
      </dsp:txXfrm>
    </dsp:sp>
    <dsp:sp modelId="{A7D5D07D-8A4D-4985-BE64-B7E8063187B9}">
      <dsp:nvSpPr>
        <dsp:cNvPr id="0" name=""/>
        <dsp:cNvSpPr/>
      </dsp:nvSpPr>
      <dsp:spPr>
        <a:xfrm>
          <a:off x="1922113" y="196595"/>
          <a:ext cx="1091107" cy="109110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33ECD3-0F1D-460D-BF7F-1B808B3281C6}">
      <dsp:nvSpPr>
        <dsp:cNvPr id="0" name=""/>
        <dsp:cNvSpPr/>
      </dsp:nvSpPr>
      <dsp:spPr>
        <a:xfrm>
          <a:off x="3321948" y="0"/>
          <a:ext cx="1611849" cy="3276600"/>
        </a:xfrm>
        <a:prstGeom prst="roundRect">
          <a:avLst>
            <a:gd name="adj" fmla="val 10000"/>
          </a:avLst>
        </a:prstGeom>
        <a:solidFill>
          <a:schemeClr val="accent4">
            <a:hueOff val="-1809400"/>
            <a:satOff val="18208"/>
            <a:lumOff val="104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>
              <a:latin typeface="+mj-lt"/>
            </a:rPr>
            <a:t>Enhancing Spaces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>
              <a:latin typeface="+mj-lt"/>
            </a:rPr>
            <a:t>Knowledge Creation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>
              <a:latin typeface="+mj-lt"/>
            </a:rPr>
            <a:t>Assessment &amp; Refinement of Virtual  Spaces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>
              <a:latin typeface="+mj-lt"/>
            </a:rPr>
            <a:t>Interactive Spaces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>
              <a:latin typeface="+mj-lt"/>
            </a:rPr>
            <a:t>Evolving  Needs</a:t>
          </a:r>
        </a:p>
      </dsp:txBody>
      <dsp:txXfrm>
        <a:off x="3321948" y="1310640"/>
        <a:ext cx="1611849" cy="1310640"/>
      </dsp:txXfrm>
    </dsp:sp>
    <dsp:sp modelId="{9703239D-232B-4013-BC7D-A70CA3A87B87}">
      <dsp:nvSpPr>
        <dsp:cNvPr id="0" name=""/>
        <dsp:cNvSpPr/>
      </dsp:nvSpPr>
      <dsp:spPr>
        <a:xfrm>
          <a:off x="3582319" y="196595"/>
          <a:ext cx="1091107" cy="109110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83179A-2FBA-4B34-BBEB-C56008F7F725}">
      <dsp:nvSpPr>
        <dsp:cNvPr id="0" name=""/>
        <dsp:cNvSpPr/>
      </dsp:nvSpPr>
      <dsp:spPr>
        <a:xfrm>
          <a:off x="4982153" y="0"/>
          <a:ext cx="1611849" cy="3276600"/>
        </a:xfrm>
        <a:prstGeom prst="roundRect">
          <a:avLst>
            <a:gd name="adj" fmla="val 10000"/>
          </a:avLst>
        </a:prstGeom>
        <a:solidFill>
          <a:schemeClr val="accent4">
            <a:hueOff val="-2714100"/>
            <a:satOff val="27312"/>
            <a:lumOff val="156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>
              <a:latin typeface="+mj-lt"/>
            </a:rPr>
            <a:t>Partnering with Peers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>
              <a:latin typeface="+mj-lt"/>
            </a:rPr>
            <a:t>Integrating in all University Efforts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 smtClean="0">
              <a:latin typeface="+mj-lt"/>
            </a:rPr>
            <a:t>Adaptive </a:t>
          </a:r>
          <a:r>
            <a:rPr lang="en-US" sz="1000" kern="1200" baseline="0" dirty="0">
              <a:latin typeface="+mj-lt"/>
            </a:rPr>
            <a:t>Organizational Structure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>
              <a:latin typeface="+mj-lt"/>
            </a:rPr>
            <a:t>Perpetual development of Staff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>
              <a:latin typeface="+mj-lt"/>
            </a:rPr>
            <a:t>Articulating Library's Universal Value to University</a:t>
          </a:r>
        </a:p>
      </dsp:txBody>
      <dsp:txXfrm>
        <a:off x="4982153" y="1310640"/>
        <a:ext cx="1611849" cy="1310640"/>
      </dsp:txXfrm>
    </dsp:sp>
    <dsp:sp modelId="{EC203C80-8293-45FE-85BE-18ADAF57DF2E}">
      <dsp:nvSpPr>
        <dsp:cNvPr id="0" name=""/>
        <dsp:cNvSpPr/>
      </dsp:nvSpPr>
      <dsp:spPr>
        <a:xfrm>
          <a:off x="5242524" y="199814"/>
          <a:ext cx="1091107" cy="108467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4805B8-6E14-41AA-BD09-104FBEEAF489}">
      <dsp:nvSpPr>
        <dsp:cNvPr id="0" name=""/>
        <dsp:cNvSpPr/>
      </dsp:nvSpPr>
      <dsp:spPr>
        <a:xfrm flipH="1" flipV="1">
          <a:off x="633538" y="2971803"/>
          <a:ext cx="5339992" cy="162609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9CD4E43E-E506-4F12-9768-B93E65152416}" type="datetimeFigureOut">
              <a:rPr lang="en-US" smtClean="0"/>
              <a:pPr/>
              <a:t>5/13/16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B68A2D80-C272-45C8-807C-288F64518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4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2150"/>
            <a:ext cx="61468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94691" y="4379595"/>
            <a:ext cx="5557519" cy="4149090"/>
          </a:xfrm>
          <a:prstGeom prst="rect">
            <a:avLst/>
          </a:prstGeom>
          <a:noFill/>
          <a:ln>
            <a:noFill/>
          </a:ln>
        </p:spPr>
        <p:txBody>
          <a:bodyPr lIns="92367" tIns="92367" rIns="92367" bIns="92367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42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2150"/>
            <a:ext cx="61468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94691" y="4379595"/>
            <a:ext cx="5557519" cy="4149090"/>
          </a:xfrm>
          <a:prstGeom prst="rect">
            <a:avLst/>
          </a:prstGeom>
        </p:spPr>
        <p:txBody>
          <a:bodyPr lIns="92367" tIns="92367" rIns="92367" bIns="9236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332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2150"/>
            <a:ext cx="61468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94691" y="4379595"/>
            <a:ext cx="5557519" cy="4149090"/>
          </a:xfrm>
          <a:prstGeom prst="rect">
            <a:avLst/>
          </a:prstGeom>
        </p:spPr>
        <p:txBody>
          <a:bodyPr lIns="92367" tIns="92367" rIns="92367" bIns="9236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78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2150"/>
            <a:ext cx="61468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94691" y="4379595"/>
            <a:ext cx="5557519" cy="4149090"/>
          </a:xfrm>
          <a:prstGeom prst="rect">
            <a:avLst/>
          </a:prstGeom>
        </p:spPr>
        <p:txBody>
          <a:bodyPr lIns="92367" tIns="92367" rIns="92367" bIns="9236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6516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2150"/>
            <a:ext cx="61468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94691" y="4379595"/>
            <a:ext cx="5557519" cy="4149090"/>
          </a:xfrm>
          <a:prstGeom prst="rect">
            <a:avLst/>
          </a:prstGeom>
        </p:spPr>
        <p:txBody>
          <a:bodyPr lIns="92367" tIns="92367" rIns="92367" bIns="9236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540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2150"/>
            <a:ext cx="61468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94691" y="4379595"/>
            <a:ext cx="5557519" cy="4149090"/>
          </a:xfrm>
          <a:prstGeom prst="rect">
            <a:avLst/>
          </a:prstGeom>
        </p:spPr>
        <p:txBody>
          <a:bodyPr lIns="92367" tIns="92367" rIns="92367" bIns="9236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61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2150"/>
            <a:ext cx="61468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94691" y="4379595"/>
            <a:ext cx="5557519" cy="4149090"/>
          </a:xfrm>
          <a:prstGeom prst="rect">
            <a:avLst/>
          </a:prstGeom>
        </p:spPr>
        <p:txBody>
          <a:bodyPr lIns="92367" tIns="92367" rIns="92367" bIns="92367" anchor="t" anchorCtr="0">
            <a:noAutofit/>
          </a:bodyPr>
          <a:lstStyle/>
          <a:p>
            <a:r>
              <a:rPr lang="en-US" dirty="0" smtClean="0"/>
              <a:t>Note new dean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055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2150"/>
            <a:ext cx="61468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94691" y="4379595"/>
            <a:ext cx="5557519" cy="4149090"/>
          </a:xfrm>
          <a:prstGeom prst="rect">
            <a:avLst/>
          </a:prstGeom>
        </p:spPr>
        <p:txBody>
          <a:bodyPr lIns="92367" tIns="92367" rIns="92367" bIns="9236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64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2150"/>
            <a:ext cx="61468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94691" y="4379595"/>
            <a:ext cx="5557519" cy="4149090"/>
          </a:xfrm>
          <a:prstGeom prst="rect">
            <a:avLst/>
          </a:prstGeom>
        </p:spPr>
        <p:txBody>
          <a:bodyPr lIns="92367" tIns="92367" rIns="92367" bIns="9236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539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2150"/>
            <a:ext cx="61468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94691" y="4379595"/>
            <a:ext cx="5557519" cy="4149090"/>
          </a:xfrm>
          <a:prstGeom prst="rect">
            <a:avLst/>
          </a:prstGeom>
        </p:spPr>
        <p:txBody>
          <a:bodyPr lIns="92367" tIns="92367" rIns="92367" bIns="9236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22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2150"/>
            <a:ext cx="61468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94691" y="4379595"/>
            <a:ext cx="5557519" cy="4149090"/>
          </a:xfrm>
          <a:prstGeom prst="rect">
            <a:avLst/>
          </a:prstGeom>
        </p:spPr>
        <p:txBody>
          <a:bodyPr lIns="92367" tIns="92367" rIns="92367" bIns="9236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622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2150"/>
            <a:ext cx="61468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94691" y="4379595"/>
            <a:ext cx="5557519" cy="4149090"/>
          </a:xfrm>
          <a:prstGeom prst="rect">
            <a:avLst/>
          </a:prstGeom>
        </p:spPr>
        <p:txBody>
          <a:bodyPr lIns="92367" tIns="92367" rIns="92367" bIns="9236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800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2150"/>
            <a:ext cx="61468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94691" y="4379595"/>
            <a:ext cx="5557519" cy="4149090"/>
          </a:xfrm>
          <a:prstGeom prst="rect">
            <a:avLst/>
          </a:prstGeom>
        </p:spPr>
        <p:txBody>
          <a:bodyPr lIns="92367" tIns="92367" rIns="92367" bIns="9236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81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473200"/>
            <a:ext cx="5398295" cy="1816098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3289300"/>
            <a:ext cx="5398295" cy="10541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4402932"/>
            <a:ext cx="1200150" cy="283369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4402932"/>
            <a:ext cx="3670469" cy="2833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4402932"/>
            <a:ext cx="413375" cy="283369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550346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549649"/>
            <a:ext cx="759857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699084"/>
            <a:ext cx="6569870" cy="237373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974702"/>
            <a:ext cx="7598570" cy="3702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3312600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34314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8819783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2514600"/>
            <a:ext cx="7004388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3257550"/>
            <a:ext cx="7614275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972999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481436"/>
            <a:ext cx="7598569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583036"/>
            <a:ext cx="7598570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6753198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2914650"/>
            <a:ext cx="7601577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581400"/>
            <a:ext cx="7601577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6336472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2628900"/>
            <a:ext cx="7598571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5342957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505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457200"/>
            <a:ext cx="1618914" cy="3886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5874087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31876372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159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1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481436"/>
            <a:ext cx="7598570" cy="11016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583036"/>
            <a:ext cx="759857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95404853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6550"/>
            <a:ext cx="3746501" cy="273685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1606551"/>
            <a:ext cx="3746499" cy="27368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5974058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1663700"/>
            <a:ext cx="35317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52651"/>
            <a:ext cx="3747692" cy="219074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1670050"/>
            <a:ext cx="35421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152651"/>
            <a:ext cx="3746501" cy="219074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6097627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3160139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741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55750"/>
            <a:ext cx="2760664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457201"/>
            <a:ext cx="4626770" cy="3886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584450"/>
            <a:ext cx="2760664" cy="13716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pPr/>
              <a:t>5/13/16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00150"/>
            <a:ext cx="4623490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685800"/>
            <a:ext cx="2460731" cy="3429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228850"/>
            <a:ext cx="4623490" cy="13716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8207667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606551"/>
            <a:ext cx="7598569" cy="273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583573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Change: </a:t>
            </a:r>
            <a:r>
              <a:rPr lang="en-US" dirty="0" smtClean="0"/>
              <a:t>Embracing It, Managing It and Changing Again</a:t>
            </a:r>
            <a:endParaRPr lang="en" dirty="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15992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 smtClean="0"/>
              <a:t>Sharon L. Bostick, </a:t>
            </a:r>
            <a:r>
              <a:rPr lang="en-US" dirty="0" err="1" smtClean="0"/>
              <a:t>Ph.D</a:t>
            </a:r>
            <a:endParaRPr lang="en-US" dirty="0" smtClean="0"/>
          </a:p>
          <a:p>
            <a:pPr lvl="0"/>
            <a:r>
              <a:rPr lang="en-US" dirty="0" smtClean="0"/>
              <a:t>Dean of Libraries, Illinois Institute of Technology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Leipzig, 14 March 2016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Strategic Planning Implementation, Assessments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A culture of assessment was already in place by time of Strategic Plan, as evidenced by LibQual, Student </a:t>
            </a:r>
            <a:r>
              <a:rPr lang="en" sz="2000" dirty="0" smtClean="0"/>
              <a:t>Speaks</a:t>
            </a:r>
            <a:r>
              <a:rPr lang="en-US" sz="2000" dirty="0" smtClean="0"/>
              <a:t> university survey</a:t>
            </a:r>
            <a:r>
              <a:rPr lang="en" sz="2000" dirty="0" smtClean="0"/>
              <a:t>, </a:t>
            </a:r>
            <a:r>
              <a:rPr lang="en-US" sz="2000" dirty="0" smtClean="0"/>
              <a:t>our </a:t>
            </a:r>
            <a:r>
              <a:rPr lang="en" sz="2000" dirty="0" smtClean="0"/>
              <a:t>Student </a:t>
            </a:r>
            <a:r>
              <a:rPr lang="en" sz="2000" dirty="0"/>
              <a:t>Library Advocates, Assessment in Action grant, and Archival Consultant’s </a:t>
            </a:r>
            <a:r>
              <a:rPr lang="en" sz="2000" dirty="0" smtClean="0"/>
              <a:t>Report</a:t>
            </a:r>
            <a:r>
              <a:rPr lang="en-US" sz="2000" dirty="0" smtClean="0"/>
              <a:t>.</a:t>
            </a:r>
            <a:endParaRPr lang="en" sz="2000" dirty="0"/>
          </a:p>
          <a:p>
            <a:pPr lvl="0" rtl="0">
              <a:spcBef>
                <a:spcPts val="0"/>
              </a:spcBef>
              <a:buNone/>
            </a:pPr>
            <a:r>
              <a:rPr lang="en-US" sz="2000" dirty="0" smtClean="0"/>
              <a:t>Implementation included meeting with all staff and having 2 and 5 year plans based on the broader plan.</a:t>
            </a:r>
            <a:endParaRPr lang="en" sz="2000" dirty="0"/>
          </a:p>
          <a:p>
            <a:pPr lvl="0">
              <a:spcBef>
                <a:spcPts val="0"/>
              </a:spcBef>
              <a:buNone/>
            </a:pPr>
            <a:endParaRPr sz="20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2456"/>
            <a:ext cx="2760664" cy="55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Digital Initiatives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961954"/>
              </p:ext>
            </p:extLst>
          </p:nvPr>
        </p:nvGraphicFramePr>
        <p:xfrm>
          <a:off x="3275015" y="111629"/>
          <a:ext cx="5792786" cy="541166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50678"/>
                <a:gridCol w="1593119"/>
                <a:gridCol w="1290921"/>
                <a:gridCol w="1258068"/>
              </a:tblGrid>
              <a:tr h="1927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Digital Initiatives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FY2015 (now)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FY2017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FY2019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773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Service &amp; Teaching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IR opportunities for academic </a:t>
                      </a:r>
                      <a:r>
                        <a:rPr lang="en-US" sz="900" dirty="0" err="1">
                          <a:effectLst/>
                        </a:rPr>
                        <a:t>depts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ID'ing</a:t>
                      </a:r>
                      <a:r>
                        <a:rPr lang="en-US" sz="900" dirty="0">
                          <a:effectLst/>
                        </a:rPr>
                        <a:t>  IR users needs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1697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Service &amp; Teaching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ID IR discussions with COA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ID'ing peer IR dis/advantages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036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Service &amp; Teaching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Create language for Digital Humanities and CHAT liaison roles for DIL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Proposal for IR strategy finished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Implementation of IR solution finished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773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Collections &amp; Technology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Dissertations/Theses in IR</a:t>
                      </a:r>
                      <a:r>
                        <a:rPr lang="en-US" sz="900" dirty="0">
                          <a:effectLst/>
                        </a:rPr>
                        <a:t>?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773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Collections &amp; Technology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ID'ing IR capacities Dspace/Bepress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ID preferred platforms for projects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773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Collections &amp; Technology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Columbian&gt;Omeka (test case!)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Other digital collections&gt;Omeka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036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Collections &amp; Technology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short-term DAMS solutions (IR?)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Craft a DAMS/preservation proposal(s)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Implement DAMS/digital preservation solution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147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Collections &amp; Technology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Revisit IR policies (licensing, UG openness structure)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973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Enhancing Spaces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Map Collection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Policy-ish Philosophy of DI spaces/resources document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773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Enhancing Spaces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Envisioning new DI workspace/office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1623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Partnering with Peers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Conversations with GRC, Kent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773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Partnering with Peers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CCC Portal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Promotion plan for IR?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773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Partnering with Peers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CARLI Created Content Committee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773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Partnering with Peers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IR discussions with Cloud Studios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773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Partnering with Peers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DIG assessment plan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773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Partnering with Peers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Collaborative Grant Opportunities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Collaborative Grant Opportunities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Collaborative Grant Opportunities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773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Partnering with Peers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New UASC collaborations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Specific ASC initiatives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Specific ASC initiatives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1000" y="968039"/>
            <a:ext cx="2894015" cy="3737311"/>
          </a:xfrm>
        </p:spPr>
        <p:txBody>
          <a:bodyPr>
            <a:noAutofit/>
          </a:bodyPr>
          <a:lstStyle/>
          <a:p>
            <a:r>
              <a:rPr lang="en-US" sz="1600" u="sng" dirty="0" smtClean="0"/>
              <a:t>Strategic directions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600" dirty="0" smtClean="0"/>
              <a:t>IR evaluation, comparison, and implementation of solutions (adaption, transition, etc.)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600" dirty="0" smtClean="0"/>
              <a:t>Implementation of DAMS and digital preservation policies, processes, and technology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600" dirty="0" smtClean="0"/>
              <a:t>Active efforts for collaboration with partners such as Archives &amp; Special Collections for digital initiatives and grant  seeking opportunities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231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First change:</a:t>
            </a:r>
            <a:r>
              <a:rPr lang="en" dirty="0" smtClean="0"/>
              <a:t> </a:t>
            </a:r>
            <a:r>
              <a:rPr lang="en-US" dirty="0" smtClean="0"/>
              <a:t>Restructuring the </a:t>
            </a:r>
            <a:r>
              <a:rPr lang="en" dirty="0" smtClean="0"/>
              <a:t>Liaison </a:t>
            </a:r>
            <a:r>
              <a:rPr lang="en-US" dirty="0" smtClean="0"/>
              <a:t>Program</a:t>
            </a:r>
            <a:endParaRPr lang="en" dirty="0"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2000" dirty="0"/>
              <a:t>Existing </a:t>
            </a:r>
            <a:r>
              <a:rPr lang="en-US" sz="2000" dirty="0" smtClean="0"/>
              <a:t>liaison </a:t>
            </a:r>
            <a:r>
              <a:rPr lang="en" sz="2000" dirty="0" smtClean="0"/>
              <a:t>programs </a:t>
            </a:r>
            <a:r>
              <a:rPr lang="en" sz="2000" dirty="0"/>
              <a:t>were an object of contention, as no particular strategy met with </a:t>
            </a:r>
            <a:r>
              <a:rPr lang="en" sz="2000" dirty="0" smtClean="0"/>
              <a:t>consensus.</a:t>
            </a:r>
            <a:endParaRPr lang="en" sz="2000" dirty="0"/>
          </a:p>
          <a:p>
            <a:r>
              <a:rPr lang="en" sz="2000" dirty="0"/>
              <a:t>All-Liaison meeting helped talk through challenges and </a:t>
            </a:r>
            <a:r>
              <a:rPr lang="en" sz="2000" dirty="0" smtClean="0"/>
              <a:t>opportunities</a:t>
            </a:r>
            <a:r>
              <a:rPr lang="en-US" sz="2000" dirty="0" smtClean="0"/>
              <a:t>.</a:t>
            </a:r>
            <a:endParaRPr lang="en" sz="2000" dirty="0"/>
          </a:p>
          <a:p>
            <a:r>
              <a:rPr lang="en" sz="2000" dirty="0"/>
              <a:t>Assessment, Reference &amp; Instruction, and Collection Development Department Heads collaborated to lead new way </a:t>
            </a:r>
            <a:r>
              <a:rPr lang="en" sz="2000" dirty="0" smtClean="0"/>
              <a:t>forward.</a:t>
            </a:r>
            <a:endParaRPr lang="en" sz="2000" dirty="0"/>
          </a:p>
          <a:p>
            <a:r>
              <a:rPr lang="en" sz="2000" dirty="0"/>
              <a:t>Liaison duties and job description addendums were created, discussed, and implemented</a:t>
            </a:r>
            <a:r>
              <a:rPr lang="en" sz="20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Most librarians became liaisons.</a:t>
            </a:r>
            <a:endParaRPr lang="en" sz="20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Then the First Big Change:</a:t>
            </a:r>
            <a:endParaRPr lang="en" dirty="0"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10312" indent="-210312">
              <a:buNone/>
            </a:pPr>
            <a:r>
              <a:rPr lang="en-US" sz="2000" dirty="0" smtClean="0"/>
              <a:t>The Collection Development department was dissolved.</a:t>
            </a:r>
          </a:p>
          <a:p>
            <a:pPr marL="210312" indent="-210312">
              <a:buNone/>
            </a:pPr>
            <a:r>
              <a:rPr lang="en-US" sz="2000" dirty="0" smtClean="0"/>
              <a:t>A new department, STEM was created to support the major university programs.</a:t>
            </a:r>
          </a:p>
          <a:p>
            <a:pPr marL="210312" indent="-210312">
              <a:buNone/>
            </a:pPr>
            <a:r>
              <a:rPr lang="en-US" sz="2000" dirty="0" smtClean="0"/>
              <a:t>Collection Development became team-based, led by a small steering group.</a:t>
            </a:r>
          </a:p>
          <a:p>
            <a:pPr marL="210312" indent="-210312">
              <a:buNone/>
            </a:pPr>
            <a:r>
              <a:rPr lang="en-US" sz="2000" dirty="0" smtClean="0"/>
              <a:t>The liaison group became this team with a strong out</a:t>
            </a:r>
            <a:r>
              <a:rPr lang="en" sz="2000" dirty="0" smtClean="0"/>
              <a:t>reach orientation</a:t>
            </a:r>
            <a:r>
              <a:rPr lang="en-US" sz="2000" dirty="0" smtClean="0"/>
              <a:t> and were empowered to make decisions.</a:t>
            </a:r>
            <a:endParaRPr lang="en" sz="2000" dirty="0" smtClean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93690"/>
            <a:ext cx="8991600" cy="4992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Collection Management turns to Liaisons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All liaisons would be kept informed, given voice on possible changes in their </a:t>
            </a:r>
            <a:r>
              <a:rPr lang="en" sz="2000" dirty="0" smtClean="0"/>
              <a:t>areas.</a:t>
            </a:r>
            <a:endParaRPr lang="en" sz="2000" dirty="0"/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Liaisons are expected to partake in prioritizing and decision-making reflected in LibGuides, Website Databases, and Collections.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This was also the opportunity seized for a reorganization and more even dispersal of subject area </a:t>
            </a:r>
            <a:r>
              <a:rPr lang="en" sz="2000" dirty="0" smtClean="0"/>
              <a:t>duties</a:t>
            </a:r>
            <a:r>
              <a:rPr lang="en-US" sz="2000" dirty="0" smtClean="0"/>
              <a:t>.</a:t>
            </a:r>
            <a:endParaRPr lang="en" sz="2000" dirty="0"/>
          </a:p>
          <a:p>
            <a:pPr lvl="0" rtl="0">
              <a:spcBef>
                <a:spcPts val="0"/>
              </a:spcBef>
              <a:buNone/>
            </a:pPr>
            <a:r>
              <a:rPr lang="en-US" sz="2000" dirty="0" smtClean="0"/>
              <a:t>The first major task for this group was to evaluate the collection and develop a two and five year plan to strengthen it.</a:t>
            </a:r>
            <a:endParaRPr lang="en" sz="20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Steering Group tackles tough tasks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228600" y="12001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Understanding basic workflows, data points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Creation of OS ERMS “Coral”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Identification of unsustainable development model for E-Resources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Conversation space for challenges of Print collections, space issues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 smtClean="0"/>
              <a:t>Evaluation </a:t>
            </a:r>
            <a:r>
              <a:rPr lang="en" sz="2000" dirty="0"/>
              <a:t>and assessment of entire E-Resource collection (100 DBs, 50,000 ejournals)</a:t>
            </a:r>
          </a:p>
          <a:p>
            <a:pPr lvl="0">
              <a:spcBef>
                <a:spcPts val="0"/>
              </a:spcBef>
              <a:buNone/>
            </a:pPr>
            <a:endParaRPr sz="20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124775"/>
            <a:ext cx="8520599" cy="564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 smtClean="0"/>
              <a:t>Organizational </a:t>
            </a:r>
            <a:r>
              <a:rPr lang="en" dirty="0"/>
              <a:t>Chart Before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151" y="666750"/>
            <a:ext cx="8609249" cy="436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133675"/>
            <a:ext cx="8520599" cy="57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/>
              <a:t>Organizational Chart After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666750"/>
            <a:ext cx="8520598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then the second change happened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0312" indent="-210312">
              <a:buNone/>
            </a:pPr>
            <a:r>
              <a:rPr lang="en-US" sz="2000" dirty="0" smtClean="0"/>
              <a:t>A sudden major budget crisis happened unexpectedly.</a:t>
            </a:r>
          </a:p>
          <a:p>
            <a:r>
              <a:rPr lang="en-US" sz="2000" dirty="0" smtClean="0"/>
              <a:t>We had to change rapidly from a long-term systematic analysis mode to an immediate one, utilizing a variety of tools and outreach to faculty.</a:t>
            </a:r>
          </a:p>
          <a:p>
            <a:r>
              <a:rPr lang="en-US" sz="2000" dirty="0" smtClean="0"/>
              <a:t>The team had to review the collections quickly and make significant recommendations for cuts.</a:t>
            </a:r>
          </a:p>
          <a:p>
            <a:r>
              <a:rPr lang="en-US" sz="2000" dirty="0" smtClean="0"/>
              <a:t>They succeeded.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change? And what is </a:t>
            </a:r>
            <a:r>
              <a:rPr lang="en-US" smtClean="0"/>
              <a:t>change management?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Change: To make or become different</a:t>
            </a:r>
          </a:p>
          <a:p>
            <a:pPr marL="0" indent="0">
              <a:buNone/>
            </a:pPr>
            <a:r>
              <a:rPr lang="en-US" sz="2000" dirty="0" smtClean="0"/>
              <a:t>Change management: </a:t>
            </a:r>
            <a:r>
              <a:rPr sz="2000" dirty="0" smtClean="0"/>
              <a:t>the management of change and development within a business or similar organization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Definitions are from the Oxford English Dictionary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Good 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Responding to the budget crisis was a good example of changing quickly to achieve a goal, however unhappy.</a:t>
            </a:r>
          </a:p>
          <a:p>
            <a:r>
              <a:rPr lang="en-US" sz="2000" dirty="0" smtClean="0"/>
              <a:t>It was good experience with everyone participating in assessment activities.</a:t>
            </a:r>
          </a:p>
          <a:p>
            <a:r>
              <a:rPr lang="en-US" sz="2000" dirty="0" smtClean="0"/>
              <a:t>The new liaison/collection structure was strengthened.</a:t>
            </a:r>
          </a:p>
          <a:p>
            <a:r>
              <a:rPr lang="en-US" sz="2000" dirty="0" smtClean="0"/>
              <a:t>All librarians understand the collection and we are in a stronger position to rebuild when recovery comes.</a:t>
            </a:r>
          </a:p>
          <a:p>
            <a:r>
              <a:rPr lang="en-US" sz="2000" dirty="0" smtClean="0"/>
              <a:t>There is less fear of change.</a:t>
            </a:r>
          </a:p>
          <a:p>
            <a:r>
              <a:rPr lang="en-US" sz="2000" dirty="0" smtClean="0"/>
              <a:t>We have proven that we can be flexible and proactive.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…And the Bad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bad—we have a huge budget cut!</a:t>
            </a:r>
          </a:p>
          <a:p>
            <a:r>
              <a:rPr lang="en-US" sz="2000" dirty="0" smtClean="0"/>
              <a:t>Future changes will be heavily influenced by this negative budget situation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Change, With No Additional Funding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unexpected retirement of the University Archivist gave us the opportunity to change the entire service with no new funds.</a:t>
            </a:r>
          </a:p>
          <a:p>
            <a:r>
              <a:rPr lang="en-US" sz="2000" dirty="0" smtClean="0"/>
              <a:t>Expanded the department to become University Archives and Special Collections and hired a new Head of Department.</a:t>
            </a:r>
          </a:p>
          <a:p>
            <a:r>
              <a:rPr lang="en-US" sz="2000" dirty="0" smtClean="0"/>
              <a:t>Reassigned staff who now work there but collaborate with other departments.</a:t>
            </a:r>
          </a:p>
          <a:p>
            <a:r>
              <a:rPr lang="en-US" sz="2000" dirty="0" smtClean="0"/>
              <a:t>Provide strong outreach to the students, university and community and raised the visibility of the university and the library.</a:t>
            </a:r>
          </a:p>
          <a:p>
            <a:r>
              <a:rPr lang="en-US" sz="2000" dirty="0" smtClean="0"/>
              <a:t>This change was easy.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Conclusion: Change!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599" cy="36290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Change is </a:t>
            </a:r>
            <a:r>
              <a:rPr lang="en" sz="2000" dirty="0" smtClean="0"/>
              <a:t>good and inevitable.</a:t>
            </a:r>
            <a:endParaRPr lang="en" sz="2000" dirty="0"/>
          </a:p>
          <a:p>
            <a:r>
              <a:rPr lang="en" sz="2000" dirty="0"/>
              <a:t>Processes that value trust, staff input, and assessment will be </a:t>
            </a:r>
            <a:r>
              <a:rPr lang="en" sz="2000" dirty="0" smtClean="0"/>
              <a:t>rewarding.</a:t>
            </a:r>
            <a:endParaRPr lang="en-US" sz="2000" dirty="0" smtClean="0"/>
          </a:p>
          <a:p>
            <a:r>
              <a:rPr lang="en-US" sz="2000" dirty="0" smtClean="0"/>
              <a:t>Be strategic.</a:t>
            </a:r>
          </a:p>
          <a:p>
            <a:r>
              <a:rPr lang="en-US" sz="2000" dirty="0" smtClean="0"/>
              <a:t>Have an overreaching plan that will guide you when the unexpected happens.</a:t>
            </a:r>
          </a:p>
          <a:p>
            <a:r>
              <a:rPr lang="en-US" sz="2000" dirty="0" smtClean="0"/>
              <a:t>Communicate.</a:t>
            </a:r>
          </a:p>
          <a:p>
            <a:r>
              <a:rPr lang="en-US" sz="2000" dirty="0" smtClean="0"/>
              <a:t>Assess.</a:t>
            </a:r>
          </a:p>
          <a:p>
            <a:r>
              <a:rPr lang="en-US" sz="2000" dirty="0" smtClean="0"/>
              <a:t>Experiment.</a:t>
            </a:r>
            <a:endParaRPr lang="en" sz="2000" dirty="0"/>
          </a:p>
          <a:p>
            <a:pPr lvl="0">
              <a:spcBef>
                <a:spcPts val="0"/>
              </a:spcBef>
              <a:buNone/>
            </a:pPr>
            <a:endParaRPr sz="20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9" y="1047750"/>
            <a:ext cx="8520599" cy="57269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Thank you!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048" y="2343150"/>
            <a:ext cx="5631900" cy="19971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 smtClean="0"/>
              <a:t>Sharon L. </a:t>
            </a:r>
            <a:r>
              <a:rPr lang="en-US" sz="2800" dirty="0" err="1" smtClean="0"/>
              <a:t>Bostick</a:t>
            </a:r>
            <a:r>
              <a:rPr lang="en-US" sz="2800" dirty="0" smtClean="0"/>
              <a:t>, </a:t>
            </a:r>
            <a:r>
              <a:rPr lang="en-US" sz="2800" dirty="0" err="1" smtClean="0"/>
              <a:t>Ph.D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sbostick@iit.edu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Devin Savage, Assistant Dean for Assessment and Scholarly Communication at Illinois Institute of Technology contributed to this presentation.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Change: it’s a good thing. </a:t>
            </a:r>
            <a:r>
              <a:rPr lang="en" dirty="0" smtClean="0"/>
              <a:t>Inevitable </a:t>
            </a:r>
            <a:r>
              <a:rPr lang="en" dirty="0"/>
              <a:t>too.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Libraries naturally reflect and react to societal and technological changes.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It is healthy for Libraries to analyze and anticipate changes as our stakeholders needs shift. We adapt and evolve in accordance to the value that our contributions are able to impart.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ＭＳ Ｐゴシック" pitchFamily="4" charset="-128"/>
            </a:endParaRP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3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itle 1"/>
          <p:cNvSpPr txBox="1">
            <a:spLocks/>
          </p:cNvSpPr>
          <p:nvPr/>
        </p:nvSpPr>
        <p:spPr bwMode="auto">
          <a:xfrm>
            <a:off x="0" y="-57150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Illinois Institute of Technology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ＭＳ Ｐゴシック" pitchFamily="4" charset="-128"/>
            </a:endParaRP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3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itle 1"/>
          <p:cNvSpPr txBox="1">
            <a:spLocks/>
          </p:cNvSpPr>
          <p:nvPr/>
        </p:nvSpPr>
        <p:spPr bwMode="auto">
          <a:xfrm>
            <a:off x="0" y="-57150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The Illinois Institute of Technology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838200"/>
            <a:ext cx="9144000" cy="4305300"/>
          </a:xfrm>
          <a:prstGeom prst="rect">
            <a:avLst/>
          </a:prstGeom>
          <a:solidFill>
            <a:srgbClr val="ECEFF8">
              <a:alpha val="8509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 technology-focused, Ph.D.-granting research </a:t>
            </a:r>
            <a:r>
              <a:rPr lang="en-US" sz="2800" dirty="0" smtClean="0"/>
              <a:t>university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Main campus </a:t>
            </a:r>
            <a:r>
              <a:rPr lang="en-US" sz="2800" dirty="0"/>
              <a:t>designed by </a:t>
            </a:r>
            <a:r>
              <a:rPr lang="en-US" sz="2800" dirty="0" err="1"/>
              <a:t>Mies</a:t>
            </a:r>
            <a:r>
              <a:rPr lang="en-US" sz="2800" dirty="0"/>
              <a:t> van der </a:t>
            </a:r>
            <a:r>
              <a:rPr lang="en-US" sz="2800" dirty="0" err="1" smtClean="0"/>
              <a:t>Rohe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Competitive programs in engineering, architecture, the sciences, humanities, psychology, business, law, and </a:t>
            </a:r>
            <a:r>
              <a:rPr lang="en-US" sz="2800" dirty="0" smtClean="0"/>
              <a:t>design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7,800 students with high retention rate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Intense goal to increase undergraduate enrollment by 5,000 in five years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ＭＳ Ｐゴシック" pitchFamily="4" charset="-128"/>
              </a:rPr>
              <a:t>Library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6118" y="1354590"/>
            <a:ext cx="8136628" cy="3001735"/>
          </a:xfrm>
        </p:spPr>
        <p:txBody>
          <a:bodyPr>
            <a:normAutofit/>
          </a:bodyPr>
          <a:lstStyle/>
          <a:p>
            <a:r>
              <a:rPr lang="en-US" sz="2000" dirty="0" smtClean="0">
                <a:cs typeface="ＭＳ Ｐゴシック" pitchFamily="4" charset="-128"/>
              </a:rPr>
              <a:t>Library is heavily used by students.</a:t>
            </a:r>
          </a:p>
          <a:p>
            <a:r>
              <a:rPr lang="en-US" sz="2000" dirty="0" smtClean="0">
                <a:cs typeface="ＭＳ Ｐゴシック" pitchFamily="4" charset="-128"/>
              </a:rPr>
              <a:t>Open 24/5.</a:t>
            </a:r>
          </a:p>
          <a:p>
            <a:r>
              <a:rPr lang="en-US" sz="2000" dirty="0" smtClean="0">
                <a:cs typeface="ＭＳ Ｐゴシック" pitchFamily="4" charset="-128"/>
              </a:rPr>
              <a:t>Most faculty use is virtual.</a:t>
            </a:r>
          </a:p>
          <a:p>
            <a:r>
              <a:rPr lang="en-US" sz="2000" dirty="0" smtClean="0">
                <a:cs typeface="ＭＳ Ｐゴシック" pitchFamily="4" charset="-128"/>
              </a:rPr>
              <a:t>Known for creativity and a welcoming atmosphere.</a:t>
            </a:r>
          </a:p>
          <a:p>
            <a:r>
              <a:rPr lang="en-US" sz="2000" dirty="0" smtClean="0">
                <a:cs typeface="ＭＳ Ｐゴシック" pitchFamily="4" charset="-128"/>
              </a:rPr>
              <a:t>Flexible style and seeks to empower students.</a:t>
            </a: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9976" y="285750"/>
            <a:ext cx="486335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ＭＳ Ｐゴシック" pitchFamily="4" charset="-128"/>
              </a:rPr>
              <a:t>Library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09600" y="1200150"/>
            <a:ext cx="4419600" cy="30861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cs typeface="ＭＳ Ｐゴシック" pitchFamily="4" charset="-128"/>
              </a:rPr>
              <a:t>Busiest </a:t>
            </a:r>
            <a:r>
              <a:rPr lang="en-US" sz="2000" dirty="0">
                <a:cs typeface="ＭＳ Ｐゴシック" pitchFamily="4" charset="-128"/>
              </a:rPr>
              <a:t>building on campus</a:t>
            </a:r>
          </a:p>
          <a:p>
            <a:r>
              <a:rPr lang="en-US" sz="2000" dirty="0" smtClean="0">
                <a:cs typeface="ＭＳ Ｐゴシック" pitchFamily="4" charset="-128"/>
              </a:rPr>
              <a:t>New Dean, first from “outside” in over twenty years.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1564"/>
            <a:ext cx="4401853" cy="213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 Change Management Example at IIT Libraries</a:t>
            </a:r>
            <a:endParaRPr lang="en" dirty="0"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dirty="0" smtClean="0"/>
              <a:t>First…</a:t>
            </a:r>
          </a:p>
          <a:p>
            <a:r>
              <a:rPr lang="en-US" sz="2000" dirty="0" smtClean="0"/>
              <a:t>We began with new Strategic Plan.</a:t>
            </a:r>
            <a:endParaRPr lang="en" sz="2000" dirty="0"/>
          </a:p>
          <a:p>
            <a:r>
              <a:rPr lang="en-US" sz="2000" dirty="0" smtClean="0"/>
              <a:t>We involved the staff to articulate our value, purpose and mission.</a:t>
            </a:r>
          </a:p>
          <a:p>
            <a:r>
              <a:rPr lang="en-US" sz="2000" dirty="0" smtClean="0"/>
              <a:t>We used the framework from the university’s Strategic Plan</a:t>
            </a:r>
            <a:endParaRPr lang="en" sz="2000" dirty="0"/>
          </a:p>
          <a:p>
            <a:r>
              <a:rPr lang="en-US" sz="2000" dirty="0" smtClean="0"/>
              <a:t>We created </a:t>
            </a:r>
            <a:r>
              <a:rPr lang="en" sz="2000" dirty="0" smtClean="0"/>
              <a:t>consensus </a:t>
            </a:r>
            <a:r>
              <a:rPr lang="en" sz="2000" dirty="0"/>
              <a:t>and a framework for articulating our value, and guiding our efforts.</a:t>
            </a:r>
          </a:p>
          <a:p>
            <a:r>
              <a:rPr lang="en-US" sz="2000" dirty="0" smtClean="0"/>
              <a:t>The staff understand the plan. This is very important in creating successful change management.</a:t>
            </a:r>
            <a:endParaRPr lang="en" sz="20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75270"/>
            <a:ext cx="160941" cy="1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0314716"/>
              </p:ext>
            </p:extLst>
          </p:nvPr>
        </p:nvGraphicFramePr>
        <p:xfrm>
          <a:off x="1352224" y="1352550"/>
          <a:ext cx="6595541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2541" y="651078"/>
            <a:ext cx="6998918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Priorities</a:t>
            </a:r>
            <a:endParaRPr lang="en-US" sz="33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4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505</TotalTime>
  <Words>1322</Words>
  <Application>Microsoft Macintosh PowerPoint</Application>
  <PresentationFormat>On-screen Show (16:9)</PresentationFormat>
  <Paragraphs>198</Paragraphs>
  <Slides>24</Slides>
  <Notes>12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Celestial</vt:lpstr>
      <vt:lpstr>Change: Embracing It, Managing It and Changing Again</vt:lpstr>
      <vt:lpstr>What is change? And what is change management?</vt:lpstr>
      <vt:lpstr>Change: it’s a good thing. Inevitable too.</vt:lpstr>
      <vt:lpstr>PowerPoint Presentation</vt:lpstr>
      <vt:lpstr>PowerPoint Presentation</vt:lpstr>
      <vt:lpstr>Library</vt:lpstr>
      <vt:lpstr>Library</vt:lpstr>
      <vt:lpstr>A Change Management Example at IIT Libraries</vt:lpstr>
      <vt:lpstr>PowerPoint Presentation</vt:lpstr>
      <vt:lpstr>Strategic Planning Implementation, Assessments</vt:lpstr>
      <vt:lpstr>Digital Initiatives</vt:lpstr>
      <vt:lpstr>First change: Restructuring the Liaison Program</vt:lpstr>
      <vt:lpstr>Then the First Big Change:</vt:lpstr>
      <vt:lpstr>PowerPoint Presentation</vt:lpstr>
      <vt:lpstr>Collection Management turns to Liaisons</vt:lpstr>
      <vt:lpstr>Steering Group tackles tough tasks</vt:lpstr>
      <vt:lpstr>Organizational Chart Before</vt:lpstr>
      <vt:lpstr>Organizational Chart After</vt:lpstr>
      <vt:lpstr>And then the second change happened</vt:lpstr>
      <vt:lpstr>The Good …</vt:lpstr>
      <vt:lpstr>…And the Bad</vt:lpstr>
      <vt:lpstr>Another Change, With No Additional Funding</vt:lpstr>
      <vt:lpstr>Conclusion: Change!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Change: Draft slide text</dc:title>
  <dc:creator>Oliver Pesch</dc:creator>
  <cp:lastModifiedBy>Sharon Bostick</cp:lastModifiedBy>
  <cp:revision>26</cp:revision>
  <cp:lastPrinted>2016-05-13T14:57:23Z</cp:lastPrinted>
  <dcterms:created xsi:type="dcterms:W3CDTF">2016-03-08T20:47:04Z</dcterms:created>
  <dcterms:modified xsi:type="dcterms:W3CDTF">2016-05-13T15:29:56Z</dcterms:modified>
</cp:coreProperties>
</file>