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3"/>
  </p:notesMasterIdLst>
  <p:sldIdLst>
    <p:sldId id="256" r:id="rId2"/>
    <p:sldId id="261" r:id="rId3"/>
    <p:sldId id="259" r:id="rId4"/>
    <p:sldId id="260" r:id="rId5"/>
    <p:sldId id="258" r:id="rId6"/>
    <p:sldId id="262"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0872" autoAdjust="0"/>
  </p:normalViewPr>
  <p:slideViewPr>
    <p:cSldViewPr snapToGrid="0">
      <p:cViewPr varScale="1">
        <p:scale>
          <a:sx n="64" d="100"/>
          <a:sy n="64" d="100"/>
        </p:scale>
        <p:origin x="108" y="72"/>
      </p:cViewPr>
      <p:guideLst/>
    </p:cSldViewPr>
  </p:slideViewPr>
  <p:notesTextViewPr>
    <p:cViewPr>
      <p:scale>
        <a:sx n="3" d="2"/>
        <a:sy n="3" d="2"/>
      </p:scale>
      <p:origin x="0" y="-1020"/>
    </p:cViewPr>
  </p:notesTextViewPr>
  <p:sorterViewPr>
    <p:cViewPr>
      <p:scale>
        <a:sx n="100" d="100"/>
        <a:sy n="100" d="100"/>
      </p:scale>
      <p:origin x="0" y="-210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86BEDB-D279-4A05-A1A4-24C157BE3F9B}" type="datetimeFigureOut">
              <a:rPr lang="en-US" smtClean="0"/>
              <a:t>5/17/2016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FFD47F-70B9-4550-8D40-DDF57FE94633}" type="slidenum">
              <a:rPr lang="en-US" smtClean="0"/>
              <a:t>‹#›</a:t>
            </a:fld>
            <a:endParaRPr lang="en-US"/>
          </a:p>
        </p:txBody>
      </p:sp>
    </p:spTree>
    <p:extLst>
      <p:ext uri="{BB962C8B-B14F-4D97-AF65-F5344CB8AC3E}">
        <p14:creationId xmlns:p14="http://schemas.microsoft.com/office/powerpoint/2010/main" val="3912221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through</a:t>
            </a:r>
            <a:r>
              <a:rPr lang="en-US" baseline="0" dirty="0"/>
              <a:t> a journey of determining copyright, along the way we’ll cover the major amendments and provisions that you may encounter. </a:t>
            </a:r>
            <a:endParaRPr lang="en-US" dirty="0"/>
          </a:p>
        </p:txBody>
      </p:sp>
      <p:sp>
        <p:nvSpPr>
          <p:cNvPr id="4" name="Slide Number Placeholder 3"/>
          <p:cNvSpPr>
            <a:spLocks noGrp="1"/>
          </p:cNvSpPr>
          <p:nvPr>
            <p:ph type="sldNum" sz="quarter" idx="10"/>
          </p:nvPr>
        </p:nvSpPr>
        <p:spPr/>
        <p:txBody>
          <a:bodyPr/>
          <a:lstStyle/>
          <a:p>
            <a:fld id="{BEFFD47F-70B9-4550-8D40-DDF57FE94633}" type="slidenum">
              <a:rPr lang="en-US" smtClean="0"/>
              <a:t>2</a:t>
            </a:fld>
            <a:endParaRPr lang="en-US"/>
          </a:p>
        </p:txBody>
      </p:sp>
    </p:spTree>
    <p:extLst>
      <p:ext uri="{BB962C8B-B14F-4D97-AF65-F5344CB8AC3E}">
        <p14:creationId xmlns:p14="http://schemas.microsoft.com/office/powerpoint/2010/main" val="3429444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FFD47F-70B9-4550-8D40-DDF57FE94633}" type="slidenum">
              <a:rPr lang="en-US" smtClean="0"/>
              <a:t>11</a:t>
            </a:fld>
            <a:endParaRPr lang="en-US"/>
          </a:p>
        </p:txBody>
      </p:sp>
    </p:spTree>
    <p:extLst>
      <p:ext uri="{BB962C8B-B14F-4D97-AF65-F5344CB8AC3E}">
        <p14:creationId xmlns:p14="http://schemas.microsoft.com/office/powerpoint/2010/main" val="3896951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FFD47F-70B9-4550-8D40-DDF57FE94633}" type="slidenum">
              <a:rPr lang="en-US" smtClean="0"/>
              <a:t>12</a:t>
            </a:fld>
            <a:endParaRPr lang="en-US"/>
          </a:p>
        </p:txBody>
      </p:sp>
    </p:spTree>
    <p:extLst>
      <p:ext uri="{BB962C8B-B14F-4D97-AF65-F5344CB8AC3E}">
        <p14:creationId xmlns:p14="http://schemas.microsoft.com/office/powerpoint/2010/main" val="1176175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Extremely rare</a:t>
            </a:r>
            <a:endParaRPr lang="en-US" dirty="0"/>
          </a:p>
        </p:txBody>
      </p:sp>
      <p:sp>
        <p:nvSpPr>
          <p:cNvPr id="4" name="Slide Number Placeholder 3"/>
          <p:cNvSpPr>
            <a:spLocks noGrp="1"/>
          </p:cNvSpPr>
          <p:nvPr>
            <p:ph type="sldNum" sz="quarter" idx="10"/>
          </p:nvPr>
        </p:nvSpPr>
        <p:spPr/>
        <p:txBody>
          <a:bodyPr/>
          <a:lstStyle/>
          <a:p>
            <a:fld id="{BEFFD47F-70B9-4550-8D40-DDF57FE94633}" type="slidenum">
              <a:rPr lang="en-US" smtClean="0"/>
              <a:t>13</a:t>
            </a:fld>
            <a:endParaRPr lang="en-US"/>
          </a:p>
        </p:txBody>
      </p:sp>
    </p:spTree>
    <p:extLst>
      <p:ext uri="{BB962C8B-B14F-4D97-AF65-F5344CB8AC3E}">
        <p14:creationId xmlns:p14="http://schemas.microsoft.com/office/powerpoint/2010/main" val="2375966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Harold Cohen, student at ID</a:t>
            </a:r>
          </a:p>
          <a:p>
            <a:endParaRPr lang="en-US" baseline="0" dirty="0" smtClean="0"/>
          </a:p>
          <a:p>
            <a:r>
              <a:rPr lang="en-US" baseline="0" dirty="0" smtClean="0"/>
              <a:t>Possibly work for hire by IIT, School of Design</a:t>
            </a:r>
            <a:endParaRPr lang="en-US" dirty="0"/>
          </a:p>
        </p:txBody>
      </p:sp>
      <p:sp>
        <p:nvSpPr>
          <p:cNvPr id="4" name="Slide Number Placeholder 3"/>
          <p:cNvSpPr>
            <a:spLocks noGrp="1"/>
          </p:cNvSpPr>
          <p:nvPr>
            <p:ph type="sldNum" sz="quarter" idx="10"/>
          </p:nvPr>
        </p:nvSpPr>
        <p:spPr/>
        <p:txBody>
          <a:bodyPr/>
          <a:lstStyle/>
          <a:p>
            <a:fld id="{BEFFD47F-70B9-4550-8D40-DDF57FE94633}" type="slidenum">
              <a:rPr lang="en-US" smtClean="0"/>
              <a:t>14</a:t>
            </a:fld>
            <a:endParaRPr lang="en-US"/>
          </a:p>
        </p:txBody>
      </p:sp>
    </p:spTree>
    <p:extLst>
      <p:ext uri="{BB962C8B-B14F-4D97-AF65-F5344CB8AC3E}">
        <p14:creationId xmlns:p14="http://schemas.microsoft.com/office/powerpoint/2010/main" val="786265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Life of author + 70 years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EFFD47F-70B9-4550-8D40-DDF57FE94633}" type="slidenum">
              <a:rPr lang="en-US" smtClean="0"/>
              <a:t>15</a:t>
            </a:fld>
            <a:endParaRPr lang="en-US"/>
          </a:p>
        </p:txBody>
      </p:sp>
    </p:spTree>
    <p:extLst>
      <p:ext uri="{BB962C8B-B14F-4D97-AF65-F5344CB8AC3E}">
        <p14:creationId xmlns:p14="http://schemas.microsoft.com/office/powerpoint/2010/main" val="3973955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Life of author + 70 years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EFFD47F-70B9-4550-8D40-DDF57FE94633}" type="slidenum">
              <a:rPr lang="en-US" smtClean="0"/>
              <a:t>16</a:t>
            </a:fld>
            <a:endParaRPr lang="en-US"/>
          </a:p>
        </p:txBody>
      </p:sp>
    </p:spTree>
    <p:extLst>
      <p:ext uri="{BB962C8B-B14F-4D97-AF65-F5344CB8AC3E}">
        <p14:creationId xmlns:p14="http://schemas.microsoft.com/office/powerpoint/2010/main" val="1473131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Life of author + 70 years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EFFD47F-70B9-4550-8D40-DDF57FE94633}" type="slidenum">
              <a:rPr lang="en-US" smtClean="0"/>
              <a:t>17</a:t>
            </a:fld>
            <a:endParaRPr lang="en-US"/>
          </a:p>
        </p:txBody>
      </p:sp>
    </p:spTree>
    <p:extLst>
      <p:ext uri="{BB962C8B-B14F-4D97-AF65-F5344CB8AC3E}">
        <p14:creationId xmlns:p14="http://schemas.microsoft.com/office/powerpoint/2010/main" val="3575387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FFD47F-70B9-4550-8D40-DDF57FE94633}" type="slidenum">
              <a:rPr lang="en-US" smtClean="0"/>
              <a:t>18</a:t>
            </a:fld>
            <a:endParaRPr lang="en-US"/>
          </a:p>
        </p:txBody>
      </p:sp>
    </p:spTree>
    <p:extLst>
      <p:ext uri="{BB962C8B-B14F-4D97-AF65-F5344CB8AC3E}">
        <p14:creationId xmlns:p14="http://schemas.microsoft.com/office/powerpoint/2010/main" val="339945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FFD47F-70B9-4550-8D40-DDF57FE94633}" type="slidenum">
              <a:rPr lang="en-US" smtClean="0"/>
              <a:t>19</a:t>
            </a:fld>
            <a:endParaRPr lang="en-US"/>
          </a:p>
        </p:txBody>
      </p:sp>
    </p:spTree>
    <p:extLst>
      <p:ext uri="{BB962C8B-B14F-4D97-AF65-F5344CB8AC3E}">
        <p14:creationId xmlns:p14="http://schemas.microsoft.com/office/powerpoint/2010/main" val="2458176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FFD47F-70B9-4550-8D40-DDF57FE94633}" type="slidenum">
              <a:rPr lang="en-US" smtClean="0"/>
              <a:t>20</a:t>
            </a:fld>
            <a:endParaRPr lang="en-US"/>
          </a:p>
        </p:txBody>
      </p:sp>
    </p:spTree>
    <p:extLst>
      <p:ext uri="{BB962C8B-B14F-4D97-AF65-F5344CB8AC3E}">
        <p14:creationId xmlns:p14="http://schemas.microsoft.com/office/powerpoint/2010/main" val="1940693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Mixed material.</a:t>
            </a:r>
            <a:r>
              <a:rPr lang="en-US" baseline="0" dirty="0"/>
              <a:t> Not all created by the Institute of Design, so a variety of creators. Some published material, some is not. Dates of creation and/or publication is between 1937  and 1955, so as we will see, we are right in that sweet spot of copyright status grey area (after 1923, before 1989).</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BEFFD47F-70B9-4550-8D40-DDF57FE94633}" type="slidenum">
              <a:rPr lang="en-US" smtClean="0"/>
              <a:t>3</a:t>
            </a:fld>
            <a:endParaRPr lang="en-US"/>
          </a:p>
        </p:txBody>
      </p:sp>
    </p:spTree>
    <p:extLst>
      <p:ext uri="{BB962C8B-B14F-4D97-AF65-F5344CB8AC3E}">
        <p14:creationId xmlns:p14="http://schemas.microsoft.com/office/powerpoint/2010/main" val="40736382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FFD47F-70B9-4550-8D40-DDF57FE94633}" type="slidenum">
              <a:rPr lang="en-US" smtClean="0"/>
              <a:t>21</a:t>
            </a:fld>
            <a:endParaRPr lang="en-US"/>
          </a:p>
        </p:txBody>
      </p:sp>
    </p:spTree>
    <p:extLst>
      <p:ext uri="{BB962C8B-B14F-4D97-AF65-F5344CB8AC3E}">
        <p14:creationId xmlns:p14="http://schemas.microsoft.com/office/powerpoint/2010/main" val="4112526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 promote the Progress of Science and useful Arts, by securing for limited Times to Authors and Inventors the exclusive Right to their respective Writings and Discoveries.” Article 1, Section 8 U.S. Constitution.</a:t>
            </a:r>
          </a:p>
          <a:p>
            <a:endParaRPr lang="en-US" dirty="0"/>
          </a:p>
          <a:p>
            <a:r>
              <a:rPr lang="en-US" dirty="0"/>
              <a:t>Is an economic incentive for creators to keep creating and DISTRIBUTING</a:t>
            </a:r>
            <a:r>
              <a:rPr lang="en-US" baseline="0" dirty="0"/>
              <a:t> work, not just keeping for themselves</a:t>
            </a:r>
            <a:endParaRPr lang="en-US" dirty="0"/>
          </a:p>
          <a:p>
            <a:endParaRPr lang="en-US" dirty="0"/>
          </a:p>
          <a:p>
            <a:r>
              <a:rPr lang="en-US" dirty="0"/>
              <a:t>Since</a:t>
            </a:r>
            <a:r>
              <a:rPr lang="en-US" baseline="0" dirty="0"/>
              <a:t> 1976 this is the term, and since 1989, no requirement to register copyright = anything that is an original expression, created through human effort, and manifested in tangible form is copyrighted automatically for this period of time. No publication or sale is necessary, no registration or copyright notice required</a:t>
            </a:r>
          </a:p>
          <a:p>
            <a:endParaRPr lang="en-US" baseline="0" dirty="0"/>
          </a:p>
          <a:p>
            <a:r>
              <a:rPr lang="en-US" baseline="0" dirty="0"/>
              <a:t>Infringement when above acts are performed on a copyrighted work without a license from the copyright holder.</a:t>
            </a:r>
          </a:p>
          <a:p>
            <a:endParaRPr lang="en-US" baseline="0" dirty="0"/>
          </a:p>
          <a:p>
            <a:r>
              <a:rPr lang="en-US" baseline="0" dirty="0"/>
              <a:t>Copyright Act includes exemptions, one of these is the Fair Use Doctrine, which we will get into later </a:t>
            </a:r>
            <a:endParaRPr lang="en-US" dirty="0"/>
          </a:p>
        </p:txBody>
      </p:sp>
      <p:sp>
        <p:nvSpPr>
          <p:cNvPr id="4" name="Slide Number Placeholder 3"/>
          <p:cNvSpPr>
            <a:spLocks noGrp="1"/>
          </p:cNvSpPr>
          <p:nvPr>
            <p:ph type="sldNum" sz="quarter" idx="10"/>
          </p:nvPr>
        </p:nvSpPr>
        <p:spPr/>
        <p:txBody>
          <a:bodyPr/>
          <a:lstStyle/>
          <a:p>
            <a:fld id="{BEFFD47F-70B9-4550-8D40-DDF57FE94633}" type="slidenum">
              <a:rPr lang="en-US" smtClean="0"/>
              <a:t>4</a:t>
            </a:fld>
            <a:endParaRPr lang="en-US"/>
          </a:p>
        </p:txBody>
      </p:sp>
    </p:spTree>
    <p:extLst>
      <p:ext uri="{BB962C8B-B14F-4D97-AF65-F5344CB8AC3E}">
        <p14:creationId xmlns:p14="http://schemas.microsoft.com/office/powerpoint/2010/main" val="1151398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Amended many times throughout history.</a:t>
            </a:r>
          </a:p>
          <a:p>
            <a:endParaRPr lang="en-US" dirty="0"/>
          </a:p>
          <a:p>
            <a:r>
              <a:rPr lang="en-US" dirty="0"/>
              <a:t>Not</a:t>
            </a:r>
            <a:r>
              <a:rPr lang="en-US" baseline="0" dirty="0"/>
              <a:t> retroactive in full – so can’t say that because currently the term of copyright is life of author + 70 years that we can apply that to everything in the archive. For works published before 1978, copyright runs for a fixed period of time according to the rules in place when copyright was originally secured.</a:t>
            </a:r>
            <a:endParaRPr lang="en-US" dirty="0"/>
          </a:p>
          <a:p>
            <a:endParaRPr lang="en-US" dirty="0"/>
          </a:p>
          <a:p>
            <a:r>
              <a:rPr lang="en-US" dirty="0"/>
              <a:t>Sometimes a combination</a:t>
            </a:r>
            <a:r>
              <a:rPr lang="en-US" baseline="0" dirty="0"/>
              <a:t> of these things. </a:t>
            </a:r>
          </a:p>
          <a:p>
            <a:endParaRPr lang="en-US" baseline="0" dirty="0"/>
          </a:p>
          <a:p>
            <a:r>
              <a:rPr lang="en-US" baseline="0" dirty="0"/>
              <a:t>Challenging when you </a:t>
            </a:r>
            <a:endParaRPr lang="en-US" dirty="0"/>
          </a:p>
        </p:txBody>
      </p:sp>
      <p:sp>
        <p:nvSpPr>
          <p:cNvPr id="4" name="Slide Number Placeholder 3"/>
          <p:cNvSpPr>
            <a:spLocks noGrp="1"/>
          </p:cNvSpPr>
          <p:nvPr>
            <p:ph type="sldNum" sz="quarter" idx="10"/>
          </p:nvPr>
        </p:nvSpPr>
        <p:spPr/>
        <p:txBody>
          <a:bodyPr/>
          <a:lstStyle/>
          <a:p>
            <a:fld id="{BEFFD47F-70B9-4550-8D40-DDF57FE94633}" type="slidenum">
              <a:rPr lang="en-US" smtClean="0"/>
              <a:t>5</a:t>
            </a:fld>
            <a:endParaRPr lang="en-US"/>
          </a:p>
        </p:txBody>
      </p:sp>
    </p:spTree>
    <p:extLst>
      <p:ext uri="{BB962C8B-B14F-4D97-AF65-F5344CB8AC3E}">
        <p14:creationId xmlns:p14="http://schemas.microsoft.com/office/powerpoint/2010/main" val="159963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FFD47F-70B9-4550-8D40-DDF57FE94633}" type="slidenum">
              <a:rPr lang="en-US" smtClean="0"/>
              <a:t>6</a:t>
            </a:fld>
            <a:endParaRPr lang="en-US"/>
          </a:p>
        </p:txBody>
      </p:sp>
    </p:spTree>
    <p:extLst>
      <p:ext uri="{BB962C8B-B14F-4D97-AF65-F5344CB8AC3E}">
        <p14:creationId xmlns:p14="http://schemas.microsoft.com/office/powerpoint/2010/main" val="1181322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a:t>
            </a:r>
            <a:r>
              <a:rPr lang="en-US" baseline="0" dirty="0"/>
              <a:t> at Institute of Design</a:t>
            </a:r>
            <a:endParaRPr lang="en-US" dirty="0"/>
          </a:p>
        </p:txBody>
      </p:sp>
      <p:sp>
        <p:nvSpPr>
          <p:cNvPr id="4" name="Slide Number Placeholder 3"/>
          <p:cNvSpPr>
            <a:spLocks noGrp="1"/>
          </p:cNvSpPr>
          <p:nvPr>
            <p:ph type="sldNum" sz="quarter" idx="10"/>
          </p:nvPr>
        </p:nvSpPr>
        <p:spPr/>
        <p:txBody>
          <a:bodyPr/>
          <a:lstStyle/>
          <a:p>
            <a:fld id="{BEFFD47F-70B9-4550-8D40-DDF57FE94633}" type="slidenum">
              <a:rPr lang="en-US" smtClean="0"/>
              <a:t>7</a:t>
            </a:fld>
            <a:endParaRPr lang="en-US"/>
          </a:p>
        </p:txBody>
      </p:sp>
    </p:spTree>
    <p:extLst>
      <p:ext uri="{BB962C8B-B14F-4D97-AF65-F5344CB8AC3E}">
        <p14:creationId xmlns:p14="http://schemas.microsoft.com/office/powerpoint/2010/main" val="51945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Photograph</a:t>
            </a:r>
            <a:r>
              <a:rPr lang="en-US" baseline="0" dirty="0"/>
              <a:t> </a:t>
            </a:r>
            <a:endParaRPr lang="en-US" dirty="0"/>
          </a:p>
        </p:txBody>
      </p:sp>
      <p:sp>
        <p:nvSpPr>
          <p:cNvPr id="4" name="Slide Number Placeholder 3"/>
          <p:cNvSpPr>
            <a:spLocks noGrp="1"/>
          </p:cNvSpPr>
          <p:nvPr>
            <p:ph type="sldNum" sz="quarter" idx="10"/>
          </p:nvPr>
        </p:nvSpPr>
        <p:spPr/>
        <p:txBody>
          <a:bodyPr/>
          <a:lstStyle/>
          <a:p>
            <a:fld id="{BEFFD47F-70B9-4550-8D40-DDF57FE94633}" type="slidenum">
              <a:rPr lang="en-US" smtClean="0"/>
              <a:t>8</a:t>
            </a:fld>
            <a:endParaRPr lang="en-US"/>
          </a:p>
        </p:txBody>
      </p:sp>
    </p:spTree>
    <p:extLst>
      <p:ext uri="{BB962C8B-B14F-4D97-AF65-F5344CB8AC3E}">
        <p14:creationId xmlns:p14="http://schemas.microsoft.com/office/powerpoint/2010/main" val="3296077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Anything published</a:t>
            </a:r>
            <a:r>
              <a:rPr lang="en-US" baseline="0" dirty="0"/>
              <a:t> before 1923 is in the public domain, because before the Sonny Bono Copyright Term Extension Act in 1998, the longest copyright term was 75 years. The Extension Act added 20 years to that. But, what had already lived its 75 year protection at that point (in 1998) remained in the PD. This means everything published up to 1923.</a:t>
            </a:r>
          </a:p>
          <a:p>
            <a:endParaRPr lang="en-US" baseline="0" dirty="0"/>
          </a:p>
          <a:p>
            <a:r>
              <a:rPr lang="en-US" baseline="0" dirty="0"/>
              <a:t>1989 is important because after this date, a work does not have to even be registered with the copyright office to receive protection. If this had been published in 1989 or later, then our investigation would be over since it would with certainty be under copyright.</a:t>
            </a:r>
            <a:endParaRPr lang="en-US" dirty="0"/>
          </a:p>
        </p:txBody>
      </p:sp>
      <p:sp>
        <p:nvSpPr>
          <p:cNvPr id="4" name="Slide Number Placeholder 3"/>
          <p:cNvSpPr>
            <a:spLocks noGrp="1"/>
          </p:cNvSpPr>
          <p:nvPr>
            <p:ph type="sldNum" sz="quarter" idx="10"/>
          </p:nvPr>
        </p:nvSpPr>
        <p:spPr/>
        <p:txBody>
          <a:bodyPr/>
          <a:lstStyle/>
          <a:p>
            <a:fld id="{BEFFD47F-70B9-4550-8D40-DDF57FE94633}" type="slidenum">
              <a:rPr lang="en-US" smtClean="0"/>
              <a:t>9</a:t>
            </a:fld>
            <a:endParaRPr lang="en-US"/>
          </a:p>
        </p:txBody>
      </p:sp>
    </p:spTree>
    <p:extLst>
      <p:ext uri="{BB962C8B-B14F-4D97-AF65-F5344CB8AC3E}">
        <p14:creationId xmlns:p14="http://schemas.microsoft.com/office/powerpoint/2010/main" val="2501370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visible in tear out,</a:t>
            </a:r>
            <a:r>
              <a:rPr lang="en-US" baseline="0" dirty="0" smtClean="0"/>
              <a:t> and not visible in the issue that the library has. Might be on the back cover, which is not included.</a:t>
            </a:r>
          </a:p>
          <a:p>
            <a:endParaRPr lang="en-US" baseline="0" dirty="0" smtClean="0"/>
          </a:p>
          <a:p>
            <a:r>
              <a:rPr lang="en-US" dirty="0" smtClean="0"/>
              <a:t>Whether it has a copyright</a:t>
            </a:r>
            <a:r>
              <a:rPr lang="en-US" baseline="0" dirty="0" smtClean="0"/>
              <a:t> notice is important because between 1923 and 1989, there was the requirement that a volume contain a copyright notice. If not, it entered the public domain. Also will need to be renewed if you want it to remain in copyright. Copyright Renewal Act of 1992 made renewal optional for any work in its first term of copyright (published less than 28 years before passage of the Act, so anything before 1963 will only have the 95 </a:t>
            </a:r>
            <a:r>
              <a:rPr lang="en-US" baseline="0" dirty="0" err="1" smtClean="0"/>
              <a:t>yr</a:t>
            </a:r>
            <a:r>
              <a:rPr lang="en-US" baseline="0" dirty="0" smtClean="0"/>
              <a:t> term if their copyright was renewed, otherwise falls ).</a:t>
            </a:r>
          </a:p>
          <a:p>
            <a:r>
              <a:rPr lang="en-US" dirty="0" smtClean="0"/>
              <a:t>http://www.ibiblio.org/ccer/</a:t>
            </a:r>
            <a:endParaRPr lang="en-US" dirty="0"/>
          </a:p>
        </p:txBody>
      </p:sp>
      <p:sp>
        <p:nvSpPr>
          <p:cNvPr id="4" name="Slide Number Placeholder 3"/>
          <p:cNvSpPr>
            <a:spLocks noGrp="1"/>
          </p:cNvSpPr>
          <p:nvPr>
            <p:ph type="sldNum" sz="quarter" idx="10"/>
          </p:nvPr>
        </p:nvSpPr>
        <p:spPr/>
        <p:txBody>
          <a:bodyPr/>
          <a:lstStyle/>
          <a:p>
            <a:fld id="{BEFFD47F-70B9-4550-8D40-DDF57FE94633}" type="slidenum">
              <a:rPr lang="en-US" smtClean="0"/>
              <a:t>10</a:t>
            </a:fld>
            <a:endParaRPr lang="en-US"/>
          </a:p>
        </p:txBody>
      </p:sp>
    </p:spTree>
    <p:extLst>
      <p:ext uri="{BB962C8B-B14F-4D97-AF65-F5344CB8AC3E}">
        <p14:creationId xmlns:p14="http://schemas.microsoft.com/office/powerpoint/2010/main" val="2324027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5/17/2016</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5/17/2016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5/17/2016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5/17/2016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5/17/2016</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5/17/2016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5/17/2016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5/17/2016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5/17/2016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5/17/2016</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5/17/2016</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5/17/2016</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19.xml.rels><?xml version="1.0" encoding="UTF-8" standalone="yes"?>
<Relationships xmlns="http://schemas.openxmlformats.org/package/2006/relationships"><Relationship Id="rId3" Type="http://schemas.openxmlformats.org/officeDocument/2006/relationships/hyperlink" Target="Rightsstatements.or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5127" y="2245654"/>
            <a:ext cx="8361229" cy="891684"/>
          </a:xfrm>
        </p:spPr>
        <p:txBody>
          <a:bodyPr/>
          <a:lstStyle/>
          <a:p>
            <a:r>
              <a:rPr lang="en-US" sz="2400" dirty="0"/>
              <a:t>Balancing copyright and access in digital collections</a:t>
            </a:r>
          </a:p>
        </p:txBody>
      </p:sp>
      <p:sp>
        <p:nvSpPr>
          <p:cNvPr id="3" name="Subtitle 2"/>
          <p:cNvSpPr>
            <a:spLocks noGrp="1"/>
          </p:cNvSpPr>
          <p:nvPr>
            <p:ph type="subTitle" idx="1"/>
          </p:nvPr>
        </p:nvSpPr>
        <p:spPr/>
        <p:txBody>
          <a:bodyPr>
            <a:normAutofit fontScale="92500" lnSpcReduction="10000"/>
          </a:bodyPr>
          <a:lstStyle/>
          <a:p>
            <a:pPr algn="r"/>
            <a:r>
              <a:rPr lang="en-US" dirty="0"/>
              <a:t>Greer Martin</a:t>
            </a:r>
          </a:p>
          <a:p>
            <a:pPr algn="r"/>
            <a:r>
              <a:rPr lang="en-US" dirty="0"/>
              <a:t>Paul V. Galvin Library Mini Conference</a:t>
            </a:r>
          </a:p>
          <a:p>
            <a:pPr algn="r"/>
            <a:r>
              <a:rPr lang="en-US" dirty="0"/>
              <a:t>May 18, 2016</a:t>
            </a:r>
          </a:p>
        </p:txBody>
      </p:sp>
    </p:spTree>
    <p:extLst>
      <p:ext uri="{BB962C8B-B14F-4D97-AF65-F5344CB8AC3E}">
        <p14:creationId xmlns:p14="http://schemas.microsoft.com/office/powerpoint/2010/main" val="1500710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32070"/>
            <a:ext cx="10419347" cy="1485900"/>
          </a:xfrm>
        </p:spPr>
        <p:txBody>
          <a:bodyPr/>
          <a:lstStyle/>
          <a:p>
            <a:r>
              <a:rPr lang="en-US" dirty="0"/>
              <a:t>DOES THE PUBLISHED WORK HAVE A © NOTICE?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71600" y="2402304"/>
            <a:ext cx="2381250" cy="3238500"/>
          </a:xfrm>
          <a:ln w="3175">
            <a:solidFill>
              <a:schemeClr val="accent1"/>
            </a:solidFill>
          </a:ln>
        </p:spPr>
      </p:pic>
      <p:sp>
        <p:nvSpPr>
          <p:cNvPr id="5" name="TextBox 4"/>
          <p:cNvSpPr txBox="1"/>
          <p:nvPr/>
        </p:nvSpPr>
        <p:spPr>
          <a:xfrm>
            <a:off x="4581620" y="2745538"/>
            <a:ext cx="3182587" cy="400110"/>
          </a:xfrm>
          <a:prstGeom prst="rect">
            <a:avLst/>
          </a:prstGeom>
          <a:noFill/>
        </p:spPr>
        <p:txBody>
          <a:bodyPr wrap="square" rtlCol="0">
            <a:spAutoFit/>
          </a:bodyPr>
          <a:lstStyle/>
          <a:p>
            <a:r>
              <a:rPr lang="en-US" sz="2000" b="1" dirty="0" smtClean="0">
                <a:solidFill>
                  <a:schemeClr val="accent6">
                    <a:lumMod val="75000"/>
                  </a:schemeClr>
                </a:solidFill>
              </a:rPr>
              <a:t>Maybe</a:t>
            </a:r>
            <a:endParaRPr lang="en-US" sz="2000" b="1" dirty="0">
              <a:solidFill>
                <a:schemeClr val="accent6">
                  <a:lumMod val="75000"/>
                </a:schemeClr>
              </a:solidFill>
            </a:endParaRPr>
          </a:p>
        </p:txBody>
      </p:sp>
      <p:sp>
        <p:nvSpPr>
          <p:cNvPr id="8" name="Bent-Up Arrow 7"/>
          <p:cNvSpPr/>
          <p:nvPr/>
        </p:nvSpPr>
        <p:spPr>
          <a:xfrm rot="5400000">
            <a:off x="3796726" y="2352322"/>
            <a:ext cx="1028015" cy="356260"/>
          </a:xfrm>
          <a:prstGeom prst="bentUpArrow">
            <a:avLst/>
          </a:prstGeom>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563242" y="3923829"/>
            <a:ext cx="4797631" cy="738664"/>
          </a:xfrm>
          <a:prstGeom prst="rect">
            <a:avLst/>
          </a:prstGeom>
          <a:noFill/>
        </p:spPr>
        <p:txBody>
          <a:bodyPr wrap="square" rtlCol="0">
            <a:spAutoFit/>
          </a:bodyPr>
          <a:lstStyle/>
          <a:p>
            <a:r>
              <a:rPr lang="en-US" sz="2400" dirty="0" smtClean="0"/>
              <a:t>Was it published before 1964?</a:t>
            </a:r>
          </a:p>
          <a:p>
            <a:endParaRPr lang="en-US" dirty="0"/>
          </a:p>
        </p:txBody>
      </p:sp>
      <p:sp>
        <p:nvSpPr>
          <p:cNvPr id="11" name="Bent-Up Arrow 10"/>
          <p:cNvSpPr/>
          <p:nvPr/>
        </p:nvSpPr>
        <p:spPr>
          <a:xfrm rot="5400000">
            <a:off x="4906590" y="3566109"/>
            <a:ext cx="957043" cy="35626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ent-Up Arrow 13"/>
          <p:cNvSpPr/>
          <p:nvPr/>
        </p:nvSpPr>
        <p:spPr>
          <a:xfrm rot="5400000">
            <a:off x="9116567" y="4647910"/>
            <a:ext cx="824837" cy="40960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9778462" y="4966237"/>
            <a:ext cx="3182587" cy="400110"/>
          </a:xfrm>
          <a:prstGeom prst="rect">
            <a:avLst/>
          </a:prstGeom>
          <a:noFill/>
        </p:spPr>
        <p:txBody>
          <a:bodyPr wrap="square" rtlCol="0">
            <a:spAutoFit/>
          </a:bodyPr>
          <a:lstStyle/>
          <a:p>
            <a:r>
              <a:rPr lang="en-US" sz="2000" b="1" dirty="0" smtClean="0">
                <a:solidFill>
                  <a:schemeClr val="accent6">
                    <a:lumMod val="75000"/>
                  </a:schemeClr>
                </a:solidFill>
              </a:rPr>
              <a:t>Yes</a:t>
            </a:r>
            <a:endParaRPr lang="en-US" sz="2000" b="1" dirty="0">
              <a:solidFill>
                <a:schemeClr val="accent6">
                  <a:lumMod val="75000"/>
                </a:schemeClr>
              </a:solidFill>
            </a:endParaRPr>
          </a:p>
        </p:txBody>
      </p:sp>
    </p:spTree>
    <p:extLst>
      <p:ext uri="{BB962C8B-B14F-4D97-AF65-F5344CB8AC3E}">
        <p14:creationId xmlns:p14="http://schemas.microsoft.com/office/powerpoint/2010/main" val="1271340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32070"/>
            <a:ext cx="10419347" cy="1485900"/>
          </a:xfrm>
        </p:spPr>
        <p:txBody>
          <a:bodyPr/>
          <a:lstStyle/>
          <a:p>
            <a:r>
              <a:rPr lang="en-US" dirty="0" smtClean="0"/>
              <a:t>WAS COPYRIGHT RENEWED?</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71600" y="2402304"/>
            <a:ext cx="2381250" cy="3238500"/>
          </a:xfrm>
          <a:ln w="3175">
            <a:solidFill>
              <a:schemeClr val="accent1"/>
            </a:solidFill>
          </a:ln>
        </p:spPr>
      </p:pic>
      <p:sp>
        <p:nvSpPr>
          <p:cNvPr id="17" name="TextBox 16"/>
          <p:cNvSpPr txBox="1"/>
          <p:nvPr/>
        </p:nvSpPr>
        <p:spPr>
          <a:xfrm>
            <a:off x="4389083" y="2032090"/>
            <a:ext cx="6785596" cy="3170099"/>
          </a:xfrm>
          <a:prstGeom prst="rect">
            <a:avLst/>
          </a:prstGeom>
          <a:noFill/>
        </p:spPr>
        <p:txBody>
          <a:bodyPr wrap="square" rtlCol="0">
            <a:spAutoFit/>
          </a:bodyPr>
          <a:lstStyle/>
          <a:p>
            <a:pPr marL="342900" indent="-342900">
              <a:buFont typeface="Wingdings" panose="05000000000000000000" pitchFamily="2" charset="2"/>
              <a:buChar char="§"/>
            </a:pPr>
            <a:r>
              <a:rPr lang="en-US" sz="2000" dirty="0" smtClean="0"/>
              <a:t>1950-1963 at copyright.gov/records. Index for periodicals at upenn.edu </a:t>
            </a:r>
            <a:br>
              <a:rPr lang="en-US" sz="2000" dirty="0" smtClean="0"/>
            </a:br>
            <a:endParaRPr lang="en-US" sz="2000" dirty="0" smtClean="0"/>
          </a:p>
          <a:p>
            <a:pPr marL="342900" indent="-342900">
              <a:buFont typeface="Wingdings" panose="05000000000000000000" pitchFamily="2" charset="2"/>
              <a:buChar char="§"/>
            </a:pPr>
            <a:r>
              <a:rPr lang="en-US" sz="2000" dirty="0" smtClean="0"/>
              <a:t>1923-1949 in Catalog of Copyright Entries (CCE). Some online at ibiblio.org/</a:t>
            </a:r>
            <a:r>
              <a:rPr lang="en-US" sz="2000" dirty="0" err="1" smtClean="0"/>
              <a:t>ccer</a:t>
            </a:r>
            <a:endParaRPr lang="en-US" sz="2000" dirty="0" smtClean="0"/>
          </a:p>
          <a:p>
            <a:pPr marL="342900" indent="-342900">
              <a:buFont typeface="Wingdings" panose="05000000000000000000" pitchFamily="2" charset="2"/>
              <a:buChar char="§"/>
            </a:pPr>
            <a:endParaRPr lang="en-US" sz="2000" dirty="0"/>
          </a:p>
          <a:p>
            <a:pPr marL="342900" indent="-342900">
              <a:buFont typeface="Wingdings" panose="05000000000000000000" pitchFamily="2" charset="2"/>
              <a:buChar char="§"/>
            </a:pPr>
            <a:r>
              <a:rPr lang="en-US" sz="2000" dirty="0" smtClean="0"/>
              <a:t>1950-1992 books searchable through Stanford.edu</a:t>
            </a:r>
          </a:p>
          <a:p>
            <a:endParaRPr lang="en-US" sz="2000" dirty="0"/>
          </a:p>
          <a:p>
            <a:endParaRPr lang="en-US" sz="2000" dirty="0"/>
          </a:p>
          <a:p>
            <a:endParaRPr lang="en-US" sz="2000" dirty="0"/>
          </a:p>
        </p:txBody>
      </p:sp>
    </p:spTree>
    <p:extLst>
      <p:ext uri="{BB962C8B-B14F-4D97-AF65-F5344CB8AC3E}">
        <p14:creationId xmlns:p14="http://schemas.microsoft.com/office/powerpoint/2010/main" val="2434564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32070"/>
            <a:ext cx="10419347" cy="1485900"/>
          </a:xfrm>
        </p:spPr>
        <p:txBody>
          <a:bodyPr/>
          <a:lstStyle/>
          <a:p>
            <a:r>
              <a:rPr lang="en-US" dirty="0" smtClean="0"/>
              <a:t>SO WAS IT RENEWED?</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71600" y="2402304"/>
            <a:ext cx="2381250" cy="3238500"/>
          </a:xfrm>
          <a:ln w="3175">
            <a:solidFill>
              <a:schemeClr val="accent1"/>
            </a:solidFill>
          </a:ln>
        </p:spPr>
      </p:pic>
      <p:grpSp>
        <p:nvGrpSpPr>
          <p:cNvPr id="6" name="Group 5"/>
          <p:cNvGrpSpPr/>
          <p:nvPr/>
        </p:nvGrpSpPr>
        <p:grpSpPr>
          <a:xfrm>
            <a:off x="4266319" y="2402304"/>
            <a:ext cx="7524628" cy="3215043"/>
            <a:chOff x="4111306" y="2010933"/>
            <a:chExt cx="7524628" cy="3215043"/>
          </a:xfrm>
        </p:grpSpPr>
        <p:sp>
          <p:nvSpPr>
            <p:cNvPr id="8" name="Bent-Up Arrow 7"/>
            <p:cNvSpPr/>
            <p:nvPr/>
          </p:nvSpPr>
          <p:spPr>
            <a:xfrm rot="5400000">
              <a:off x="4319904" y="1802335"/>
              <a:ext cx="467488" cy="884683"/>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Bent-Up Arrow 10"/>
            <p:cNvSpPr/>
            <p:nvPr/>
          </p:nvSpPr>
          <p:spPr>
            <a:xfrm rot="5400000">
              <a:off x="5156298" y="3843424"/>
              <a:ext cx="957043" cy="35626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981269" y="4117980"/>
              <a:ext cx="4797631" cy="1107996"/>
            </a:xfrm>
            <a:prstGeom prst="rect">
              <a:avLst/>
            </a:prstGeom>
            <a:noFill/>
          </p:spPr>
          <p:txBody>
            <a:bodyPr wrap="square" rtlCol="0">
              <a:spAutoFit/>
            </a:bodyPr>
            <a:lstStyle/>
            <a:p>
              <a:r>
                <a:rPr lang="en-US" sz="2400" dirty="0" smtClean="0"/>
                <a:t>Protected for 95 years from publication date</a:t>
              </a:r>
            </a:p>
            <a:p>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4236" y="2022847"/>
              <a:ext cx="6511698" cy="704356"/>
            </a:xfrm>
            <a:prstGeom prst="rect">
              <a:avLst/>
            </a:prstGeom>
          </p:spPr>
        </p:pic>
        <p:sp>
          <p:nvSpPr>
            <p:cNvPr id="9" name="TextBox 8"/>
            <p:cNvSpPr txBox="1"/>
            <p:nvPr/>
          </p:nvSpPr>
          <p:spPr>
            <a:xfrm>
              <a:off x="5124236" y="2925084"/>
              <a:ext cx="3182587" cy="400110"/>
            </a:xfrm>
            <a:prstGeom prst="rect">
              <a:avLst/>
            </a:prstGeom>
            <a:noFill/>
          </p:spPr>
          <p:txBody>
            <a:bodyPr wrap="square" rtlCol="0">
              <a:spAutoFit/>
            </a:bodyPr>
            <a:lstStyle/>
            <a:p>
              <a:r>
                <a:rPr lang="en-US" sz="2000" b="1" dirty="0" smtClean="0">
                  <a:solidFill>
                    <a:schemeClr val="accent6">
                      <a:lumMod val="75000"/>
                    </a:schemeClr>
                  </a:solidFill>
                </a:rPr>
                <a:t>Yes</a:t>
              </a:r>
              <a:endParaRPr lang="en-US" sz="2000" b="1" dirty="0">
                <a:solidFill>
                  <a:schemeClr val="accent6">
                    <a:lumMod val="75000"/>
                  </a:schemeClr>
                </a:solidFill>
              </a:endParaRPr>
            </a:p>
          </p:txBody>
        </p:sp>
      </p:grpSp>
    </p:spTree>
    <p:extLst>
      <p:ext uri="{BB962C8B-B14F-4D97-AF65-F5344CB8AC3E}">
        <p14:creationId xmlns:p14="http://schemas.microsoft.com/office/powerpoint/2010/main" val="1625583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10419347" cy="1485900"/>
          </a:xfrm>
        </p:spPr>
        <p:txBody>
          <a:bodyPr/>
          <a:lstStyle/>
          <a:p>
            <a:r>
              <a:rPr lang="en-US" dirty="0" smtClean="0"/>
              <a:t>UNPUBLISHED WORK: WAS IT REGISTERED WITH THE COPYRIGHT OFFICE?</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8470" y="2949992"/>
            <a:ext cx="2857500" cy="2143125"/>
          </a:xfrm>
          <a:prstGeom prst="rect">
            <a:avLst/>
          </a:prstGeom>
          <a:ln>
            <a:solidFill>
              <a:schemeClr val="accent1"/>
            </a:solid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8127" y="2797592"/>
            <a:ext cx="2857500" cy="2295525"/>
          </a:xfrm>
          <a:prstGeom prst="rect">
            <a:avLst/>
          </a:prstGeom>
          <a:ln>
            <a:solidFill>
              <a:schemeClr val="accent1"/>
            </a:solidFill>
          </a:ln>
        </p:spPr>
      </p:pic>
      <p:sp>
        <p:nvSpPr>
          <p:cNvPr id="10" name="TextBox 9"/>
          <p:cNvSpPr txBox="1"/>
          <p:nvPr/>
        </p:nvSpPr>
        <p:spPr>
          <a:xfrm>
            <a:off x="2662837" y="5093117"/>
            <a:ext cx="3208421" cy="400110"/>
          </a:xfrm>
          <a:prstGeom prst="rect">
            <a:avLst/>
          </a:prstGeom>
          <a:noFill/>
        </p:spPr>
        <p:txBody>
          <a:bodyPr wrap="square" rtlCol="0">
            <a:spAutoFit/>
          </a:bodyPr>
          <a:lstStyle/>
          <a:p>
            <a:r>
              <a:rPr lang="en-US" sz="2000" dirty="0"/>
              <a:t>Invitation: </a:t>
            </a:r>
            <a:r>
              <a:rPr lang="en-US" sz="2000" dirty="0" smtClean="0"/>
              <a:t>No</a:t>
            </a:r>
            <a:endParaRPr lang="en-US" sz="2000" dirty="0"/>
          </a:p>
        </p:txBody>
      </p:sp>
      <p:sp>
        <p:nvSpPr>
          <p:cNvPr id="11" name="TextBox 10"/>
          <p:cNvSpPr txBox="1"/>
          <p:nvPr/>
        </p:nvSpPr>
        <p:spPr>
          <a:xfrm>
            <a:off x="7425297" y="5137395"/>
            <a:ext cx="3392407" cy="400110"/>
          </a:xfrm>
          <a:prstGeom prst="rect">
            <a:avLst/>
          </a:prstGeom>
          <a:noFill/>
        </p:spPr>
        <p:txBody>
          <a:bodyPr wrap="square" rtlCol="0">
            <a:spAutoFit/>
          </a:bodyPr>
          <a:lstStyle/>
          <a:p>
            <a:r>
              <a:rPr lang="en-US" sz="2000" dirty="0"/>
              <a:t>Photograph: </a:t>
            </a:r>
            <a:r>
              <a:rPr lang="en-US" sz="2000" dirty="0" smtClean="0"/>
              <a:t>No</a:t>
            </a:r>
            <a:endParaRPr lang="en-US" sz="2000" dirty="0"/>
          </a:p>
        </p:txBody>
      </p:sp>
    </p:spTree>
    <p:extLst>
      <p:ext uri="{BB962C8B-B14F-4D97-AF65-F5344CB8AC3E}">
        <p14:creationId xmlns:p14="http://schemas.microsoft.com/office/powerpoint/2010/main" val="962527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10419347" cy="1485900"/>
          </a:xfrm>
        </p:spPr>
        <p:txBody>
          <a:bodyPr/>
          <a:lstStyle/>
          <a:p>
            <a:r>
              <a:rPr lang="en-US" dirty="0" smtClean="0"/>
              <a:t>WHO CREATED IT?</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8470" y="2949992"/>
            <a:ext cx="2857500" cy="2143125"/>
          </a:xfrm>
          <a:prstGeom prst="rect">
            <a:avLst/>
          </a:prstGeom>
          <a:ln>
            <a:solidFill>
              <a:schemeClr val="accent1"/>
            </a:solid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8127" y="2949992"/>
            <a:ext cx="2857500" cy="2295525"/>
          </a:xfrm>
          <a:prstGeom prst="rect">
            <a:avLst/>
          </a:prstGeom>
          <a:ln>
            <a:solidFill>
              <a:schemeClr val="accent1"/>
            </a:solidFill>
          </a:ln>
        </p:spPr>
      </p:pic>
      <p:sp>
        <p:nvSpPr>
          <p:cNvPr id="10" name="TextBox 9"/>
          <p:cNvSpPr txBox="1"/>
          <p:nvPr/>
        </p:nvSpPr>
        <p:spPr>
          <a:xfrm>
            <a:off x="2460956" y="5115470"/>
            <a:ext cx="3208421" cy="400110"/>
          </a:xfrm>
          <a:prstGeom prst="rect">
            <a:avLst/>
          </a:prstGeom>
          <a:noFill/>
        </p:spPr>
        <p:txBody>
          <a:bodyPr wrap="square" rtlCol="0">
            <a:spAutoFit/>
          </a:bodyPr>
          <a:lstStyle/>
          <a:p>
            <a:r>
              <a:rPr lang="en-US" sz="2000" dirty="0"/>
              <a:t>Invitation: </a:t>
            </a:r>
            <a:r>
              <a:rPr lang="en-US" sz="2000" dirty="0" smtClean="0"/>
              <a:t>Individual</a:t>
            </a:r>
            <a:endParaRPr lang="en-US" sz="2000" dirty="0"/>
          </a:p>
        </p:txBody>
      </p:sp>
      <p:sp>
        <p:nvSpPr>
          <p:cNvPr id="11" name="TextBox 10"/>
          <p:cNvSpPr txBox="1"/>
          <p:nvPr/>
        </p:nvSpPr>
        <p:spPr>
          <a:xfrm>
            <a:off x="7310650" y="5265891"/>
            <a:ext cx="2644977" cy="707886"/>
          </a:xfrm>
          <a:prstGeom prst="rect">
            <a:avLst/>
          </a:prstGeom>
          <a:noFill/>
        </p:spPr>
        <p:txBody>
          <a:bodyPr wrap="square" rtlCol="0">
            <a:spAutoFit/>
          </a:bodyPr>
          <a:lstStyle/>
          <a:p>
            <a:r>
              <a:rPr lang="en-US" sz="2000" dirty="0"/>
              <a:t>Photograph: </a:t>
            </a:r>
            <a:r>
              <a:rPr lang="en-US" sz="2000" dirty="0" smtClean="0"/>
              <a:t>Possibly work for hire</a:t>
            </a:r>
            <a:endParaRPr lang="en-US" sz="2000" dirty="0"/>
          </a:p>
        </p:txBody>
      </p:sp>
    </p:spTree>
    <p:extLst>
      <p:ext uri="{BB962C8B-B14F-4D97-AF65-F5344CB8AC3E}">
        <p14:creationId xmlns:p14="http://schemas.microsoft.com/office/powerpoint/2010/main" val="3290659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597" y="561582"/>
            <a:ext cx="10419347" cy="1485900"/>
          </a:xfrm>
        </p:spPr>
        <p:txBody>
          <a:bodyPr/>
          <a:lstStyle/>
          <a:p>
            <a:r>
              <a:rPr lang="en-US" dirty="0" smtClean="0"/>
              <a:t>CREATION BY INDIVIDUAL: Is the author still alive?</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5971" y="2749937"/>
            <a:ext cx="2857500" cy="2143125"/>
          </a:xfrm>
          <a:prstGeom prst="rect">
            <a:avLst/>
          </a:prstGeom>
          <a:ln>
            <a:solidFill>
              <a:schemeClr val="accent1"/>
            </a:solidFill>
          </a:ln>
        </p:spPr>
      </p:pic>
      <p:sp>
        <p:nvSpPr>
          <p:cNvPr id="9" name="TextBox 8"/>
          <p:cNvSpPr txBox="1"/>
          <p:nvPr/>
        </p:nvSpPr>
        <p:spPr>
          <a:xfrm>
            <a:off x="5968018" y="2257019"/>
            <a:ext cx="3182587" cy="400110"/>
          </a:xfrm>
          <a:prstGeom prst="rect">
            <a:avLst/>
          </a:prstGeom>
          <a:noFill/>
        </p:spPr>
        <p:txBody>
          <a:bodyPr wrap="square" rtlCol="0">
            <a:spAutoFit/>
          </a:bodyPr>
          <a:lstStyle/>
          <a:p>
            <a:r>
              <a:rPr lang="en-US" sz="2000" b="1" dirty="0" smtClean="0">
                <a:solidFill>
                  <a:schemeClr val="accent6">
                    <a:lumMod val="75000"/>
                  </a:schemeClr>
                </a:solidFill>
              </a:rPr>
              <a:t>I don’t know</a:t>
            </a:r>
            <a:endParaRPr lang="en-US" sz="2000" b="1" dirty="0">
              <a:solidFill>
                <a:schemeClr val="accent6">
                  <a:lumMod val="75000"/>
                </a:schemeClr>
              </a:solidFill>
            </a:endParaRPr>
          </a:p>
        </p:txBody>
      </p:sp>
      <p:sp>
        <p:nvSpPr>
          <p:cNvPr id="14" name="Bent-Up Arrow 13"/>
          <p:cNvSpPr/>
          <p:nvPr/>
        </p:nvSpPr>
        <p:spPr>
          <a:xfrm rot="5400000">
            <a:off x="6280880" y="3050329"/>
            <a:ext cx="957043" cy="35626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050682" y="3357445"/>
            <a:ext cx="4797631" cy="1107996"/>
          </a:xfrm>
          <a:prstGeom prst="rect">
            <a:avLst/>
          </a:prstGeom>
          <a:noFill/>
        </p:spPr>
        <p:txBody>
          <a:bodyPr wrap="square" rtlCol="0">
            <a:spAutoFit/>
          </a:bodyPr>
          <a:lstStyle/>
          <a:p>
            <a:r>
              <a:rPr lang="en-US" sz="2400" dirty="0" smtClean="0"/>
              <a:t>Protected for 120 years from date of creation</a:t>
            </a:r>
          </a:p>
          <a:p>
            <a:endParaRPr lang="en-US" dirty="0"/>
          </a:p>
        </p:txBody>
      </p:sp>
    </p:spTree>
    <p:extLst>
      <p:ext uri="{BB962C8B-B14F-4D97-AF65-F5344CB8AC3E}">
        <p14:creationId xmlns:p14="http://schemas.microsoft.com/office/powerpoint/2010/main" val="3723069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9729" y="597208"/>
            <a:ext cx="10419347" cy="1485900"/>
          </a:xfrm>
        </p:spPr>
        <p:txBody>
          <a:bodyPr/>
          <a:lstStyle/>
          <a:p>
            <a:r>
              <a:rPr lang="en-US" dirty="0" smtClean="0"/>
              <a:t>COPRORATE AUTHORSHIP: What year was the work created?</a:t>
            </a:r>
            <a:endParaRPr lang="en-US" dirty="0"/>
          </a:p>
        </p:txBody>
      </p:sp>
      <p:sp>
        <p:nvSpPr>
          <p:cNvPr id="9" name="TextBox 8"/>
          <p:cNvSpPr txBox="1"/>
          <p:nvPr/>
        </p:nvSpPr>
        <p:spPr>
          <a:xfrm>
            <a:off x="5968018" y="2257019"/>
            <a:ext cx="3182587" cy="400110"/>
          </a:xfrm>
          <a:prstGeom prst="rect">
            <a:avLst/>
          </a:prstGeom>
          <a:noFill/>
        </p:spPr>
        <p:txBody>
          <a:bodyPr wrap="square" rtlCol="0">
            <a:spAutoFit/>
          </a:bodyPr>
          <a:lstStyle/>
          <a:p>
            <a:r>
              <a:rPr lang="en-US" sz="2000" b="1" dirty="0" smtClean="0">
                <a:solidFill>
                  <a:schemeClr val="accent6">
                    <a:lumMod val="75000"/>
                  </a:schemeClr>
                </a:solidFill>
              </a:rPr>
              <a:t>Around 1960</a:t>
            </a:r>
            <a:endParaRPr lang="en-US" sz="2000" b="1" dirty="0">
              <a:solidFill>
                <a:schemeClr val="accent6">
                  <a:lumMod val="75000"/>
                </a:schemeClr>
              </a:solidFill>
            </a:endParaRPr>
          </a:p>
        </p:txBody>
      </p:sp>
      <p:sp>
        <p:nvSpPr>
          <p:cNvPr id="14" name="Bent-Up Arrow 13"/>
          <p:cNvSpPr/>
          <p:nvPr/>
        </p:nvSpPr>
        <p:spPr>
          <a:xfrm rot="5400000">
            <a:off x="6280880" y="3050329"/>
            <a:ext cx="957043" cy="35626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050682" y="3357445"/>
            <a:ext cx="4797631" cy="1107996"/>
          </a:xfrm>
          <a:prstGeom prst="rect">
            <a:avLst/>
          </a:prstGeom>
          <a:noFill/>
        </p:spPr>
        <p:txBody>
          <a:bodyPr wrap="square" rtlCol="0">
            <a:spAutoFit/>
          </a:bodyPr>
          <a:lstStyle/>
          <a:p>
            <a:r>
              <a:rPr lang="en-US" sz="2400" dirty="0" smtClean="0"/>
              <a:t>Protected for 120 years from date of creation</a:t>
            </a:r>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5483" y="2657129"/>
            <a:ext cx="2857500" cy="2295525"/>
          </a:xfrm>
          <a:prstGeom prst="rect">
            <a:avLst/>
          </a:prstGeom>
          <a:ln>
            <a:solidFill>
              <a:schemeClr val="accent1"/>
            </a:solidFill>
          </a:ln>
        </p:spPr>
      </p:pic>
      <p:sp>
        <p:nvSpPr>
          <p:cNvPr id="8" name="TextBox 7"/>
          <p:cNvSpPr txBox="1"/>
          <p:nvPr/>
        </p:nvSpPr>
        <p:spPr>
          <a:xfrm>
            <a:off x="5968018" y="4752599"/>
            <a:ext cx="3182587" cy="400110"/>
          </a:xfrm>
          <a:prstGeom prst="rect">
            <a:avLst/>
          </a:prstGeom>
          <a:noFill/>
        </p:spPr>
        <p:txBody>
          <a:bodyPr wrap="square" rtlCol="0">
            <a:spAutoFit/>
          </a:bodyPr>
          <a:lstStyle/>
          <a:p>
            <a:r>
              <a:rPr lang="en-US" sz="2000" b="1" dirty="0" smtClean="0">
                <a:solidFill>
                  <a:schemeClr val="accent6">
                    <a:lumMod val="75000"/>
                  </a:schemeClr>
                </a:solidFill>
              </a:rPr>
              <a:t>BUT</a:t>
            </a:r>
            <a:endParaRPr lang="en-US" sz="2000" b="1" dirty="0">
              <a:solidFill>
                <a:schemeClr val="accent6">
                  <a:lumMod val="75000"/>
                </a:schemeClr>
              </a:solidFill>
            </a:endParaRPr>
          </a:p>
        </p:txBody>
      </p:sp>
      <p:sp>
        <p:nvSpPr>
          <p:cNvPr id="10" name="TextBox 9"/>
          <p:cNvSpPr txBox="1"/>
          <p:nvPr/>
        </p:nvSpPr>
        <p:spPr>
          <a:xfrm>
            <a:off x="6581271" y="5248453"/>
            <a:ext cx="4797631" cy="1107996"/>
          </a:xfrm>
          <a:prstGeom prst="rect">
            <a:avLst/>
          </a:prstGeom>
          <a:noFill/>
        </p:spPr>
        <p:txBody>
          <a:bodyPr wrap="square" rtlCol="0">
            <a:spAutoFit/>
          </a:bodyPr>
          <a:lstStyle/>
          <a:p>
            <a:r>
              <a:rPr lang="en-US" sz="2400" dirty="0" smtClean="0"/>
              <a:t>Illinois Institute of Technology is the rights holder</a:t>
            </a:r>
          </a:p>
          <a:p>
            <a:endParaRPr lang="en-US" dirty="0"/>
          </a:p>
        </p:txBody>
      </p:sp>
    </p:spTree>
    <p:extLst>
      <p:ext uri="{BB962C8B-B14F-4D97-AF65-F5344CB8AC3E}">
        <p14:creationId xmlns:p14="http://schemas.microsoft.com/office/powerpoint/2010/main" val="275901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9729" y="597208"/>
            <a:ext cx="10419347" cy="1485900"/>
          </a:xfrm>
        </p:spPr>
        <p:txBody>
          <a:bodyPr/>
          <a:lstStyle/>
          <a:p>
            <a:r>
              <a:rPr lang="en-US" dirty="0" smtClean="0"/>
              <a:t>COPRORATE AUTHORSHIP: What year was the work created?</a:t>
            </a:r>
            <a:endParaRPr lang="en-US" dirty="0"/>
          </a:p>
        </p:txBody>
      </p:sp>
      <p:sp>
        <p:nvSpPr>
          <p:cNvPr id="9" name="TextBox 8"/>
          <p:cNvSpPr txBox="1"/>
          <p:nvPr/>
        </p:nvSpPr>
        <p:spPr>
          <a:xfrm>
            <a:off x="5968018" y="2257019"/>
            <a:ext cx="3182587" cy="400110"/>
          </a:xfrm>
          <a:prstGeom prst="rect">
            <a:avLst/>
          </a:prstGeom>
          <a:noFill/>
        </p:spPr>
        <p:txBody>
          <a:bodyPr wrap="square" rtlCol="0">
            <a:spAutoFit/>
          </a:bodyPr>
          <a:lstStyle/>
          <a:p>
            <a:r>
              <a:rPr lang="en-US" sz="2000" b="1" dirty="0" smtClean="0">
                <a:solidFill>
                  <a:schemeClr val="accent6">
                    <a:lumMod val="75000"/>
                  </a:schemeClr>
                </a:solidFill>
              </a:rPr>
              <a:t>Around 1960</a:t>
            </a:r>
            <a:endParaRPr lang="en-US" sz="2000" b="1" dirty="0">
              <a:solidFill>
                <a:schemeClr val="accent6">
                  <a:lumMod val="75000"/>
                </a:schemeClr>
              </a:solidFill>
            </a:endParaRPr>
          </a:p>
        </p:txBody>
      </p:sp>
      <p:sp>
        <p:nvSpPr>
          <p:cNvPr id="14" name="Bent-Up Arrow 13"/>
          <p:cNvSpPr/>
          <p:nvPr/>
        </p:nvSpPr>
        <p:spPr>
          <a:xfrm rot="5400000">
            <a:off x="6280880" y="3050329"/>
            <a:ext cx="957043" cy="35626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050682" y="3357445"/>
            <a:ext cx="4797631" cy="1107996"/>
          </a:xfrm>
          <a:prstGeom prst="rect">
            <a:avLst/>
          </a:prstGeom>
          <a:noFill/>
        </p:spPr>
        <p:txBody>
          <a:bodyPr wrap="square" rtlCol="0">
            <a:spAutoFit/>
          </a:bodyPr>
          <a:lstStyle/>
          <a:p>
            <a:r>
              <a:rPr lang="en-US" sz="2400" dirty="0" smtClean="0"/>
              <a:t>Protected for 120 years from date of creation</a:t>
            </a:r>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5483" y="2657129"/>
            <a:ext cx="2857500" cy="2295525"/>
          </a:xfrm>
          <a:prstGeom prst="rect">
            <a:avLst/>
          </a:prstGeom>
          <a:ln>
            <a:solidFill>
              <a:schemeClr val="accent1"/>
            </a:solidFill>
          </a:ln>
        </p:spPr>
      </p:pic>
      <p:sp>
        <p:nvSpPr>
          <p:cNvPr id="8" name="TextBox 7"/>
          <p:cNvSpPr txBox="1"/>
          <p:nvPr/>
        </p:nvSpPr>
        <p:spPr>
          <a:xfrm>
            <a:off x="5968018" y="4752599"/>
            <a:ext cx="3182587" cy="400110"/>
          </a:xfrm>
          <a:prstGeom prst="rect">
            <a:avLst/>
          </a:prstGeom>
          <a:noFill/>
        </p:spPr>
        <p:txBody>
          <a:bodyPr wrap="square" rtlCol="0">
            <a:spAutoFit/>
          </a:bodyPr>
          <a:lstStyle/>
          <a:p>
            <a:r>
              <a:rPr lang="en-US" sz="2000" b="1" dirty="0" smtClean="0">
                <a:solidFill>
                  <a:schemeClr val="accent6">
                    <a:lumMod val="75000"/>
                  </a:schemeClr>
                </a:solidFill>
              </a:rPr>
              <a:t>BUT</a:t>
            </a:r>
            <a:endParaRPr lang="en-US" sz="2000" b="1" dirty="0">
              <a:solidFill>
                <a:schemeClr val="accent6">
                  <a:lumMod val="75000"/>
                </a:schemeClr>
              </a:solidFill>
            </a:endParaRPr>
          </a:p>
        </p:txBody>
      </p:sp>
      <p:sp>
        <p:nvSpPr>
          <p:cNvPr id="10" name="TextBox 9"/>
          <p:cNvSpPr txBox="1"/>
          <p:nvPr/>
        </p:nvSpPr>
        <p:spPr>
          <a:xfrm>
            <a:off x="6581271" y="5248453"/>
            <a:ext cx="4797631" cy="1107996"/>
          </a:xfrm>
          <a:prstGeom prst="rect">
            <a:avLst/>
          </a:prstGeom>
          <a:noFill/>
        </p:spPr>
        <p:txBody>
          <a:bodyPr wrap="square" rtlCol="0">
            <a:spAutoFit/>
          </a:bodyPr>
          <a:lstStyle/>
          <a:p>
            <a:r>
              <a:rPr lang="en-US" sz="2400" dirty="0" smtClean="0"/>
              <a:t>Illinois Institute of Technology is the rights holder</a:t>
            </a:r>
          </a:p>
          <a:p>
            <a:endParaRPr lang="en-US" dirty="0"/>
          </a:p>
        </p:txBody>
      </p:sp>
    </p:spTree>
    <p:extLst>
      <p:ext uri="{BB962C8B-B14F-4D97-AF65-F5344CB8AC3E}">
        <p14:creationId xmlns:p14="http://schemas.microsoft.com/office/powerpoint/2010/main" val="4290140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10419347" cy="834242"/>
          </a:xfrm>
        </p:spPr>
        <p:txBody>
          <a:bodyPr/>
          <a:lstStyle/>
          <a:p>
            <a:r>
              <a:rPr lang="en-US" dirty="0" smtClean="0"/>
              <a:t>FAIR USE EXEMPTION</a:t>
            </a:r>
            <a:endParaRPr lang="en-US" dirty="0"/>
          </a:p>
        </p:txBody>
      </p:sp>
      <p:sp>
        <p:nvSpPr>
          <p:cNvPr id="12" name="TextBox 11"/>
          <p:cNvSpPr txBox="1"/>
          <p:nvPr/>
        </p:nvSpPr>
        <p:spPr>
          <a:xfrm>
            <a:off x="1930891" y="2138968"/>
            <a:ext cx="6785596" cy="3170099"/>
          </a:xfrm>
          <a:prstGeom prst="rect">
            <a:avLst/>
          </a:prstGeom>
          <a:noFill/>
        </p:spPr>
        <p:txBody>
          <a:bodyPr wrap="square" rtlCol="0">
            <a:spAutoFit/>
          </a:bodyPr>
          <a:lstStyle/>
          <a:p>
            <a:pPr marL="342900" indent="-342900">
              <a:buFont typeface="Wingdings" panose="05000000000000000000" pitchFamily="2" charset="2"/>
              <a:buChar char="§"/>
            </a:pPr>
            <a:r>
              <a:rPr lang="en-US" sz="2000" dirty="0" smtClean="0"/>
              <a:t>Purpose</a:t>
            </a:r>
            <a:br>
              <a:rPr lang="en-US" sz="2000" dirty="0" smtClean="0"/>
            </a:br>
            <a:endParaRPr lang="en-US" sz="2000" dirty="0" smtClean="0"/>
          </a:p>
          <a:p>
            <a:pPr marL="342900" indent="-342900">
              <a:buFont typeface="Wingdings" panose="05000000000000000000" pitchFamily="2" charset="2"/>
              <a:buChar char="§"/>
            </a:pPr>
            <a:r>
              <a:rPr lang="en-US" sz="2000" dirty="0" smtClean="0"/>
              <a:t>Nature</a:t>
            </a:r>
          </a:p>
          <a:p>
            <a:pPr marL="342900" indent="-342900">
              <a:buFont typeface="Wingdings" panose="05000000000000000000" pitchFamily="2" charset="2"/>
              <a:buChar char="§"/>
            </a:pPr>
            <a:endParaRPr lang="en-US" sz="2000" dirty="0"/>
          </a:p>
          <a:p>
            <a:pPr marL="342900" indent="-342900">
              <a:buFont typeface="Wingdings" panose="05000000000000000000" pitchFamily="2" charset="2"/>
              <a:buChar char="§"/>
            </a:pPr>
            <a:r>
              <a:rPr lang="en-US" sz="2000" dirty="0" smtClean="0"/>
              <a:t>Amount</a:t>
            </a:r>
          </a:p>
          <a:p>
            <a:pPr marL="342900" indent="-342900">
              <a:buFont typeface="Wingdings" panose="05000000000000000000" pitchFamily="2" charset="2"/>
              <a:buChar char="§"/>
            </a:pPr>
            <a:endParaRPr lang="en-US" sz="2000" dirty="0"/>
          </a:p>
          <a:p>
            <a:pPr marL="342900" indent="-342900">
              <a:buFont typeface="Wingdings" panose="05000000000000000000" pitchFamily="2" charset="2"/>
              <a:buChar char="§"/>
            </a:pPr>
            <a:r>
              <a:rPr lang="en-US" sz="2000" dirty="0" smtClean="0"/>
              <a:t>Market impact</a:t>
            </a:r>
          </a:p>
          <a:p>
            <a:endParaRPr lang="en-US" sz="2000" b="1" dirty="0"/>
          </a:p>
          <a:p>
            <a:endParaRPr lang="en-US" sz="2000" b="1" dirty="0"/>
          </a:p>
          <a:p>
            <a:endParaRPr lang="en-US" sz="2000" b="1" dirty="0"/>
          </a:p>
        </p:txBody>
      </p:sp>
      <p:pic>
        <p:nvPicPr>
          <p:cNvPr id="13"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74821" y="1927291"/>
            <a:ext cx="2381250" cy="3238500"/>
          </a:xfrm>
          <a:ln w="3175">
            <a:solidFill>
              <a:schemeClr val="accent1"/>
            </a:solidFill>
          </a:ln>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8639" y="1731719"/>
            <a:ext cx="2857500" cy="2143125"/>
          </a:xfrm>
          <a:prstGeom prst="rect">
            <a:avLst/>
          </a:prstGeom>
          <a:ln>
            <a:solidFill>
              <a:schemeClr val="accent1"/>
            </a:solidFill>
          </a:ln>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8639" y="4086521"/>
            <a:ext cx="2857500" cy="2295525"/>
          </a:xfrm>
          <a:prstGeom prst="rect">
            <a:avLst/>
          </a:prstGeom>
          <a:ln>
            <a:solidFill>
              <a:schemeClr val="accent1"/>
            </a:solidFill>
          </a:ln>
        </p:spPr>
      </p:pic>
    </p:spTree>
    <p:extLst>
      <p:ext uri="{BB962C8B-B14F-4D97-AF65-F5344CB8AC3E}">
        <p14:creationId xmlns:p14="http://schemas.microsoft.com/office/powerpoint/2010/main" val="16028408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10419347" cy="834242"/>
          </a:xfrm>
        </p:spPr>
        <p:txBody>
          <a:bodyPr/>
          <a:lstStyle/>
          <a:p>
            <a:r>
              <a:rPr lang="en-US" dirty="0" smtClean="0"/>
              <a:t>RIGHTS STATEMENTS</a:t>
            </a:r>
            <a:endParaRPr lang="en-US" dirty="0"/>
          </a:p>
        </p:txBody>
      </p:sp>
      <p:sp>
        <p:nvSpPr>
          <p:cNvPr id="12" name="TextBox 11"/>
          <p:cNvSpPr txBox="1"/>
          <p:nvPr/>
        </p:nvSpPr>
        <p:spPr>
          <a:xfrm>
            <a:off x="1865626" y="1520041"/>
            <a:ext cx="4035691" cy="5016758"/>
          </a:xfrm>
          <a:prstGeom prst="rect">
            <a:avLst/>
          </a:prstGeom>
          <a:noFill/>
        </p:spPr>
        <p:txBody>
          <a:bodyPr wrap="square" rtlCol="0">
            <a:spAutoFit/>
          </a:bodyPr>
          <a:lstStyle/>
          <a:p>
            <a:pPr marL="342900" indent="-342900">
              <a:buFont typeface="Wingdings" panose="05000000000000000000" pitchFamily="2" charset="2"/>
              <a:buChar char="§"/>
            </a:pPr>
            <a:endParaRPr lang="en-US" sz="2000" b="1" dirty="0" smtClean="0"/>
          </a:p>
          <a:p>
            <a:pPr marL="342900" indent="-342900">
              <a:buFont typeface="Wingdings" panose="05000000000000000000" pitchFamily="2" charset="2"/>
              <a:buChar char="§"/>
            </a:pPr>
            <a:r>
              <a:rPr lang="en-US" sz="2000" dirty="0" smtClean="0">
                <a:hlinkClick r:id="rId3" action="ppaction://hlinkfile"/>
              </a:rPr>
              <a:t>Rightsstatements.org</a:t>
            </a:r>
            <a:endParaRPr lang="en-US" sz="2000" dirty="0" smtClean="0"/>
          </a:p>
          <a:p>
            <a:endParaRPr lang="en-US" sz="2000" dirty="0"/>
          </a:p>
          <a:p>
            <a:pPr marL="342900" indent="-342900">
              <a:buFont typeface="Wingdings" panose="05000000000000000000" pitchFamily="2" charset="2"/>
              <a:buChar char="§"/>
            </a:pPr>
            <a:r>
              <a:rPr lang="en-US" sz="2000" dirty="0" smtClean="0"/>
              <a:t>11 standardized rights statements for cultural heritage institutions</a:t>
            </a:r>
          </a:p>
          <a:p>
            <a:pPr marL="342900" indent="-342900">
              <a:buFont typeface="Wingdings" panose="05000000000000000000" pitchFamily="2" charset="2"/>
              <a:buChar char="§"/>
            </a:pPr>
            <a:endParaRPr lang="en-US" sz="2000" dirty="0"/>
          </a:p>
          <a:p>
            <a:pPr marL="342900" indent="-342900">
              <a:buFont typeface="Wingdings" panose="05000000000000000000" pitchFamily="2" charset="2"/>
              <a:buChar char="§"/>
            </a:pPr>
            <a:r>
              <a:rPr lang="en-US" sz="2000" dirty="0" smtClean="0"/>
              <a:t>Communicates how works can be used</a:t>
            </a:r>
          </a:p>
          <a:p>
            <a:pPr marL="342900" indent="-342900">
              <a:buFont typeface="Wingdings" panose="05000000000000000000" pitchFamily="2" charset="2"/>
              <a:buChar char="§"/>
            </a:pPr>
            <a:endParaRPr lang="en-US" sz="2000" dirty="0"/>
          </a:p>
          <a:p>
            <a:pPr marL="342900" indent="-342900">
              <a:buFont typeface="Wingdings" panose="05000000000000000000" pitchFamily="2" charset="2"/>
              <a:buChar char="§"/>
            </a:pPr>
            <a:r>
              <a:rPr lang="en-US" sz="2000" dirty="0" smtClean="0"/>
              <a:t>Include statements for works in copyright and of unknown copyright status (orphan works)</a:t>
            </a:r>
          </a:p>
          <a:p>
            <a:endParaRPr lang="en-US" sz="2000" b="1" dirty="0"/>
          </a:p>
          <a:p>
            <a:endParaRPr lang="en-US" sz="2000" b="1" dirty="0"/>
          </a:p>
          <a:p>
            <a:endParaRPr lang="en-US" sz="2000" b="1" dirty="0"/>
          </a:p>
        </p:txBody>
      </p:sp>
      <p:pic>
        <p:nvPicPr>
          <p:cNvPr id="13"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118277" y="1757362"/>
            <a:ext cx="2381250" cy="3238500"/>
          </a:xfrm>
          <a:ln w="3175">
            <a:solidFill>
              <a:schemeClr val="accent1"/>
            </a:solidFill>
          </a:ln>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6487" y="1327068"/>
            <a:ext cx="2857500" cy="2143125"/>
          </a:xfrm>
          <a:prstGeom prst="rect">
            <a:avLst/>
          </a:prstGeom>
          <a:ln>
            <a:solidFill>
              <a:schemeClr val="accent1"/>
            </a:solidFill>
          </a:ln>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6487" y="3763735"/>
            <a:ext cx="2857500" cy="2295525"/>
          </a:xfrm>
          <a:prstGeom prst="rect">
            <a:avLst/>
          </a:prstGeom>
          <a:ln>
            <a:solidFill>
              <a:schemeClr val="accent1"/>
            </a:solidFill>
          </a:ln>
        </p:spPr>
      </p:pic>
    </p:spTree>
    <p:extLst>
      <p:ext uri="{BB962C8B-B14F-4D97-AF65-F5344CB8AC3E}">
        <p14:creationId xmlns:p14="http://schemas.microsoft.com/office/powerpoint/2010/main" val="2872206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dirty="0"/>
              <a:t>Basics of copyright law</a:t>
            </a:r>
          </a:p>
          <a:p>
            <a:r>
              <a:rPr lang="en-US" dirty="0"/>
              <a:t>Why challenging for libraries and archives</a:t>
            </a:r>
          </a:p>
          <a:p>
            <a:r>
              <a:rPr lang="en-US" dirty="0"/>
              <a:t>Case study: 3 works from the UASC’s Institute of Design Records, </a:t>
            </a:r>
            <a:r>
              <a:rPr lang="en-US" dirty="0" smtClean="0"/>
              <a:t>1937-1955</a:t>
            </a:r>
          </a:p>
          <a:p>
            <a:r>
              <a:rPr lang="en-US" dirty="0" smtClean="0"/>
              <a:t>Fair </a:t>
            </a:r>
            <a:r>
              <a:rPr lang="en-US" dirty="0" smtClean="0"/>
              <a:t>Use</a:t>
            </a:r>
            <a:endParaRPr lang="en-US" dirty="0" smtClean="0"/>
          </a:p>
          <a:p>
            <a:r>
              <a:rPr lang="en-US" dirty="0" smtClean="0"/>
              <a:t>Rightsstatements.org</a:t>
            </a:r>
            <a:endParaRPr lang="en-US" dirty="0"/>
          </a:p>
        </p:txBody>
      </p:sp>
    </p:spTree>
    <p:extLst>
      <p:ext uri="{BB962C8B-B14F-4D97-AF65-F5344CB8AC3E}">
        <p14:creationId xmlns:p14="http://schemas.microsoft.com/office/powerpoint/2010/main" val="2001051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10419347" cy="834242"/>
          </a:xfrm>
        </p:spPr>
        <p:txBody>
          <a:bodyPr/>
          <a:lstStyle/>
          <a:p>
            <a:r>
              <a:rPr lang="en-US" dirty="0" smtClean="0"/>
              <a:t>RIGHTSSTATEMENTS.ORG</a:t>
            </a:r>
            <a:endParaRPr lang="en-US" dirty="0"/>
          </a:p>
        </p:txBody>
      </p:sp>
      <p:pic>
        <p:nvPicPr>
          <p:cNvPr id="13"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768" y="1864425"/>
            <a:ext cx="2381250" cy="3238500"/>
          </a:xfrm>
          <a:ln w="3175">
            <a:solidFill>
              <a:schemeClr val="accent1"/>
            </a:solidFill>
          </a:ln>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419" y="2899681"/>
            <a:ext cx="2857500" cy="2143125"/>
          </a:xfrm>
          <a:prstGeom prst="rect">
            <a:avLst/>
          </a:prstGeom>
          <a:ln>
            <a:solidFill>
              <a:schemeClr val="accent1"/>
            </a:solidFill>
          </a:ln>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51320" y="2703985"/>
            <a:ext cx="2857500" cy="2295525"/>
          </a:xfrm>
          <a:prstGeom prst="rect">
            <a:avLst/>
          </a:prstGeom>
          <a:ln>
            <a:solidFill>
              <a:schemeClr val="accent1"/>
            </a:solidFill>
          </a:ln>
        </p:spPr>
      </p:pic>
      <p:sp>
        <p:nvSpPr>
          <p:cNvPr id="3" name="TextBox 2"/>
          <p:cNvSpPr txBox="1"/>
          <p:nvPr/>
        </p:nvSpPr>
        <p:spPr>
          <a:xfrm>
            <a:off x="1561605" y="5358616"/>
            <a:ext cx="2598211" cy="369332"/>
          </a:xfrm>
          <a:prstGeom prst="rect">
            <a:avLst/>
          </a:prstGeom>
          <a:noFill/>
        </p:spPr>
        <p:txBody>
          <a:bodyPr wrap="square" rtlCol="0">
            <a:spAutoFit/>
          </a:bodyPr>
          <a:lstStyle/>
          <a:p>
            <a:r>
              <a:rPr lang="en-US" dirty="0" smtClean="0"/>
              <a:t>In </a:t>
            </a:r>
            <a:r>
              <a:rPr lang="en-US" dirty="0" smtClean="0"/>
              <a:t>Copyright (</a:t>
            </a:r>
            <a:r>
              <a:rPr lang="en-US" dirty="0" err="1" smtClean="0"/>
              <a:t>InC</a:t>
            </a:r>
            <a:r>
              <a:rPr lang="en-US" dirty="0" smtClean="0"/>
              <a:t>)</a:t>
            </a:r>
            <a:endParaRPr lang="en-US" dirty="0"/>
          </a:p>
        </p:txBody>
      </p:sp>
      <p:sp>
        <p:nvSpPr>
          <p:cNvPr id="8" name="TextBox 7"/>
          <p:cNvSpPr txBox="1"/>
          <p:nvPr/>
        </p:nvSpPr>
        <p:spPr>
          <a:xfrm>
            <a:off x="5282167" y="5265234"/>
            <a:ext cx="1853151" cy="369332"/>
          </a:xfrm>
          <a:prstGeom prst="rect">
            <a:avLst/>
          </a:prstGeom>
          <a:noFill/>
        </p:spPr>
        <p:txBody>
          <a:bodyPr wrap="square" rtlCol="0">
            <a:spAutoFit/>
          </a:bodyPr>
          <a:lstStyle/>
          <a:p>
            <a:r>
              <a:rPr lang="en-US" dirty="0" smtClean="0"/>
              <a:t>In </a:t>
            </a:r>
            <a:r>
              <a:rPr lang="en-US" dirty="0" smtClean="0"/>
              <a:t>Copyright (</a:t>
            </a:r>
            <a:r>
              <a:rPr lang="en-US" dirty="0" err="1" smtClean="0"/>
              <a:t>InC</a:t>
            </a:r>
            <a:r>
              <a:rPr lang="en-US" dirty="0" smtClean="0"/>
              <a:t>)</a:t>
            </a:r>
            <a:endParaRPr lang="en-US" dirty="0"/>
          </a:p>
        </p:txBody>
      </p:sp>
      <p:sp>
        <p:nvSpPr>
          <p:cNvPr id="9" name="TextBox 8"/>
          <p:cNvSpPr txBox="1"/>
          <p:nvPr/>
        </p:nvSpPr>
        <p:spPr>
          <a:xfrm>
            <a:off x="8551320" y="5181562"/>
            <a:ext cx="3257537" cy="646331"/>
          </a:xfrm>
          <a:prstGeom prst="rect">
            <a:avLst/>
          </a:prstGeom>
          <a:noFill/>
        </p:spPr>
        <p:txBody>
          <a:bodyPr wrap="square" rtlCol="0">
            <a:spAutoFit/>
          </a:bodyPr>
          <a:lstStyle/>
          <a:p>
            <a:r>
              <a:rPr lang="en-US" dirty="0" smtClean="0"/>
              <a:t>In </a:t>
            </a:r>
            <a:r>
              <a:rPr lang="en-US" dirty="0" smtClean="0"/>
              <a:t>Copyright </a:t>
            </a:r>
            <a:r>
              <a:rPr lang="en-US" dirty="0" smtClean="0"/>
              <a:t>– </a:t>
            </a:r>
            <a:r>
              <a:rPr lang="en-US" dirty="0" err="1" smtClean="0"/>
              <a:t>NonCommercial</a:t>
            </a:r>
            <a:r>
              <a:rPr lang="en-US" dirty="0" smtClean="0"/>
              <a:t> Use Permitted (</a:t>
            </a:r>
            <a:r>
              <a:rPr lang="en-US" dirty="0" err="1" smtClean="0"/>
              <a:t>InCNC</a:t>
            </a:r>
            <a:r>
              <a:rPr lang="en-US" dirty="0" smtClean="0"/>
              <a:t>)</a:t>
            </a:r>
            <a:endParaRPr lang="en-US" dirty="0"/>
          </a:p>
        </p:txBody>
      </p:sp>
    </p:spTree>
    <p:extLst>
      <p:ext uri="{BB962C8B-B14F-4D97-AF65-F5344CB8AC3E}">
        <p14:creationId xmlns:p14="http://schemas.microsoft.com/office/powerpoint/2010/main" val="2951598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10419347" cy="834242"/>
          </a:xfrm>
        </p:spPr>
        <p:txBody>
          <a:bodyPr/>
          <a:lstStyle/>
          <a:p>
            <a:r>
              <a:rPr lang="en-US" dirty="0" smtClean="0"/>
              <a:t>RESOURCES</a:t>
            </a:r>
            <a:endParaRPr lang="en-US" dirty="0"/>
          </a:p>
        </p:txBody>
      </p:sp>
      <p:sp>
        <p:nvSpPr>
          <p:cNvPr id="10" name="TextBox 9"/>
          <p:cNvSpPr txBox="1"/>
          <p:nvPr/>
        </p:nvSpPr>
        <p:spPr>
          <a:xfrm>
            <a:off x="2696899" y="1102921"/>
            <a:ext cx="9495101" cy="5940088"/>
          </a:xfrm>
          <a:prstGeom prst="rect">
            <a:avLst/>
          </a:prstGeom>
          <a:noFill/>
        </p:spPr>
        <p:txBody>
          <a:bodyPr wrap="square" rtlCol="0">
            <a:spAutoFit/>
          </a:bodyPr>
          <a:lstStyle/>
          <a:p>
            <a:pPr marL="342900" indent="-342900">
              <a:buFont typeface="Wingdings" panose="05000000000000000000" pitchFamily="2" charset="2"/>
              <a:buChar char="§"/>
            </a:pPr>
            <a:endParaRPr lang="en-US" sz="2000" dirty="0" smtClean="0"/>
          </a:p>
          <a:p>
            <a:pPr marL="342900" indent="-342900">
              <a:buFont typeface="Wingdings" panose="05000000000000000000" pitchFamily="2" charset="2"/>
              <a:buChar char="§"/>
            </a:pPr>
            <a:r>
              <a:rPr lang="en-US" sz="2000" dirty="0" smtClean="0"/>
              <a:t>Copyright Renewals</a:t>
            </a:r>
          </a:p>
          <a:p>
            <a:pPr marL="800100" lvl="1" indent="-342900">
              <a:buFont typeface="Wingdings" panose="05000000000000000000" pitchFamily="2" charset="2"/>
              <a:buChar char="§"/>
            </a:pPr>
            <a:r>
              <a:rPr lang="en-US" sz="2000" dirty="0" smtClean="0"/>
              <a:t>copyright.gov/records</a:t>
            </a:r>
            <a:endParaRPr lang="en-US" sz="2000" dirty="0"/>
          </a:p>
          <a:p>
            <a:pPr marL="800100" lvl="1" indent="-342900">
              <a:buFont typeface="Wingdings" panose="05000000000000000000" pitchFamily="2" charset="2"/>
              <a:buChar char="§"/>
            </a:pPr>
            <a:r>
              <a:rPr lang="en-US" sz="2000" dirty="0"/>
              <a:t>Index for periodicals at upenn.edu </a:t>
            </a:r>
          </a:p>
          <a:p>
            <a:pPr marL="800100" lvl="1" indent="-342900">
              <a:buFont typeface="Wingdings" panose="05000000000000000000" pitchFamily="2" charset="2"/>
              <a:buChar char="§"/>
            </a:pPr>
            <a:r>
              <a:rPr lang="en-US" sz="2000" dirty="0"/>
              <a:t>ibiblio.org/</a:t>
            </a:r>
            <a:r>
              <a:rPr lang="en-US" sz="2000" dirty="0" err="1"/>
              <a:t>ccer</a:t>
            </a:r>
            <a:endParaRPr lang="en-US" sz="2000" dirty="0"/>
          </a:p>
          <a:p>
            <a:pPr marL="342900" indent="-342900">
              <a:buFont typeface="Wingdings" panose="05000000000000000000" pitchFamily="2" charset="2"/>
              <a:buChar char="§"/>
            </a:pPr>
            <a:endParaRPr lang="en-US" sz="2000" dirty="0"/>
          </a:p>
          <a:p>
            <a:pPr marL="342900" indent="-342900">
              <a:buFont typeface="Wingdings" panose="05000000000000000000" pitchFamily="2" charset="2"/>
              <a:buChar char="§"/>
            </a:pPr>
            <a:r>
              <a:rPr lang="en-US" sz="2000" dirty="0"/>
              <a:t>Copyright term calculator </a:t>
            </a:r>
          </a:p>
          <a:p>
            <a:pPr marL="800100" lvl="1" indent="-342900">
              <a:buFont typeface="Wingdings" panose="05000000000000000000" pitchFamily="2" charset="2"/>
              <a:buChar char="§"/>
            </a:pPr>
            <a:r>
              <a:rPr lang="en-US" sz="2000" dirty="0"/>
              <a:t>http://www.publicdomainsherpa.com</a:t>
            </a:r>
          </a:p>
          <a:p>
            <a:pPr marL="342900" indent="-342900">
              <a:buFont typeface="Wingdings" panose="05000000000000000000" pitchFamily="2" charset="2"/>
              <a:buChar char="§"/>
            </a:pPr>
            <a:endParaRPr lang="en-US" sz="2000" dirty="0"/>
          </a:p>
          <a:p>
            <a:pPr marL="342900" indent="-342900">
              <a:buFont typeface="Wingdings" panose="05000000000000000000" pitchFamily="2" charset="2"/>
              <a:buChar char="§"/>
            </a:pPr>
            <a:r>
              <a:rPr lang="en-US" sz="2000" dirty="0" smtClean="0"/>
              <a:t>Copyright Genie </a:t>
            </a:r>
            <a:endParaRPr lang="en-US" sz="2000" dirty="0"/>
          </a:p>
          <a:p>
            <a:pPr marL="800100" lvl="1" indent="-342900">
              <a:buFont typeface="Wingdings" panose="05000000000000000000" pitchFamily="2" charset="2"/>
              <a:buChar char="§"/>
            </a:pPr>
            <a:r>
              <a:rPr lang="en-US" sz="2000" dirty="0"/>
              <a:t>http://librarycopyright.net/resources/genie/genie.php</a:t>
            </a:r>
          </a:p>
          <a:p>
            <a:pPr marL="342900" indent="-342900">
              <a:buFont typeface="Wingdings" panose="05000000000000000000" pitchFamily="2" charset="2"/>
              <a:buChar char="§"/>
            </a:pPr>
            <a:endParaRPr lang="en-US" sz="2000" dirty="0"/>
          </a:p>
          <a:p>
            <a:pPr marL="342900" indent="-342900">
              <a:buFont typeface="Wingdings" panose="05000000000000000000" pitchFamily="2" charset="2"/>
              <a:buChar char="§"/>
            </a:pPr>
            <a:r>
              <a:rPr lang="en-US" sz="2000" dirty="0"/>
              <a:t>Copyright Term and the Public Domain in the United States</a:t>
            </a:r>
          </a:p>
          <a:p>
            <a:pPr marL="800100" lvl="1" indent="-342900">
              <a:buFont typeface="Wingdings" panose="05000000000000000000" pitchFamily="2" charset="2"/>
              <a:buChar char="§"/>
            </a:pPr>
            <a:r>
              <a:rPr lang="en-US" sz="2000" dirty="0"/>
              <a:t>http://copyright.cornell.edu/resources/publicdomain.cfm</a:t>
            </a:r>
          </a:p>
          <a:p>
            <a:pPr marL="342900" indent="-342900">
              <a:buFont typeface="Wingdings" panose="05000000000000000000" pitchFamily="2" charset="2"/>
              <a:buChar char="§"/>
            </a:pPr>
            <a:endParaRPr lang="en-US" sz="2000" dirty="0"/>
          </a:p>
          <a:p>
            <a:pPr marL="342900" indent="-342900">
              <a:buFont typeface="Wingdings" panose="05000000000000000000" pitchFamily="2" charset="2"/>
              <a:buChar char="§"/>
            </a:pPr>
            <a:r>
              <a:rPr lang="en-US" sz="2000" dirty="0"/>
              <a:t>ALA Copyright Slider</a:t>
            </a:r>
          </a:p>
          <a:p>
            <a:pPr marL="800100" lvl="1" indent="-342900">
              <a:buFont typeface="Wingdings" panose="05000000000000000000" pitchFamily="2" charset="2"/>
              <a:buChar char="§"/>
            </a:pPr>
            <a:r>
              <a:rPr lang="en-US" sz="2000" dirty="0"/>
              <a:t>http://librarycopyright.net/resources/digitalslider/</a:t>
            </a:r>
          </a:p>
          <a:p>
            <a:endParaRPr lang="en-US" sz="2000" dirty="0"/>
          </a:p>
          <a:p>
            <a:endParaRPr lang="en-US" sz="2000" dirty="0"/>
          </a:p>
        </p:txBody>
      </p:sp>
    </p:spTree>
    <p:extLst>
      <p:ext uri="{BB962C8B-B14F-4D97-AF65-F5344CB8AC3E}">
        <p14:creationId xmlns:p14="http://schemas.microsoft.com/office/powerpoint/2010/main" val="464964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a:t>
            </a:r>
          </a:p>
        </p:txBody>
      </p:sp>
      <p:sp>
        <p:nvSpPr>
          <p:cNvPr id="3" name="Content Placeholder 2"/>
          <p:cNvSpPr>
            <a:spLocks noGrp="1"/>
          </p:cNvSpPr>
          <p:nvPr>
            <p:ph idx="1"/>
          </p:nvPr>
        </p:nvSpPr>
        <p:spPr>
          <a:xfrm>
            <a:off x="1371600" y="1703796"/>
            <a:ext cx="3988676" cy="4270331"/>
          </a:xfrm>
        </p:spPr>
        <p:txBody>
          <a:bodyPr>
            <a:normAutofit/>
          </a:bodyPr>
          <a:lstStyle/>
          <a:p>
            <a:r>
              <a:rPr lang="en-US" dirty="0"/>
              <a:t>Institute of Design Records, 1937–1955</a:t>
            </a:r>
          </a:p>
          <a:p>
            <a:r>
              <a:rPr lang="en-US" dirty="0"/>
              <a:t>34 boxes: administrative records, photographs, correspondence, publications</a:t>
            </a:r>
          </a:p>
          <a:p>
            <a:r>
              <a:rPr lang="en-US" dirty="0"/>
              <a:t>Applied for a CLIR grant in April 2016 to digitize collection and make available online</a:t>
            </a:r>
          </a:p>
          <a:p>
            <a:r>
              <a:rPr lang="en-US" dirty="0"/>
              <a:t>Begin risk assessment so that we </a:t>
            </a:r>
            <a:r>
              <a:rPr lang="en-US" i="1" dirty="0"/>
              <a:t>digitize safely</a:t>
            </a:r>
          </a:p>
          <a:p>
            <a:pPr marL="0" indent="0">
              <a:buNone/>
            </a:pPr>
            <a:endParaRPr lang="en-US" dirty="0"/>
          </a:p>
          <a:p>
            <a:endParaRPr lang="en-US" dirty="0"/>
          </a:p>
        </p:txBody>
      </p:sp>
      <p:sp>
        <p:nvSpPr>
          <p:cNvPr id="6" name="TextBox 5"/>
          <p:cNvSpPr txBox="1"/>
          <p:nvPr/>
        </p:nvSpPr>
        <p:spPr>
          <a:xfrm>
            <a:off x="5360276" y="5639610"/>
            <a:ext cx="6736689" cy="738664"/>
          </a:xfrm>
          <a:prstGeom prst="rect">
            <a:avLst/>
          </a:prstGeom>
          <a:noFill/>
        </p:spPr>
        <p:txBody>
          <a:bodyPr wrap="square" rtlCol="0">
            <a:spAutoFit/>
          </a:bodyPr>
          <a:lstStyle/>
          <a:p>
            <a:r>
              <a:rPr lang="en-US" sz="1200" dirty="0"/>
              <a:t>Illinois Institute of Technology, Paul V. Galvin Library, University Archives &amp; Special Collections, Institute of Design Records, 1937-1955</a:t>
            </a:r>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0277" y="1428751"/>
            <a:ext cx="6339114" cy="4183774"/>
          </a:xfrm>
          <a:prstGeom prst="rect">
            <a:avLst/>
          </a:prstGeom>
          <a:ln w="3175">
            <a:solidFill>
              <a:schemeClr val="accent1"/>
            </a:solidFill>
          </a:ln>
        </p:spPr>
      </p:pic>
    </p:spTree>
    <p:extLst>
      <p:ext uri="{BB962C8B-B14F-4D97-AF65-F5344CB8AC3E}">
        <p14:creationId xmlns:p14="http://schemas.microsoft.com/office/powerpoint/2010/main" val="2404829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PRINCIPLES </a:t>
            </a:r>
            <a:r>
              <a:rPr lang="en-US" dirty="0"/>
              <a:t>OF COPYRIGHT LAW</a:t>
            </a:r>
          </a:p>
        </p:txBody>
      </p:sp>
      <p:sp>
        <p:nvSpPr>
          <p:cNvPr id="3" name="Content Placeholder 2"/>
          <p:cNvSpPr>
            <a:spLocks noGrp="1"/>
          </p:cNvSpPr>
          <p:nvPr>
            <p:ph idx="1"/>
          </p:nvPr>
        </p:nvSpPr>
        <p:spPr>
          <a:xfrm>
            <a:off x="1371600" y="1907630"/>
            <a:ext cx="5754151" cy="4571998"/>
          </a:xfrm>
        </p:spPr>
        <p:txBody>
          <a:bodyPr>
            <a:normAutofit/>
          </a:bodyPr>
          <a:lstStyle/>
          <a:p>
            <a:r>
              <a:rPr lang="en-US" dirty="0"/>
              <a:t>The Copyright Act of 1976 (U.S.C. Title 17)</a:t>
            </a:r>
          </a:p>
          <a:p>
            <a:r>
              <a:rPr lang="en-US" dirty="0"/>
              <a:t> Section 106 grants the owner of copyright the </a:t>
            </a:r>
            <a:r>
              <a:rPr lang="en-US" b="1" dirty="0"/>
              <a:t>exclusive right </a:t>
            </a:r>
            <a:r>
              <a:rPr lang="en-US" dirty="0"/>
              <a:t>to perform certain acts: </a:t>
            </a:r>
          </a:p>
          <a:p>
            <a:pPr lvl="1"/>
            <a:r>
              <a:rPr lang="en-US" dirty="0"/>
              <a:t>Reproduce (includes digitization)</a:t>
            </a:r>
          </a:p>
          <a:p>
            <a:pPr lvl="1"/>
            <a:r>
              <a:rPr lang="en-US" dirty="0"/>
              <a:t>Distribute (including online access)</a:t>
            </a:r>
          </a:p>
          <a:p>
            <a:pPr lvl="1"/>
            <a:r>
              <a:rPr lang="en-US" dirty="0"/>
              <a:t>Display (including on a computer)</a:t>
            </a:r>
          </a:p>
          <a:p>
            <a:r>
              <a:rPr lang="en-US" dirty="0"/>
              <a:t>For the life of author + 70 years</a:t>
            </a:r>
          </a:p>
          <a:p>
            <a:r>
              <a:rPr lang="en-US" i="0" dirty="0"/>
              <a:t>When the above acts are performed without a </a:t>
            </a:r>
            <a:r>
              <a:rPr lang="en-US" b="1" i="0" dirty="0"/>
              <a:t>license = </a:t>
            </a:r>
            <a:r>
              <a:rPr lang="en-US" dirty="0"/>
              <a:t>Infringement</a:t>
            </a:r>
          </a:p>
          <a:p>
            <a:r>
              <a:rPr lang="en-US" i="0" dirty="0"/>
              <a:t>Excep</a:t>
            </a:r>
            <a:r>
              <a:rPr lang="en-US" dirty="0"/>
              <a:t>t if covered by exemptions (Fair Use)</a:t>
            </a:r>
            <a:endParaRPr lang="en-US" i="0" dirty="0"/>
          </a:p>
          <a:p>
            <a:pPr marL="530352" lvl="1"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5751" y="2171700"/>
            <a:ext cx="4647113" cy="3693070"/>
          </a:xfrm>
          <a:prstGeom prst="rect">
            <a:avLst/>
          </a:prstGeom>
        </p:spPr>
      </p:pic>
    </p:spTree>
    <p:extLst>
      <p:ext uri="{BB962C8B-B14F-4D97-AF65-F5344CB8AC3E}">
        <p14:creationId xmlns:p14="http://schemas.microsoft.com/office/powerpoint/2010/main" val="2922848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512380"/>
            <a:ext cx="9601200" cy="1485900"/>
          </a:xfrm>
        </p:spPr>
        <p:txBody>
          <a:bodyPr/>
          <a:lstStyle/>
          <a:p>
            <a:r>
              <a:rPr lang="en-US" dirty="0"/>
              <a:t>LIBRARIES + ARCHIVES DIGITIZATION </a:t>
            </a:r>
          </a:p>
        </p:txBody>
      </p:sp>
      <p:sp>
        <p:nvSpPr>
          <p:cNvPr id="3" name="Content Placeholder 2"/>
          <p:cNvSpPr>
            <a:spLocks noGrp="1"/>
          </p:cNvSpPr>
          <p:nvPr>
            <p:ph idx="1"/>
          </p:nvPr>
        </p:nvSpPr>
        <p:spPr>
          <a:xfrm>
            <a:off x="1371600" y="1828800"/>
            <a:ext cx="5502166" cy="4364312"/>
          </a:xfrm>
        </p:spPr>
        <p:txBody>
          <a:bodyPr>
            <a:normAutofit lnSpcReduction="10000"/>
          </a:bodyPr>
          <a:lstStyle/>
          <a:p>
            <a:r>
              <a:rPr lang="en-US" sz="2200" dirty="0"/>
              <a:t>We have works that were created before 1989</a:t>
            </a:r>
          </a:p>
          <a:p>
            <a:r>
              <a:rPr lang="en-US" sz="2200" dirty="0"/>
              <a:t>Historical amendments not completely retroactive</a:t>
            </a:r>
          </a:p>
          <a:p>
            <a:r>
              <a:rPr lang="en-US" sz="2200" dirty="0"/>
              <a:t>Status will depend on</a:t>
            </a:r>
          </a:p>
          <a:p>
            <a:pPr lvl="1"/>
            <a:r>
              <a:rPr lang="en-US" sz="2200" dirty="0"/>
              <a:t>Life of creator</a:t>
            </a:r>
          </a:p>
          <a:p>
            <a:pPr lvl="1"/>
            <a:r>
              <a:rPr lang="en-US" sz="2200" dirty="0"/>
              <a:t>Date of publication</a:t>
            </a:r>
          </a:p>
          <a:p>
            <a:pPr lvl="1"/>
            <a:r>
              <a:rPr lang="en-US" sz="2200" dirty="0"/>
              <a:t>If copyright was renewed</a:t>
            </a:r>
          </a:p>
          <a:p>
            <a:r>
              <a:rPr lang="en-US" sz="2200" dirty="0"/>
              <a:t>All of the above might be unknown</a:t>
            </a:r>
          </a:p>
          <a:p>
            <a:r>
              <a:rPr lang="en-US" sz="2200" dirty="0"/>
              <a:t>What kind of rights statement do you use?</a:t>
            </a:r>
          </a:p>
          <a:p>
            <a:pPr marL="530352" lvl="1" indent="0">
              <a:buNone/>
            </a:pPr>
            <a:endParaRPr lang="en-US" dirty="0"/>
          </a:p>
          <a:p>
            <a:pPr marL="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1345" y="1709154"/>
            <a:ext cx="4474780" cy="4483958"/>
          </a:xfrm>
          <a:prstGeom prst="rect">
            <a:avLst/>
          </a:prstGeom>
        </p:spPr>
      </p:pic>
      <p:sp>
        <p:nvSpPr>
          <p:cNvPr id="5" name="TextBox 4"/>
          <p:cNvSpPr txBox="1"/>
          <p:nvPr/>
        </p:nvSpPr>
        <p:spPr>
          <a:xfrm>
            <a:off x="7081345" y="6224210"/>
            <a:ext cx="4619297" cy="461665"/>
          </a:xfrm>
          <a:prstGeom prst="rect">
            <a:avLst/>
          </a:prstGeom>
          <a:noFill/>
        </p:spPr>
        <p:txBody>
          <a:bodyPr wrap="square" rtlCol="0">
            <a:spAutoFit/>
          </a:bodyPr>
          <a:lstStyle/>
          <a:p>
            <a:r>
              <a:rPr lang="en-US" sz="1200" dirty="0"/>
              <a:t>Illinois Institute of Technology, Paul V. Galvin Library, University Archives &amp; Special Collections, Unprocessed Photo Collection, Box 2</a:t>
            </a:r>
          </a:p>
        </p:txBody>
      </p:sp>
    </p:spTree>
    <p:extLst>
      <p:ext uri="{BB962C8B-B14F-4D97-AF65-F5344CB8AC3E}">
        <p14:creationId xmlns:p14="http://schemas.microsoft.com/office/powerpoint/2010/main" val="1654616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525" y="685800"/>
            <a:ext cx="10838885" cy="1485900"/>
          </a:xfrm>
        </p:spPr>
        <p:txBody>
          <a:bodyPr/>
          <a:lstStyle/>
          <a:p>
            <a:r>
              <a:rPr lang="en-US" dirty="0"/>
              <a:t>ITEM 1: PUBLISHED, KNOWN CREATOR</a:t>
            </a:r>
          </a:p>
        </p:txBody>
      </p:sp>
      <p:sp>
        <p:nvSpPr>
          <p:cNvPr id="11" name="TextBox 10"/>
          <p:cNvSpPr txBox="1"/>
          <p:nvPr/>
        </p:nvSpPr>
        <p:spPr>
          <a:xfrm>
            <a:off x="1128526" y="5759115"/>
            <a:ext cx="7293579" cy="707886"/>
          </a:xfrm>
          <a:prstGeom prst="rect">
            <a:avLst/>
          </a:prstGeom>
          <a:noFill/>
        </p:spPr>
        <p:txBody>
          <a:bodyPr wrap="square" rtlCol="0">
            <a:spAutoFit/>
          </a:bodyPr>
          <a:lstStyle/>
          <a:p>
            <a:r>
              <a:rPr lang="en-US" sz="2000" dirty="0"/>
              <a:t>Article from </a:t>
            </a:r>
            <a:r>
              <a:rPr lang="en-US" sz="2000" i="1" dirty="0"/>
              <a:t>Interiors </a:t>
            </a:r>
            <a:r>
              <a:rPr lang="en-US" sz="2000" dirty="0"/>
              <a:t>magazine, February 1947</a:t>
            </a:r>
          </a:p>
          <a:p>
            <a:endParaRPr lang="en-US" sz="2000" dirty="0"/>
          </a:p>
        </p:txBody>
      </p:sp>
      <p:pic>
        <p:nvPicPr>
          <p:cNvPr id="13" name="Content Placeholder 1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72102" y="2024314"/>
            <a:ext cx="2381250" cy="3238500"/>
          </a:xfrm>
          <a:ln w="3175">
            <a:solidFill>
              <a:schemeClr val="accent1"/>
            </a:solidFill>
          </a:ln>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8592" y="2024314"/>
            <a:ext cx="2381250" cy="3238500"/>
          </a:xfrm>
          <a:prstGeom prst="rect">
            <a:avLst/>
          </a:prstGeom>
          <a:ln w="3175">
            <a:solidFill>
              <a:schemeClr val="accent1"/>
            </a:solidFill>
          </a:ln>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5082" y="2024314"/>
            <a:ext cx="2381250" cy="3267075"/>
          </a:xfrm>
          <a:prstGeom prst="rect">
            <a:avLst/>
          </a:prstGeom>
          <a:ln w="3175">
            <a:solidFill>
              <a:schemeClr val="accent1"/>
            </a:solidFill>
          </a:ln>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1572" y="2024314"/>
            <a:ext cx="2381250" cy="3238500"/>
          </a:xfrm>
          <a:prstGeom prst="rect">
            <a:avLst/>
          </a:prstGeom>
          <a:ln w="3175">
            <a:solidFill>
              <a:schemeClr val="accent1"/>
            </a:solidFill>
          </a:ln>
        </p:spPr>
      </p:pic>
    </p:spTree>
    <p:extLst>
      <p:ext uri="{BB962C8B-B14F-4D97-AF65-F5344CB8AC3E}">
        <p14:creationId xmlns:p14="http://schemas.microsoft.com/office/powerpoint/2010/main" val="4000982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115" y="685800"/>
            <a:ext cx="10101766" cy="1485900"/>
          </a:xfrm>
        </p:spPr>
        <p:txBody>
          <a:bodyPr/>
          <a:lstStyle/>
          <a:p>
            <a:r>
              <a:rPr lang="en-US" dirty="0"/>
              <a:t>ITEM 2: UNPUBLISHED, KNOWN CREATOR</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7115" y="2008148"/>
            <a:ext cx="4476967" cy="3363071"/>
          </a:xfrm>
          <a:ln w="3175">
            <a:solidFill>
              <a:schemeClr val="accent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4725" y="2008148"/>
            <a:ext cx="5334156" cy="3363071"/>
          </a:xfrm>
          <a:prstGeom prst="rect">
            <a:avLst/>
          </a:prstGeom>
          <a:ln w="3175">
            <a:solidFill>
              <a:schemeClr val="accent1"/>
            </a:solidFill>
          </a:ln>
        </p:spPr>
      </p:pic>
      <p:sp>
        <p:nvSpPr>
          <p:cNvPr id="6" name="TextBox 5"/>
          <p:cNvSpPr txBox="1"/>
          <p:nvPr/>
        </p:nvSpPr>
        <p:spPr>
          <a:xfrm>
            <a:off x="1128526" y="5759115"/>
            <a:ext cx="7293579" cy="707886"/>
          </a:xfrm>
          <a:prstGeom prst="rect">
            <a:avLst/>
          </a:prstGeom>
          <a:noFill/>
        </p:spPr>
        <p:txBody>
          <a:bodyPr wrap="square" rtlCol="0">
            <a:spAutoFit/>
          </a:bodyPr>
          <a:lstStyle/>
          <a:p>
            <a:r>
              <a:rPr lang="en-US" sz="2000" dirty="0"/>
              <a:t>Wedding invitation by Harold Cohen</a:t>
            </a:r>
          </a:p>
          <a:p>
            <a:endParaRPr lang="en-US" sz="2000" dirty="0"/>
          </a:p>
        </p:txBody>
      </p:sp>
    </p:spTree>
    <p:extLst>
      <p:ext uri="{BB962C8B-B14F-4D97-AF65-F5344CB8AC3E}">
        <p14:creationId xmlns:p14="http://schemas.microsoft.com/office/powerpoint/2010/main" val="1585346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ITEM 3: UNPUBLISHED, UNKNOWN CREATOR</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r="1498"/>
          <a:stretch/>
        </p:blipFill>
        <p:spPr>
          <a:xfrm>
            <a:off x="3610625" y="2043365"/>
            <a:ext cx="4891691" cy="3992082"/>
          </a:xfrm>
          <a:ln w="3175">
            <a:solidFill>
              <a:schemeClr val="accent1"/>
            </a:solidFill>
          </a:ln>
        </p:spPr>
      </p:pic>
      <p:sp>
        <p:nvSpPr>
          <p:cNvPr id="5" name="TextBox 4"/>
          <p:cNvSpPr txBox="1"/>
          <p:nvPr/>
        </p:nvSpPr>
        <p:spPr>
          <a:xfrm>
            <a:off x="1000189" y="6150114"/>
            <a:ext cx="8881748" cy="707886"/>
          </a:xfrm>
          <a:prstGeom prst="rect">
            <a:avLst/>
          </a:prstGeom>
          <a:noFill/>
        </p:spPr>
        <p:txBody>
          <a:bodyPr wrap="square" rtlCol="0">
            <a:spAutoFit/>
          </a:bodyPr>
          <a:lstStyle/>
          <a:p>
            <a:r>
              <a:rPr lang="en-US" sz="2000" dirty="0"/>
              <a:t>Photograph of Institute of Design students, vehicle design project, circa 1960</a:t>
            </a:r>
          </a:p>
          <a:p>
            <a:endParaRPr lang="en-US" sz="2000" dirty="0"/>
          </a:p>
        </p:txBody>
      </p:sp>
    </p:spTree>
    <p:extLst>
      <p:ext uri="{BB962C8B-B14F-4D97-AF65-F5344CB8AC3E}">
        <p14:creationId xmlns:p14="http://schemas.microsoft.com/office/powerpoint/2010/main" val="51404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10419347" cy="1485900"/>
          </a:xfrm>
        </p:spPr>
        <p:txBody>
          <a:bodyPr/>
          <a:lstStyle/>
          <a:p>
            <a:r>
              <a:rPr lang="en-US" dirty="0"/>
              <a:t>WAS THE WORK PUBLISHED BETWEEN 1923 AND 1989?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71600" y="2402304"/>
            <a:ext cx="2381250" cy="3238500"/>
          </a:xfrm>
          <a:ln w="3175">
            <a:solidFill>
              <a:schemeClr val="accent1"/>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4187" y="3351295"/>
            <a:ext cx="2857500" cy="2143125"/>
          </a:xfrm>
          <a:prstGeom prst="rect">
            <a:avLst/>
          </a:prstGeom>
          <a:ln>
            <a:solidFill>
              <a:schemeClr val="accent1"/>
            </a:solidFill>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26877" y="3198895"/>
            <a:ext cx="2857500" cy="2295525"/>
          </a:xfrm>
          <a:prstGeom prst="rect">
            <a:avLst/>
          </a:prstGeom>
          <a:ln>
            <a:solidFill>
              <a:schemeClr val="accent1"/>
            </a:solidFill>
          </a:ln>
        </p:spPr>
      </p:pic>
      <p:sp>
        <p:nvSpPr>
          <p:cNvPr id="9" name="TextBox 8"/>
          <p:cNvSpPr txBox="1"/>
          <p:nvPr/>
        </p:nvSpPr>
        <p:spPr>
          <a:xfrm>
            <a:off x="1371600" y="5871409"/>
            <a:ext cx="2574758" cy="400110"/>
          </a:xfrm>
          <a:prstGeom prst="rect">
            <a:avLst/>
          </a:prstGeom>
          <a:noFill/>
        </p:spPr>
        <p:txBody>
          <a:bodyPr wrap="square" rtlCol="0">
            <a:spAutoFit/>
          </a:bodyPr>
          <a:lstStyle/>
          <a:p>
            <a:r>
              <a:rPr lang="en-US" sz="2000" dirty="0"/>
              <a:t>Article: Yes (1944)</a:t>
            </a:r>
          </a:p>
        </p:txBody>
      </p:sp>
      <p:sp>
        <p:nvSpPr>
          <p:cNvPr id="10" name="TextBox 9"/>
          <p:cNvSpPr txBox="1"/>
          <p:nvPr/>
        </p:nvSpPr>
        <p:spPr>
          <a:xfrm>
            <a:off x="4700337" y="5871409"/>
            <a:ext cx="3208421" cy="400110"/>
          </a:xfrm>
          <a:prstGeom prst="rect">
            <a:avLst/>
          </a:prstGeom>
          <a:noFill/>
        </p:spPr>
        <p:txBody>
          <a:bodyPr wrap="square" rtlCol="0">
            <a:spAutoFit/>
          </a:bodyPr>
          <a:lstStyle/>
          <a:p>
            <a:r>
              <a:rPr lang="en-US" sz="2000" dirty="0"/>
              <a:t>Invitation: No (unpublished)</a:t>
            </a:r>
          </a:p>
        </p:txBody>
      </p:sp>
      <p:sp>
        <p:nvSpPr>
          <p:cNvPr id="11" name="TextBox 10"/>
          <p:cNvSpPr txBox="1"/>
          <p:nvPr/>
        </p:nvSpPr>
        <p:spPr>
          <a:xfrm>
            <a:off x="8526877" y="5871409"/>
            <a:ext cx="3392407" cy="400110"/>
          </a:xfrm>
          <a:prstGeom prst="rect">
            <a:avLst/>
          </a:prstGeom>
          <a:noFill/>
        </p:spPr>
        <p:txBody>
          <a:bodyPr wrap="square" rtlCol="0">
            <a:spAutoFit/>
          </a:bodyPr>
          <a:lstStyle/>
          <a:p>
            <a:r>
              <a:rPr lang="en-US" sz="2000" dirty="0"/>
              <a:t>Photograph: No (unpublished)</a:t>
            </a:r>
          </a:p>
        </p:txBody>
      </p:sp>
    </p:spTree>
    <p:extLst>
      <p:ext uri="{BB962C8B-B14F-4D97-AF65-F5344CB8AC3E}">
        <p14:creationId xmlns:p14="http://schemas.microsoft.com/office/powerpoint/2010/main" val="309313802"/>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TM10001105[[fn=Crop]]</Template>
  <TotalTime>744</TotalTime>
  <Words>1206</Words>
  <Application>Microsoft Office PowerPoint</Application>
  <PresentationFormat>Widescreen</PresentationFormat>
  <Paragraphs>173</Paragraphs>
  <Slides>21</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Calibri</vt:lpstr>
      <vt:lpstr>Franklin Gothic Book</vt:lpstr>
      <vt:lpstr>Wingdings</vt:lpstr>
      <vt:lpstr>Crop</vt:lpstr>
      <vt:lpstr>Balancing copyright and access in digital collections</vt:lpstr>
      <vt:lpstr>OUTLINE</vt:lpstr>
      <vt:lpstr>CASE STUDY</vt:lpstr>
      <vt:lpstr>PRINCIPLES OF COPYRIGHT LAW</vt:lpstr>
      <vt:lpstr>LIBRARIES + ARCHIVES DIGITIZATION </vt:lpstr>
      <vt:lpstr>ITEM 1: PUBLISHED, KNOWN CREATOR</vt:lpstr>
      <vt:lpstr>ITEM 2: UNPUBLISHED, KNOWN CREATOR</vt:lpstr>
      <vt:lpstr>ITEM 3: UNPUBLISHED, UNKNOWN CREATOR</vt:lpstr>
      <vt:lpstr>WAS THE WORK PUBLISHED BETWEEN 1923 AND 1989? </vt:lpstr>
      <vt:lpstr>DOES THE PUBLISHED WORK HAVE A © NOTICE?</vt:lpstr>
      <vt:lpstr>WAS COPYRIGHT RENEWED?</vt:lpstr>
      <vt:lpstr>SO WAS IT RENEWED?</vt:lpstr>
      <vt:lpstr>UNPUBLISHED WORK: WAS IT REGISTERED WITH THE COPYRIGHT OFFICE?</vt:lpstr>
      <vt:lpstr>WHO CREATED IT?</vt:lpstr>
      <vt:lpstr>CREATION BY INDIVIDUAL: Is the author still alive?</vt:lpstr>
      <vt:lpstr>COPRORATE AUTHORSHIP: What year was the work created?</vt:lpstr>
      <vt:lpstr>COPRORATE AUTHORSHIP: What year was the work created?</vt:lpstr>
      <vt:lpstr>FAIR USE EXEMPTION</vt:lpstr>
      <vt:lpstr>RIGHTS STATEMENTS</vt:lpstr>
      <vt:lpstr>RIGHTSSTATEMENTS.ORG</vt:lpstr>
      <vt:lpstr>RESOURCES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Balancing copyright and access in digital collections</dc:title>
  <dc:creator>Greer Martin</dc:creator>
  <cp:lastModifiedBy>Greer Martin</cp:lastModifiedBy>
  <cp:revision>50</cp:revision>
  <dcterms:created xsi:type="dcterms:W3CDTF">2016-05-16T16:39:27Z</dcterms:created>
  <dcterms:modified xsi:type="dcterms:W3CDTF">2016-05-17T21:44:17Z</dcterms:modified>
</cp:coreProperties>
</file>