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2" r:id="rId2"/>
    <p:sldId id="263" r:id="rId3"/>
    <p:sldId id="265" r:id="rId4"/>
    <p:sldId id="257" r:id="rId5"/>
    <p:sldId id="264" r:id="rId6"/>
    <p:sldId id="266" r:id="rId7"/>
    <p:sldId id="267" r:id="rId8"/>
    <p:sldId id="268" r:id="rId9"/>
    <p:sldId id="258" r:id="rId10"/>
    <p:sldId id="261"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72798" autoAdjust="0"/>
  </p:normalViewPr>
  <p:slideViewPr>
    <p:cSldViewPr>
      <p:cViewPr varScale="1">
        <p:scale>
          <a:sx n="52" d="100"/>
          <a:sy n="52" d="100"/>
        </p:scale>
        <p:origin x="-102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ADAFED-8B36-4A6A-9876-7887E9F56559}"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468203CC-E058-494E-B321-A13315A47504}">
      <dgm:prSet phldrT="[Text]"/>
      <dgm:spPr>
        <a:solidFill>
          <a:srgbClr val="C00000"/>
        </a:solidFill>
      </dgm:spPr>
      <dgm:t>
        <a:bodyPr/>
        <a:lstStyle/>
        <a:p>
          <a:endParaRPr lang="en-US" u="sng" dirty="0"/>
        </a:p>
      </dgm:t>
    </dgm:pt>
    <dgm:pt modelId="{6FE6969F-0036-4113-B4DC-9D9850D498DC}" type="parTrans" cxnId="{46C7AC7A-E3CC-45E0-97DF-535CD2B2B941}">
      <dgm:prSet/>
      <dgm:spPr/>
      <dgm:t>
        <a:bodyPr/>
        <a:lstStyle/>
        <a:p>
          <a:endParaRPr lang="en-US"/>
        </a:p>
      </dgm:t>
    </dgm:pt>
    <dgm:pt modelId="{50872683-1341-4011-AFF2-FA5EFB018705}" type="sibTrans" cxnId="{46C7AC7A-E3CC-45E0-97DF-535CD2B2B941}">
      <dgm:prSet/>
      <dgm:spPr/>
      <dgm:t>
        <a:bodyPr/>
        <a:lstStyle/>
        <a:p>
          <a:endParaRPr lang="en-US"/>
        </a:p>
      </dgm:t>
    </dgm:pt>
    <dgm:pt modelId="{6B65CCFE-2679-4B03-9844-66BD5A1ECEFE}">
      <dgm:prSet phldrT="[Text]"/>
      <dgm:spPr>
        <a:ln>
          <a:solidFill>
            <a:schemeClr val="tx1"/>
          </a:solidFill>
        </a:ln>
      </dgm:spPr>
      <dgm:t>
        <a:bodyPr/>
        <a:lstStyle/>
        <a:p>
          <a:r>
            <a:rPr lang="en-US" dirty="0" smtClean="0"/>
            <a:t>Late change in the head of our project at Mount Sinai</a:t>
          </a:r>
          <a:endParaRPr lang="en-US" dirty="0"/>
        </a:p>
      </dgm:t>
    </dgm:pt>
    <dgm:pt modelId="{4AE69FBB-8D0D-49F3-8A7F-466E57426BF8}" type="parTrans" cxnId="{301835C4-B8AA-4B1C-A49F-10B497E5A3D1}">
      <dgm:prSet/>
      <dgm:spPr/>
      <dgm:t>
        <a:bodyPr/>
        <a:lstStyle/>
        <a:p>
          <a:endParaRPr lang="en-US"/>
        </a:p>
      </dgm:t>
    </dgm:pt>
    <dgm:pt modelId="{CB683990-23D3-42A3-8AFD-718FBCB221D8}" type="sibTrans" cxnId="{301835C4-B8AA-4B1C-A49F-10B497E5A3D1}">
      <dgm:prSet/>
      <dgm:spPr/>
      <dgm:t>
        <a:bodyPr/>
        <a:lstStyle/>
        <a:p>
          <a:endParaRPr lang="en-US"/>
        </a:p>
      </dgm:t>
    </dgm:pt>
    <dgm:pt modelId="{ACBB9D88-8664-46D6-8EFF-A7BE9A21FB04}">
      <dgm:prSet phldrT="[Text]"/>
      <dgm:spPr>
        <a:solidFill>
          <a:srgbClr val="C00000"/>
        </a:solidFill>
        <a:ln>
          <a:solidFill>
            <a:schemeClr val="tx1"/>
          </a:solidFill>
        </a:ln>
      </dgm:spPr>
      <dgm:t>
        <a:bodyPr/>
        <a:lstStyle/>
        <a:p>
          <a:endParaRPr lang="en-US" dirty="0"/>
        </a:p>
      </dgm:t>
    </dgm:pt>
    <dgm:pt modelId="{C22C7E63-901A-4715-B203-B78800236528}" type="parTrans" cxnId="{A1AF74D1-54DA-4A1E-978C-9B38DD747822}">
      <dgm:prSet/>
      <dgm:spPr/>
      <dgm:t>
        <a:bodyPr/>
        <a:lstStyle/>
        <a:p>
          <a:endParaRPr lang="en-US"/>
        </a:p>
      </dgm:t>
    </dgm:pt>
    <dgm:pt modelId="{936FB18C-5483-4BE8-AC82-193BBE78C5BE}" type="sibTrans" cxnId="{A1AF74D1-54DA-4A1E-978C-9B38DD747822}">
      <dgm:prSet/>
      <dgm:spPr/>
      <dgm:t>
        <a:bodyPr/>
        <a:lstStyle/>
        <a:p>
          <a:endParaRPr lang="en-US"/>
        </a:p>
      </dgm:t>
    </dgm:pt>
    <dgm:pt modelId="{A02A9D7D-0361-4E80-B0DE-4455EC0BA7C9}">
      <dgm:prSet phldrT="[Text]"/>
      <dgm:spPr>
        <a:ln>
          <a:solidFill>
            <a:schemeClr val="tx1"/>
          </a:solidFill>
        </a:ln>
      </dgm:spPr>
      <dgm:t>
        <a:bodyPr/>
        <a:lstStyle/>
        <a:p>
          <a:r>
            <a:rPr lang="en-US" dirty="0" smtClean="0"/>
            <a:t>Issues finding a time to meet with Mount Sinai officials</a:t>
          </a:r>
          <a:endParaRPr lang="en-US" dirty="0"/>
        </a:p>
      </dgm:t>
    </dgm:pt>
    <dgm:pt modelId="{5E1B9B90-2361-41A5-8DC4-2630432402C5}" type="parTrans" cxnId="{ABBCBB7F-81CC-4358-976B-20C62A90ECFA}">
      <dgm:prSet/>
      <dgm:spPr/>
      <dgm:t>
        <a:bodyPr/>
        <a:lstStyle/>
        <a:p>
          <a:endParaRPr lang="en-US"/>
        </a:p>
      </dgm:t>
    </dgm:pt>
    <dgm:pt modelId="{5E09DABE-AD1D-46FA-8876-F4B5421D409B}" type="sibTrans" cxnId="{ABBCBB7F-81CC-4358-976B-20C62A90ECFA}">
      <dgm:prSet/>
      <dgm:spPr/>
      <dgm:t>
        <a:bodyPr/>
        <a:lstStyle/>
        <a:p>
          <a:endParaRPr lang="en-US"/>
        </a:p>
      </dgm:t>
    </dgm:pt>
    <dgm:pt modelId="{6AE55923-21E4-4EBA-8E4D-0BB29617621D}">
      <dgm:prSet phldrT="[Text]"/>
      <dgm:spPr>
        <a:solidFill>
          <a:srgbClr val="C00000"/>
        </a:solidFill>
        <a:ln>
          <a:solidFill>
            <a:schemeClr val="tx1"/>
          </a:solidFill>
        </a:ln>
      </dgm:spPr>
      <dgm:t>
        <a:bodyPr/>
        <a:lstStyle/>
        <a:p>
          <a:endParaRPr lang="en-US" dirty="0"/>
        </a:p>
      </dgm:t>
    </dgm:pt>
    <dgm:pt modelId="{CD659660-AC14-4004-96EC-BFFFD87A0F5B}" type="parTrans" cxnId="{4E68F1C0-052A-49E0-9588-8C833DE5E4B8}">
      <dgm:prSet/>
      <dgm:spPr/>
      <dgm:t>
        <a:bodyPr/>
        <a:lstStyle/>
        <a:p>
          <a:endParaRPr lang="en-US"/>
        </a:p>
      </dgm:t>
    </dgm:pt>
    <dgm:pt modelId="{1FF6B1DF-4A49-46F2-B02E-567E94087A41}" type="sibTrans" cxnId="{4E68F1C0-052A-49E0-9588-8C833DE5E4B8}">
      <dgm:prSet/>
      <dgm:spPr/>
      <dgm:t>
        <a:bodyPr/>
        <a:lstStyle/>
        <a:p>
          <a:endParaRPr lang="en-US"/>
        </a:p>
      </dgm:t>
    </dgm:pt>
    <dgm:pt modelId="{376DEBD6-ACC4-46D9-B443-777968FE0A07}">
      <dgm:prSet phldrT="[Text]"/>
      <dgm:spPr>
        <a:ln>
          <a:solidFill>
            <a:schemeClr val="tx1"/>
          </a:solidFill>
        </a:ln>
      </dgm:spPr>
      <dgm:t>
        <a:bodyPr/>
        <a:lstStyle/>
        <a:p>
          <a:r>
            <a:rPr lang="en-US" dirty="0" smtClean="0"/>
            <a:t>Delay in project timeline</a:t>
          </a:r>
          <a:endParaRPr lang="en-US" dirty="0"/>
        </a:p>
      </dgm:t>
    </dgm:pt>
    <dgm:pt modelId="{20431D4A-B8B4-4BD7-83C3-4CBF278136B7}" type="parTrans" cxnId="{66E47931-F0F6-442E-B229-00FA1CCD104C}">
      <dgm:prSet/>
      <dgm:spPr/>
      <dgm:t>
        <a:bodyPr/>
        <a:lstStyle/>
        <a:p>
          <a:endParaRPr lang="en-US"/>
        </a:p>
      </dgm:t>
    </dgm:pt>
    <dgm:pt modelId="{D3E9040D-D994-4AD6-B686-FBA330866B5C}" type="sibTrans" cxnId="{66E47931-F0F6-442E-B229-00FA1CCD104C}">
      <dgm:prSet/>
      <dgm:spPr/>
      <dgm:t>
        <a:bodyPr/>
        <a:lstStyle/>
        <a:p>
          <a:endParaRPr lang="en-US"/>
        </a:p>
      </dgm:t>
    </dgm:pt>
    <dgm:pt modelId="{0FC434BC-6340-4D86-9636-F6B102FB0D1C}" type="pres">
      <dgm:prSet presAssocID="{0AADAFED-8B36-4A6A-9876-7887E9F56559}" presName="linearFlow" presStyleCnt="0">
        <dgm:presLayoutVars>
          <dgm:dir/>
          <dgm:animLvl val="lvl"/>
          <dgm:resizeHandles val="exact"/>
        </dgm:presLayoutVars>
      </dgm:prSet>
      <dgm:spPr/>
      <dgm:t>
        <a:bodyPr/>
        <a:lstStyle/>
        <a:p>
          <a:endParaRPr lang="en-US"/>
        </a:p>
      </dgm:t>
    </dgm:pt>
    <dgm:pt modelId="{0B60A43E-0D46-43B1-B75D-44554F55F5AC}" type="pres">
      <dgm:prSet presAssocID="{468203CC-E058-494E-B321-A13315A47504}" presName="composite" presStyleCnt="0"/>
      <dgm:spPr/>
    </dgm:pt>
    <dgm:pt modelId="{F10EB485-BAC7-4E89-9059-64BE1210DFCB}" type="pres">
      <dgm:prSet presAssocID="{468203CC-E058-494E-B321-A13315A47504}" presName="parentText" presStyleLbl="alignNode1" presStyleIdx="0" presStyleCnt="3">
        <dgm:presLayoutVars>
          <dgm:chMax val="1"/>
          <dgm:bulletEnabled val="1"/>
        </dgm:presLayoutVars>
      </dgm:prSet>
      <dgm:spPr/>
      <dgm:t>
        <a:bodyPr/>
        <a:lstStyle/>
        <a:p>
          <a:endParaRPr lang="en-US"/>
        </a:p>
      </dgm:t>
    </dgm:pt>
    <dgm:pt modelId="{CC1F6280-47A0-47A3-93AE-AA318449F31F}" type="pres">
      <dgm:prSet presAssocID="{468203CC-E058-494E-B321-A13315A47504}" presName="descendantText" presStyleLbl="alignAcc1" presStyleIdx="0" presStyleCnt="3">
        <dgm:presLayoutVars>
          <dgm:bulletEnabled val="1"/>
        </dgm:presLayoutVars>
      </dgm:prSet>
      <dgm:spPr/>
      <dgm:t>
        <a:bodyPr/>
        <a:lstStyle/>
        <a:p>
          <a:endParaRPr lang="en-US"/>
        </a:p>
      </dgm:t>
    </dgm:pt>
    <dgm:pt modelId="{D83CF946-9C23-4678-BB27-281152FFD940}" type="pres">
      <dgm:prSet presAssocID="{50872683-1341-4011-AFF2-FA5EFB018705}" presName="sp" presStyleCnt="0"/>
      <dgm:spPr/>
    </dgm:pt>
    <dgm:pt modelId="{52F1CBD1-6A61-4C42-8A27-DBF2BF829848}" type="pres">
      <dgm:prSet presAssocID="{ACBB9D88-8664-46D6-8EFF-A7BE9A21FB04}" presName="composite" presStyleCnt="0"/>
      <dgm:spPr/>
    </dgm:pt>
    <dgm:pt modelId="{47F6E0EF-3098-4E34-810C-6A301AF1F346}" type="pres">
      <dgm:prSet presAssocID="{ACBB9D88-8664-46D6-8EFF-A7BE9A21FB04}" presName="parentText" presStyleLbl="alignNode1" presStyleIdx="1" presStyleCnt="3">
        <dgm:presLayoutVars>
          <dgm:chMax val="1"/>
          <dgm:bulletEnabled val="1"/>
        </dgm:presLayoutVars>
      </dgm:prSet>
      <dgm:spPr/>
      <dgm:t>
        <a:bodyPr/>
        <a:lstStyle/>
        <a:p>
          <a:endParaRPr lang="en-US"/>
        </a:p>
      </dgm:t>
    </dgm:pt>
    <dgm:pt modelId="{8972E56F-53CD-4F7A-A4A9-0839382E2AE4}" type="pres">
      <dgm:prSet presAssocID="{ACBB9D88-8664-46D6-8EFF-A7BE9A21FB04}" presName="descendantText" presStyleLbl="alignAcc1" presStyleIdx="1" presStyleCnt="3">
        <dgm:presLayoutVars>
          <dgm:bulletEnabled val="1"/>
        </dgm:presLayoutVars>
      </dgm:prSet>
      <dgm:spPr/>
      <dgm:t>
        <a:bodyPr/>
        <a:lstStyle/>
        <a:p>
          <a:endParaRPr lang="en-US"/>
        </a:p>
      </dgm:t>
    </dgm:pt>
    <dgm:pt modelId="{46FA8CEA-A3F3-4B3B-B712-1CD00E9A4AD3}" type="pres">
      <dgm:prSet presAssocID="{936FB18C-5483-4BE8-AC82-193BBE78C5BE}" presName="sp" presStyleCnt="0"/>
      <dgm:spPr/>
    </dgm:pt>
    <dgm:pt modelId="{FE2B74A8-7071-4453-94CB-8124DBF31599}" type="pres">
      <dgm:prSet presAssocID="{6AE55923-21E4-4EBA-8E4D-0BB29617621D}" presName="composite" presStyleCnt="0"/>
      <dgm:spPr/>
    </dgm:pt>
    <dgm:pt modelId="{5842C079-F645-4F6A-AD13-4DE007B58A1B}" type="pres">
      <dgm:prSet presAssocID="{6AE55923-21E4-4EBA-8E4D-0BB29617621D}" presName="parentText" presStyleLbl="alignNode1" presStyleIdx="2" presStyleCnt="3">
        <dgm:presLayoutVars>
          <dgm:chMax val="1"/>
          <dgm:bulletEnabled val="1"/>
        </dgm:presLayoutVars>
      </dgm:prSet>
      <dgm:spPr/>
      <dgm:t>
        <a:bodyPr/>
        <a:lstStyle/>
        <a:p>
          <a:endParaRPr lang="en-US"/>
        </a:p>
      </dgm:t>
    </dgm:pt>
    <dgm:pt modelId="{BF90C80C-9FBD-47FB-8E49-DBBC489B440A}" type="pres">
      <dgm:prSet presAssocID="{6AE55923-21E4-4EBA-8E4D-0BB29617621D}" presName="descendantText" presStyleLbl="alignAcc1" presStyleIdx="2" presStyleCnt="3" custLinFactNeighborY="1315">
        <dgm:presLayoutVars>
          <dgm:bulletEnabled val="1"/>
        </dgm:presLayoutVars>
      </dgm:prSet>
      <dgm:spPr/>
      <dgm:t>
        <a:bodyPr/>
        <a:lstStyle/>
        <a:p>
          <a:endParaRPr lang="en-US"/>
        </a:p>
      </dgm:t>
    </dgm:pt>
  </dgm:ptLst>
  <dgm:cxnLst>
    <dgm:cxn modelId="{DF610C3E-B6AE-4806-871E-31D7D49C9F2E}" type="presOf" srcId="{0AADAFED-8B36-4A6A-9876-7887E9F56559}" destId="{0FC434BC-6340-4D86-9636-F6B102FB0D1C}" srcOrd="0" destOrd="0" presId="urn:microsoft.com/office/officeart/2005/8/layout/chevron2"/>
    <dgm:cxn modelId="{4E68F1C0-052A-49E0-9588-8C833DE5E4B8}" srcId="{0AADAFED-8B36-4A6A-9876-7887E9F56559}" destId="{6AE55923-21E4-4EBA-8E4D-0BB29617621D}" srcOrd="2" destOrd="0" parTransId="{CD659660-AC14-4004-96EC-BFFFD87A0F5B}" sibTransId="{1FF6B1DF-4A49-46F2-B02E-567E94087A41}"/>
    <dgm:cxn modelId="{875B7B2D-2074-4A23-88E7-E1A9624D629C}" type="presOf" srcId="{A02A9D7D-0361-4E80-B0DE-4455EC0BA7C9}" destId="{8972E56F-53CD-4F7A-A4A9-0839382E2AE4}" srcOrd="0" destOrd="0" presId="urn:microsoft.com/office/officeart/2005/8/layout/chevron2"/>
    <dgm:cxn modelId="{301835C4-B8AA-4B1C-A49F-10B497E5A3D1}" srcId="{468203CC-E058-494E-B321-A13315A47504}" destId="{6B65CCFE-2679-4B03-9844-66BD5A1ECEFE}" srcOrd="0" destOrd="0" parTransId="{4AE69FBB-8D0D-49F3-8A7F-466E57426BF8}" sibTransId="{CB683990-23D3-42A3-8AFD-718FBCB221D8}"/>
    <dgm:cxn modelId="{1E41E01E-BD94-4A69-B4A8-7CBB42A78236}" type="presOf" srcId="{376DEBD6-ACC4-46D9-B443-777968FE0A07}" destId="{BF90C80C-9FBD-47FB-8E49-DBBC489B440A}" srcOrd="0" destOrd="0" presId="urn:microsoft.com/office/officeart/2005/8/layout/chevron2"/>
    <dgm:cxn modelId="{ABBCBB7F-81CC-4358-976B-20C62A90ECFA}" srcId="{ACBB9D88-8664-46D6-8EFF-A7BE9A21FB04}" destId="{A02A9D7D-0361-4E80-B0DE-4455EC0BA7C9}" srcOrd="0" destOrd="0" parTransId="{5E1B9B90-2361-41A5-8DC4-2630432402C5}" sibTransId="{5E09DABE-AD1D-46FA-8876-F4B5421D409B}"/>
    <dgm:cxn modelId="{CEB7AD63-2C0F-494B-88DF-19216880A284}" type="presOf" srcId="{468203CC-E058-494E-B321-A13315A47504}" destId="{F10EB485-BAC7-4E89-9059-64BE1210DFCB}" srcOrd="0" destOrd="0" presId="urn:microsoft.com/office/officeart/2005/8/layout/chevron2"/>
    <dgm:cxn modelId="{32E86BCD-1528-4435-8FC1-8C69C915DC7D}" type="presOf" srcId="{ACBB9D88-8664-46D6-8EFF-A7BE9A21FB04}" destId="{47F6E0EF-3098-4E34-810C-6A301AF1F346}" srcOrd="0" destOrd="0" presId="urn:microsoft.com/office/officeart/2005/8/layout/chevron2"/>
    <dgm:cxn modelId="{A1AF74D1-54DA-4A1E-978C-9B38DD747822}" srcId="{0AADAFED-8B36-4A6A-9876-7887E9F56559}" destId="{ACBB9D88-8664-46D6-8EFF-A7BE9A21FB04}" srcOrd="1" destOrd="0" parTransId="{C22C7E63-901A-4715-B203-B78800236528}" sibTransId="{936FB18C-5483-4BE8-AC82-193BBE78C5BE}"/>
    <dgm:cxn modelId="{46C7AC7A-E3CC-45E0-97DF-535CD2B2B941}" srcId="{0AADAFED-8B36-4A6A-9876-7887E9F56559}" destId="{468203CC-E058-494E-B321-A13315A47504}" srcOrd="0" destOrd="0" parTransId="{6FE6969F-0036-4113-B4DC-9D9850D498DC}" sibTransId="{50872683-1341-4011-AFF2-FA5EFB018705}"/>
    <dgm:cxn modelId="{59BDF9FC-2527-4EB8-8884-500F7911C3D4}" type="presOf" srcId="{6AE55923-21E4-4EBA-8E4D-0BB29617621D}" destId="{5842C079-F645-4F6A-AD13-4DE007B58A1B}" srcOrd="0" destOrd="0" presId="urn:microsoft.com/office/officeart/2005/8/layout/chevron2"/>
    <dgm:cxn modelId="{66E47931-F0F6-442E-B229-00FA1CCD104C}" srcId="{6AE55923-21E4-4EBA-8E4D-0BB29617621D}" destId="{376DEBD6-ACC4-46D9-B443-777968FE0A07}" srcOrd="0" destOrd="0" parTransId="{20431D4A-B8B4-4BD7-83C3-4CBF278136B7}" sibTransId="{D3E9040D-D994-4AD6-B686-FBA330866B5C}"/>
    <dgm:cxn modelId="{F2789074-0BFC-4040-917B-05689D2508A9}" type="presOf" srcId="{6B65CCFE-2679-4B03-9844-66BD5A1ECEFE}" destId="{CC1F6280-47A0-47A3-93AE-AA318449F31F}" srcOrd="0" destOrd="0" presId="urn:microsoft.com/office/officeart/2005/8/layout/chevron2"/>
    <dgm:cxn modelId="{D2FB49CB-C62E-4A9E-BA3C-B07F9930D946}" type="presParOf" srcId="{0FC434BC-6340-4D86-9636-F6B102FB0D1C}" destId="{0B60A43E-0D46-43B1-B75D-44554F55F5AC}" srcOrd="0" destOrd="0" presId="urn:microsoft.com/office/officeart/2005/8/layout/chevron2"/>
    <dgm:cxn modelId="{341A8113-A331-426D-B6F4-01ED274901E0}" type="presParOf" srcId="{0B60A43E-0D46-43B1-B75D-44554F55F5AC}" destId="{F10EB485-BAC7-4E89-9059-64BE1210DFCB}" srcOrd="0" destOrd="0" presId="urn:microsoft.com/office/officeart/2005/8/layout/chevron2"/>
    <dgm:cxn modelId="{DFE3C98D-76EB-474C-A319-3502E8BE9F7F}" type="presParOf" srcId="{0B60A43E-0D46-43B1-B75D-44554F55F5AC}" destId="{CC1F6280-47A0-47A3-93AE-AA318449F31F}" srcOrd="1" destOrd="0" presId="urn:microsoft.com/office/officeart/2005/8/layout/chevron2"/>
    <dgm:cxn modelId="{16E6A7D3-59D6-4DAD-A348-C40E8715A0DE}" type="presParOf" srcId="{0FC434BC-6340-4D86-9636-F6B102FB0D1C}" destId="{D83CF946-9C23-4678-BB27-281152FFD940}" srcOrd="1" destOrd="0" presId="urn:microsoft.com/office/officeart/2005/8/layout/chevron2"/>
    <dgm:cxn modelId="{83D5AC36-0B2B-435F-B90C-0454D30AC2E3}" type="presParOf" srcId="{0FC434BC-6340-4D86-9636-F6B102FB0D1C}" destId="{52F1CBD1-6A61-4C42-8A27-DBF2BF829848}" srcOrd="2" destOrd="0" presId="urn:microsoft.com/office/officeart/2005/8/layout/chevron2"/>
    <dgm:cxn modelId="{14ABC7CF-D15D-489C-A711-68AEE032ED0D}" type="presParOf" srcId="{52F1CBD1-6A61-4C42-8A27-DBF2BF829848}" destId="{47F6E0EF-3098-4E34-810C-6A301AF1F346}" srcOrd="0" destOrd="0" presId="urn:microsoft.com/office/officeart/2005/8/layout/chevron2"/>
    <dgm:cxn modelId="{3C7762A0-7F62-49AD-A70E-131330AF5EF8}" type="presParOf" srcId="{52F1CBD1-6A61-4C42-8A27-DBF2BF829848}" destId="{8972E56F-53CD-4F7A-A4A9-0839382E2AE4}" srcOrd="1" destOrd="0" presId="urn:microsoft.com/office/officeart/2005/8/layout/chevron2"/>
    <dgm:cxn modelId="{EF16C4BB-4F2F-4916-92E4-B2606FCC6C6B}" type="presParOf" srcId="{0FC434BC-6340-4D86-9636-F6B102FB0D1C}" destId="{46FA8CEA-A3F3-4B3B-B712-1CD00E9A4AD3}" srcOrd="3" destOrd="0" presId="urn:microsoft.com/office/officeart/2005/8/layout/chevron2"/>
    <dgm:cxn modelId="{812B32CB-E28F-4F5C-BE61-DF2FDC9B9941}" type="presParOf" srcId="{0FC434BC-6340-4D86-9636-F6B102FB0D1C}" destId="{FE2B74A8-7071-4453-94CB-8124DBF31599}" srcOrd="4" destOrd="0" presId="urn:microsoft.com/office/officeart/2005/8/layout/chevron2"/>
    <dgm:cxn modelId="{7F5224AB-C34B-40EE-9BF5-597C4FF94AA5}" type="presParOf" srcId="{FE2B74A8-7071-4453-94CB-8124DBF31599}" destId="{5842C079-F645-4F6A-AD13-4DE007B58A1B}" srcOrd="0" destOrd="0" presId="urn:microsoft.com/office/officeart/2005/8/layout/chevron2"/>
    <dgm:cxn modelId="{4532C0AC-3E9A-48A2-97A7-26D85F48B1D3}" type="presParOf" srcId="{FE2B74A8-7071-4453-94CB-8124DBF31599}" destId="{BF90C80C-9FBD-47FB-8E49-DBBC489B440A}"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10EB485-BAC7-4E89-9059-64BE1210DFCB}">
      <dsp:nvSpPr>
        <dsp:cNvPr id="0" name=""/>
        <dsp:cNvSpPr/>
      </dsp:nvSpPr>
      <dsp:spPr>
        <a:xfrm rot="5400000">
          <a:off x="-250213" y="252772"/>
          <a:ext cx="1668090" cy="1167663"/>
        </a:xfrm>
        <a:prstGeom prst="chevron">
          <a:avLst/>
        </a:prstGeom>
        <a:solidFill>
          <a:srgbClr val="C00000"/>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endParaRPr lang="en-US" sz="3400" u="sng" kern="1200" dirty="0"/>
        </a:p>
      </dsp:txBody>
      <dsp:txXfrm rot="5400000">
        <a:off x="-250213" y="252772"/>
        <a:ext cx="1668090" cy="1167663"/>
      </dsp:txXfrm>
    </dsp:sp>
    <dsp:sp modelId="{CC1F6280-47A0-47A3-93AE-AA318449F31F}">
      <dsp:nvSpPr>
        <dsp:cNvPr id="0" name=""/>
        <dsp:cNvSpPr/>
      </dsp:nvSpPr>
      <dsp:spPr>
        <a:xfrm rot="5400000">
          <a:off x="3813602" y="-2643379"/>
          <a:ext cx="1084258" cy="6376136"/>
        </a:xfrm>
        <a:prstGeom prst="round2SameRect">
          <a:avLst/>
        </a:prstGeom>
        <a:solidFill>
          <a:schemeClr val="lt1">
            <a:alpha val="90000"/>
            <a:hueOff val="0"/>
            <a:satOff val="0"/>
            <a:lumOff val="0"/>
            <a:alphaOff val="0"/>
          </a:schemeClr>
        </a:solidFill>
        <a:ln w="400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241808" tIns="21590" rIns="21590" bIns="21590" numCol="1" spcCol="1270" anchor="ctr" anchorCtr="0">
          <a:noAutofit/>
        </a:bodyPr>
        <a:lstStyle/>
        <a:p>
          <a:pPr marL="285750" lvl="1" indent="-285750" algn="l" defTabSz="1511300">
            <a:lnSpc>
              <a:spcPct val="90000"/>
            </a:lnSpc>
            <a:spcBef>
              <a:spcPct val="0"/>
            </a:spcBef>
            <a:spcAft>
              <a:spcPct val="15000"/>
            </a:spcAft>
            <a:buChar char="••"/>
          </a:pPr>
          <a:r>
            <a:rPr lang="en-US" sz="3400" kern="1200" dirty="0" smtClean="0"/>
            <a:t>Late change in the head of our project at Mount Sinai</a:t>
          </a:r>
          <a:endParaRPr lang="en-US" sz="3400" kern="1200" dirty="0"/>
        </a:p>
      </dsp:txBody>
      <dsp:txXfrm rot="5400000">
        <a:off x="3813602" y="-2643379"/>
        <a:ext cx="1084258" cy="6376136"/>
      </dsp:txXfrm>
    </dsp:sp>
    <dsp:sp modelId="{47F6E0EF-3098-4E34-810C-6A301AF1F346}">
      <dsp:nvSpPr>
        <dsp:cNvPr id="0" name=""/>
        <dsp:cNvSpPr/>
      </dsp:nvSpPr>
      <dsp:spPr>
        <a:xfrm rot="5400000">
          <a:off x="-250213" y="1727568"/>
          <a:ext cx="1668090" cy="1167663"/>
        </a:xfrm>
        <a:prstGeom prst="chevron">
          <a:avLst/>
        </a:prstGeom>
        <a:solidFill>
          <a:srgbClr val="C00000"/>
        </a:solidFill>
        <a:ln w="400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endParaRPr lang="en-US" sz="3400" kern="1200" dirty="0"/>
        </a:p>
      </dsp:txBody>
      <dsp:txXfrm rot="5400000">
        <a:off x="-250213" y="1727568"/>
        <a:ext cx="1668090" cy="1167663"/>
      </dsp:txXfrm>
    </dsp:sp>
    <dsp:sp modelId="{8972E56F-53CD-4F7A-A4A9-0839382E2AE4}">
      <dsp:nvSpPr>
        <dsp:cNvPr id="0" name=""/>
        <dsp:cNvSpPr/>
      </dsp:nvSpPr>
      <dsp:spPr>
        <a:xfrm rot="5400000">
          <a:off x="3813602" y="-1168584"/>
          <a:ext cx="1084258" cy="6376136"/>
        </a:xfrm>
        <a:prstGeom prst="round2SameRect">
          <a:avLst/>
        </a:prstGeom>
        <a:solidFill>
          <a:schemeClr val="lt1">
            <a:alpha val="90000"/>
            <a:hueOff val="0"/>
            <a:satOff val="0"/>
            <a:lumOff val="0"/>
            <a:alphaOff val="0"/>
          </a:schemeClr>
        </a:solidFill>
        <a:ln w="400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241808" tIns="21590" rIns="21590" bIns="21590" numCol="1" spcCol="1270" anchor="ctr" anchorCtr="0">
          <a:noAutofit/>
        </a:bodyPr>
        <a:lstStyle/>
        <a:p>
          <a:pPr marL="285750" lvl="1" indent="-285750" algn="l" defTabSz="1511300">
            <a:lnSpc>
              <a:spcPct val="90000"/>
            </a:lnSpc>
            <a:spcBef>
              <a:spcPct val="0"/>
            </a:spcBef>
            <a:spcAft>
              <a:spcPct val="15000"/>
            </a:spcAft>
            <a:buChar char="••"/>
          </a:pPr>
          <a:r>
            <a:rPr lang="en-US" sz="3400" kern="1200" dirty="0" smtClean="0"/>
            <a:t>Issues finding a time to meet with Mount Sinai officials</a:t>
          </a:r>
          <a:endParaRPr lang="en-US" sz="3400" kern="1200" dirty="0"/>
        </a:p>
      </dsp:txBody>
      <dsp:txXfrm rot="5400000">
        <a:off x="3813602" y="-1168584"/>
        <a:ext cx="1084258" cy="6376136"/>
      </dsp:txXfrm>
    </dsp:sp>
    <dsp:sp modelId="{5842C079-F645-4F6A-AD13-4DE007B58A1B}">
      <dsp:nvSpPr>
        <dsp:cNvPr id="0" name=""/>
        <dsp:cNvSpPr/>
      </dsp:nvSpPr>
      <dsp:spPr>
        <a:xfrm rot="5400000">
          <a:off x="-250213" y="3202364"/>
          <a:ext cx="1668090" cy="1167663"/>
        </a:xfrm>
        <a:prstGeom prst="chevron">
          <a:avLst/>
        </a:prstGeom>
        <a:solidFill>
          <a:srgbClr val="C00000"/>
        </a:solidFill>
        <a:ln w="400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endParaRPr lang="en-US" sz="3400" kern="1200" dirty="0"/>
        </a:p>
      </dsp:txBody>
      <dsp:txXfrm rot="5400000">
        <a:off x="-250213" y="3202364"/>
        <a:ext cx="1668090" cy="1167663"/>
      </dsp:txXfrm>
    </dsp:sp>
    <dsp:sp modelId="{BF90C80C-9FBD-47FB-8E49-DBBC489B440A}">
      <dsp:nvSpPr>
        <dsp:cNvPr id="0" name=""/>
        <dsp:cNvSpPr/>
      </dsp:nvSpPr>
      <dsp:spPr>
        <a:xfrm rot="5400000">
          <a:off x="3813602" y="320469"/>
          <a:ext cx="1084258" cy="6376136"/>
        </a:xfrm>
        <a:prstGeom prst="round2SameRect">
          <a:avLst/>
        </a:prstGeom>
        <a:solidFill>
          <a:schemeClr val="lt1">
            <a:alpha val="90000"/>
            <a:hueOff val="0"/>
            <a:satOff val="0"/>
            <a:lumOff val="0"/>
            <a:alphaOff val="0"/>
          </a:schemeClr>
        </a:solidFill>
        <a:ln w="400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241808" tIns="21590" rIns="21590" bIns="21590" numCol="1" spcCol="1270" anchor="ctr" anchorCtr="0">
          <a:noAutofit/>
        </a:bodyPr>
        <a:lstStyle/>
        <a:p>
          <a:pPr marL="285750" lvl="1" indent="-285750" algn="l" defTabSz="1511300">
            <a:lnSpc>
              <a:spcPct val="90000"/>
            </a:lnSpc>
            <a:spcBef>
              <a:spcPct val="0"/>
            </a:spcBef>
            <a:spcAft>
              <a:spcPct val="15000"/>
            </a:spcAft>
            <a:buChar char="••"/>
          </a:pPr>
          <a:r>
            <a:rPr lang="en-US" sz="3400" kern="1200" dirty="0" smtClean="0"/>
            <a:t>Delay in project timeline</a:t>
          </a:r>
          <a:endParaRPr lang="en-US" sz="3400" kern="1200" dirty="0"/>
        </a:p>
      </dsp:txBody>
      <dsp:txXfrm rot="5400000">
        <a:off x="3813602" y="320469"/>
        <a:ext cx="1084258" cy="637613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0E19E2-2592-4A9A-AA82-C85407192975}" type="datetimeFigureOut">
              <a:rPr lang="en-US" smtClean="0"/>
              <a:pPr/>
              <a:t>6/29/2011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56D8-DE0D-4E39-A56E-46A8AC55B57C}"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AE56D8-DE0D-4E39-A56E-46A8AC55B57C}"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sz="1200" kern="1200" dirty="0" smtClean="0">
                <a:solidFill>
                  <a:schemeClr val="tx1"/>
                </a:solidFill>
                <a:latin typeface="+mn-lt"/>
                <a:ea typeface="+mn-ea"/>
                <a:cs typeface="+mn-cs"/>
              </a:rPr>
              <a:t>Imagine that</a:t>
            </a:r>
            <a:r>
              <a:rPr lang="en-US" sz="1200" kern="1200" baseline="0" dirty="0" smtClean="0">
                <a:solidFill>
                  <a:schemeClr val="tx1"/>
                </a:solidFill>
                <a:latin typeface="+mn-lt"/>
                <a:ea typeface="+mn-ea"/>
                <a:cs typeface="+mn-cs"/>
              </a:rPr>
              <a:t> you have just been diagnosed with the chronic disease diabetes. Every day for the rest of your life, you must remember to check your blood sugar levels. You must keep a log of all your readings, and remember to bring these to the hospital for regular check-ups. Imagine the time you will lose waiting at the hospital, filling out paperwork, repeating your medical history to your nurses and doctors.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Now imagine this scenario: What if you could use technology to automatically send your medical data to the hospital? What if this technology sent you daily reminders to log your data? What if this technology automatically signaled you if your glucose levels were too high or too low? What if this technology helped prevent unnecessary doctors appointments and the high costs of hospitalization?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What if this brighter scenario became a reality? The goal of IPRO 345: IIT CARES is to make this happen. By Spring 2012, we hope to </a:t>
            </a:r>
            <a:r>
              <a:rPr lang="en-US" sz="1200" kern="1200" dirty="0" smtClean="0">
                <a:solidFill>
                  <a:schemeClr val="tx1"/>
                </a:solidFill>
                <a:latin typeface="+mn-lt"/>
                <a:ea typeface="+mn-ea"/>
                <a:cs typeface="+mn-cs"/>
              </a:rPr>
              <a:t>create a data </a:t>
            </a:r>
            <a:r>
              <a:rPr lang="en-US" sz="1200" kern="1200" smtClean="0">
                <a:solidFill>
                  <a:schemeClr val="tx1"/>
                </a:solidFill>
                <a:latin typeface="+mn-lt"/>
                <a:ea typeface="+mn-ea"/>
                <a:cs typeface="+mn-cs"/>
              </a:rPr>
              <a:t>support center</a:t>
            </a:r>
            <a:r>
              <a:rPr lang="en-US" sz="1200" kern="1200" baseline="0" smtClean="0">
                <a:solidFill>
                  <a:schemeClr val="tx1"/>
                </a:solidFill>
                <a:latin typeface="+mn-lt"/>
                <a:ea typeface="+mn-ea"/>
                <a:cs typeface="+mn-cs"/>
              </a:rPr>
              <a:t> </a:t>
            </a:r>
            <a:r>
              <a:rPr lang="en-US" sz="1200" kern="1200" smtClean="0">
                <a:solidFill>
                  <a:schemeClr val="tx1"/>
                </a:solidFill>
                <a:latin typeface="+mn-lt"/>
                <a:ea typeface="+mn-ea"/>
                <a:cs typeface="+mn-cs"/>
              </a:rPr>
              <a:t>to </a:t>
            </a:r>
            <a:r>
              <a:rPr lang="en-US" sz="1200" kern="1200" dirty="0" smtClean="0">
                <a:solidFill>
                  <a:schemeClr val="tx1"/>
                </a:solidFill>
                <a:latin typeface="+mn-lt"/>
                <a:ea typeface="+mn-ea"/>
                <a:cs typeface="+mn-cs"/>
              </a:rPr>
              <a:t>aid diabetic patients within 500 meters of Mount</a:t>
            </a:r>
            <a:r>
              <a:rPr lang="en-US" sz="1200" kern="1200" baseline="0" dirty="0" smtClean="0">
                <a:solidFill>
                  <a:schemeClr val="tx1"/>
                </a:solidFill>
                <a:latin typeface="+mn-lt"/>
                <a:ea typeface="+mn-ea"/>
                <a:cs typeface="+mn-cs"/>
              </a:rPr>
              <a:t> Sinai Hospital. </a:t>
            </a:r>
          </a:p>
          <a:p>
            <a:endParaRPr lang="en-US" sz="1200" kern="1200" baseline="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Diabetes is a chronic and debilitating disease that affects 25.8 million people in the United States. The cost of care and treatment of diabetes in the United States in 2007 was $174 billion dollars according to the Center for Disease Control and Prevention. In 2010 1.9 million people were newly diagnosed with diabetes, and the number is expected to rise as more American show signs of pre-diabetes.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Blood glucose monitoring is the main method for a patient to manage diabetes. Maintaining a record of blood glucose levels allows health care providers to understand the patient’s response to the current treatment plan. Currently, patients test their glucose level with a glucose meter and hand writes the results. Later this data is transcribed into a digital record that is shown to the doctor during a consultation.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need for diabetes patients to repeatedly schedule consultations with doctors to review their blood glucose levels is costly and wastes time. Doctors are frequently given incomplete records of the patients’ glucose levels and health providers must take the additional step to digitize the information to display trends of the patients’ response to treatment.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9AE56D8-DE0D-4E39-A56E-46A8AC55B57C}"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EB87064-409E-4928-9236-F8741B2363C1}" type="datetimeFigureOut">
              <a:rPr lang="en-US" smtClean="0"/>
              <a:pPr/>
              <a:t>6/29/2011</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6CC433E-5AC0-44E5-A63A-AF60E25CFFE8}"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EB87064-409E-4928-9236-F8741B2363C1}" type="datetimeFigureOut">
              <a:rPr lang="en-US" smtClean="0"/>
              <a:pPr/>
              <a:t>6/29/2011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86CC433E-5AC0-44E5-A63A-AF60E25CFFE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CEB87064-409E-4928-9236-F8741B2363C1}" type="datetimeFigureOut">
              <a:rPr lang="en-US" smtClean="0"/>
              <a:pPr/>
              <a:t>6/29/2011</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6CC433E-5AC0-44E5-A63A-AF60E25CFFE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EB87064-409E-4928-9236-F8741B2363C1}" type="datetimeFigureOut">
              <a:rPr lang="en-US" smtClean="0"/>
              <a:pPr/>
              <a:t>6/29/2011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86CC433E-5AC0-44E5-A63A-AF60E25CFFE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EB87064-409E-4928-9236-F8741B2363C1}" type="datetimeFigureOut">
              <a:rPr lang="en-US" smtClean="0"/>
              <a:pPr/>
              <a:t>6/29/2011</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86CC433E-5AC0-44E5-A63A-AF60E25CFFE8}"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EB87064-409E-4928-9236-F8741B2363C1}" type="datetimeFigureOut">
              <a:rPr lang="en-US" smtClean="0"/>
              <a:pPr/>
              <a:t>6/29/2011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86CC433E-5AC0-44E5-A63A-AF60E25CFFE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EB87064-409E-4928-9236-F8741B2363C1}" type="datetimeFigureOut">
              <a:rPr lang="en-US" smtClean="0"/>
              <a:pPr/>
              <a:t>6/29/2011</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86CC433E-5AC0-44E5-A63A-AF60E25CFFE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EB87064-409E-4928-9236-F8741B2363C1}" type="datetimeFigureOut">
              <a:rPr lang="en-US" smtClean="0"/>
              <a:pPr/>
              <a:t>6/29/2011</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86CC433E-5AC0-44E5-A63A-AF60E25CFFE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CEB87064-409E-4928-9236-F8741B2363C1}" type="datetimeFigureOut">
              <a:rPr lang="en-US" smtClean="0"/>
              <a:pPr/>
              <a:t>6/29/2011</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86CC433E-5AC0-44E5-A63A-AF60E25CFFE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EB87064-409E-4928-9236-F8741B2363C1}" type="datetimeFigureOut">
              <a:rPr lang="en-US" smtClean="0"/>
              <a:pPr/>
              <a:t>6/29/2011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86CC433E-5AC0-44E5-A63A-AF60E25CFFE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CEB87064-409E-4928-9236-F8741B2363C1}" type="datetimeFigureOut">
              <a:rPr lang="en-US" smtClean="0"/>
              <a:pPr/>
              <a:t>6/29/2011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86CC433E-5AC0-44E5-A63A-AF60E25CFFE8}" type="slidenum">
              <a:rPr lang="en-US" smtClean="0"/>
              <a:pPr/>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dirty="0"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EB87064-409E-4928-9236-F8741B2363C1}" type="datetimeFigureOut">
              <a:rPr lang="en-US" smtClean="0"/>
              <a:pPr/>
              <a:t>6/29/2011</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6CC433E-5AC0-44E5-A63A-AF60E25CFFE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hyperlink" Target="http://www.youtube.com/watch_popup?v=GiV239PR0R4&amp;vq=medium"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6600" dirty="0" smtClean="0"/>
              <a:t>IIT CARES </a:t>
            </a:r>
            <a:r>
              <a:rPr lang="en-US" dirty="0" smtClean="0"/>
              <a:t/>
            </a:r>
            <a:br>
              <a:rPr lang="en-US" dirty="0" smtClean="0"/>
            </a:br>
            <a:endParaRPr lang="en-US" sz="3600" dirty="0"/>
          </a:p>
        </p:txBody>
      </p:sp>
      <p:sp>
        <p:nvSpPr>
          <p:cNvPr id="5" name="Subtitle 4"/>
          <p:cNvSpPr>
            <a:spLocks noGrp="1"/>
          </p:cNvSpPr>
          <p:nvPr>
            <p:ph type="subTitle" idx="1"/>
          </p:nvPr>
        </p:nvSpPr>
        <p:spPr/>
        <p:txBody>
          <a:bodyPr/>
          <a:lstStyle/>
          <a:p>
            <a:r>
              <a:rPr lang="en-US" sz="2400" dirty="0" smtClean="0"/>
              <a:t>Creating Access to Remote Electronic Support</a:t>
            </a:r>
            <a:endParaRPr lang="en-US" dirty="0"/>
          </a:p>
        </p:txBody>
      </p:sp>
      <p:sp>
        <p:nvSpPr>
          <p:cNvPr id="6" name="TextBox 5"/>
          <p:cNvSpPr txBox="1"/>
          <p:nvPr/>
        </p:nvSpPr>
        <p:spPr>
          <a:xfrm>
            <a:off x="0" y="4724400"/>
            <a:ext cx="8763000" cy="1231106"/>
          </a:xfrm>
          <a:prstGeom prst="rect">
            <a:avLst/>
          </a:prstGeom>
          <a:noFill/>
        </p:spPr>
        <p:txBody>
          <a:bodyPr wrap="square" rtlCol="0">
            <a:spAutoFit/>
          </a:bodyPr>
          <a:lstStyle/>
          <a:p>
            <a:pPr algn="r"/>
            <a:r>
              <a:rPr lang="en-US" sz="2000" b="1" dirty="0" smtClean="0"/>
              <a:t>Facility Dr. Elie </a:t>
            </a:r>
            <a:r>
              <a:rPr lang="en-US" sz="2000" b="1" dirty="0"/>
              <a:t>Geisler, Professor of Management</a:t>
            </a:r>
          </a:p>
          <a:p>
            <a:endParaRPr lang="en-US" dirty="0" smtClean="0"/>
          </a:p>
          <a:p>
            <a:pPr algn="r"/>
            <a:r>
              <a:rPr lang="en-US" dirty="0" smtClean="0"/>
              <a:t>* Carolyn Kos * Nicole Valio * Hazel Michael * Unubold Chinzorig</a:t>
            </a:r>
            <a:r>
              <a:rPr lang="en-US" dirty="0"/>
              <a:t> </a:t>
            </a:r>
            <a:r>
              <a:rPr lang="en-US" dirty="0" smtClean="0"/>
              <a:t>* Kendra Johnson *</a:t>
            </a:r>
            <a:endParaRPr lang="en-US" dirty="0"/>
          </a:p>
          <a:p>
            <a:endParaRPr lang="en-US" dirty="0"/>
          </a:p>
        </p:txBody>
      </p:sp>
      <p:pic>
        <p:nvPicPr>
          <p:cNvPr id="7" name="Picture 6" descr="logo.jpg"/>
          <p:cNvPicPr>
            <a:picLocks noChangeAspect="1"/>
          </p:cNvPicPr>
          <p:nvPr/>
        </p:nvPicPr>
        <p:blipFill>
          <a:blip r:embed="rId3" cstate="print"/>
          <a:stretch>
            <a:fillRect/>
          </a:stretch>
        </p:blipFill>
        <p:spPr>
          <a:xfrm>
            <a:off x="1524000" y="1143000"/>
            <a:ext cx="2299672" cy="2895600"/>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 OF IPRO 345</a:t>
            </a:r>
            <a:endParaRPr lang="en-US" dirty="0"/>
          </a:p>
        </p:txBody>
      </p:sp>
      <p:sp>
        <p:nvSpPr>
          <p:cNvPr id="3" name="Content Placeholder 2"/>
          <p:cNvSpPr>
            <a:spLocks noGrp="1"/>
          </p:cNvSpPr>
          <p:nvPr>
            <p:ph idx="1"/>
          </p:nvPr>
        </p:nvSpPr>
        <p:spPr/>
        <p:txBody>
          <a:bodyPr/>
          <a:lstStyle/>
          <a:p>
            <a:pPr>
              <a:buNone/>
            </a:pPr>
            <a:r>
              <a:rPr lang="en-US" dirty="0" smtClean="0"/>
              <a:t>PHASE 1</a:t>
            </a:r>
          </a:p>
          <a:p>
            <a:r>
              <a:rPr lang="en-US" dirty="0" smtClean="0"/>
              <a:t>Research available technologies</a:t>
            </a:r>
          </a:p>
          <a:p>
            <a:r>
              <a:rPr lang="en-US" dirty="0" smtClean="0"/>
              <a:t>Interview Mount Sinai administrators</a:t>
            </a:r>
          </a:p>
          <a:p>
            <a:endParaRPr lang="en-US" dirty="0" smtClean="0"/>
          </a:p>
          <a:p>
            <a:pPr>
              <a:buNone/>
            </a:pPr>
            <a:r>
              <a:rPr lang="en-US" dirty="0" smtClean="0"/>
              <a:t>PHASE 2</a:t>
            </a:r>
          </a:p>
          <a:p>
            <a:r>
              <a:rPr lang="en-US" dirty="0" smtClean="0"/>
              <a:t>Lead experiment with chosen testing equipment</a:t>
            </a:r>
          </a:p>
          <a:p>
            <a:pPr>
              <a:buNone/>
            </a:pPr>
            <a:endParaRPr lang="en-US" dirty="0" smtClean="0"/>
          </a:p>
          <a:p>
            <a:pPr>
              <a:buNone/>
            </a:pPr>
            <a:r>
              <a:rPr lang="en-US" dirty="0" smtClean="0"/>
              <a:t>PHASE 3</a:t>
            </a:r>
          </a:p>
          <a:p>
            <a:r>
              <a:rPr lang="en-US" dirty="0" smtClean="0"/>
              <a:t>Implement technology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1026" name="Picture 2" descr="C:\Users\Unubold\Desktop\question.gif"/>
          <p:cNvPicPr>
            <a:picLocks noChangeAspect="1" noChangeArrowheads="1"/>
          </p:cNvPicPr>
          <p:nvPr/>
        </p:nvPicPr>
        <p:blipFill>
          <a:blip r:embed="rId2" cstate="print"/>
          <a:srcRect/>
          <a:stretch>
            <a:fillRect/>
          </a:stretch>
        </p:blipFill>
        <p:spPr bwMode="auto">
          <a:xfrm>
            <a:off x="3733800" y="160866"/>
            <a:ext cx="3048000" cy="639233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a:t>
            </a:r>
            <a:endParaRPr lang="en-US" dirty="0"/>
          </a:p>
        </p:txBody>
      </p:sp>
      <p:sp>
        <p:nvSpPr>
          <p:cNvPr id="3" name="Content Placeholder 2"/>
          <p:cNvSpPr>
            <a:spLocks noGrp="1"/>
          </p:cNvSpPr>
          <p:nvPr>
            <p:ph idx="1"/>
          </p:nvPr>
        </p:nvSpPr>
        <p:spPr/>
        <p:txBody>
          <a:bodyPr/>
          <a:lstStyle/>
          <a:p>
            <a:r>
              <a:rPr lang="en-US" dirty="0" smtClean="0"/>
              <a:t>Diabetes costs the U.S. $174 billion dollars annually (Center for Disease Control and Prevention)</a:t>
            </a:r>
          </a:p>
          <a:p>
            <a:endParaRPr lang="en-US" dirty="0" smtClean="0"/>
          </a:p>
          <a:p>
            <a:r>
              <a:rPr lang="en-US" dirty="0" smtClean="0"/>
              <a:t>Telemedicine allows for patients to easily record and send their glucose readings to the hospital through mobile devices </a:t>
            </a:r>
          </a:p>
          <a:p>
            <a:endParaRPr lang="en-US" dirty="0" smtClean="0"/>
          </a:p>
          <a:p>
            <a:r>
              <a:rPr lang="en-US" dirty="0" smtClean="0"/>
              <a:t>IPRO 345 will help Mount Sinai hospital decrease the costs and increase the quality of care for diabetes patients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PLANS	</a:t>
            </a:r>
            <a:endParaRPr lang="en-US" dirty="0"/>
          </a:p>
        </p:txBody>
      </p:sp>
      <p:sp>
        <p:nvSpPr>
          <p:cNvPr id="3" name="Content Placeholder 2"/>
          <p:cNvSpPr>
            <a:spLocks noGrp="1"/>
          </p:cNvSpPr>
          <p:nvPr>
            <p:ph idx="1"/>
          </p:nvPr>
        </p:nvSpPr>
        <p:spPr/>
        <p:txBody>
          <a:bodyPr/>
          <a:lstStyle/>
          <a:p>
            <a:r>
              <a:rPr lang="en-US" dirty="0" smtClean="0"/>
              <a:t>Suggest best possible devices and software for </a:t>
            </a:r>
            <a:r>
              <a:rPr lang="en-US" dirty="0" err="1" smtClean="0"/>
              <a:t>Mt.Sinai</a:t>
            </a:r>
            <a:r>
              <a:rPr lang="en-US" dirty="0" smtClean="0"/>
              <a:t> Hospital to use to build the Diabetes Support Center</a:t>
            </a:r>
          </a:p>
          <a:p>
            <a:r>
              <a:rPr lang="en-US" dirty="0" smtClean="0"/>
              <a:t>Find most suitable software for the Support Center</a:t>
            </a:r>
          </a:p>
          <a:p>
            <a:pPr lvl="1"/>
            <a:r>
              <a:rPr lang="en-US" dirty="0" smtClean="0"/>
              <a:t>Suitable for the doctors, nurses and technicians</a:t>
            </a:r>
          </a:p>
          <a:p>
            <a:r>
              <a:rPr lang="en-US" dirty="0" smtClean="0"/>
              <a:t>Find most suitable device for the diabetic patients</a:t>
            </a:r>
          </a:p>
          <a:p>
            <a:pPr lvl="1"/>
            <a:r>
              <a:rPr lang="en-US" dirty="0" smtClean="0"/>
              <a:t>One that has the most simple functionality</a:t>
            </a:r>
          </a:p>
          <a:p>
            <a:pPr lvl="1"/>
            <a:r>
              <a:rPr lang="en-US" dirty="0" smtClean="0"/>
              <a:t>One that is most affordable</a:t>
            </a:r>
          </a:p>
          <a:p>
            <a:pPr lvl="1"/>
            <a:r>
              <a:rPr lang="en-US" dirty="0" smtClean="0"/>
              <a:t>One that has the most benefits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Toward Goals</a:t>
            </a:r>
            <a:endParaRPr lang="en-US" dirty="0"/>
          </a:p>
        </p:txBody>
      </p:sp>
      <p:sp>
        <p:nvSpPr>
          <p:cNvPr id="3" name="Content Placeholder 2"/>
          <p:cNvSpPr>
            <a:spLocks noGrp="1"/>
          </p:cNvSpPr>
          <p:nvPr>
            <p:ph idx="1"/>
          </p:nvPr>
        </p:nvSpPr>
        <p:spPr/>
        <p:txBody>
          <a:bodyPr/>
          <a:lstStyle/>
          <a:p>
            <a:pPr>
              <a:buNone/>
            </a:pPr>
            <a:r>
              <a:rPr lang="en-US" dirty="0" smtClean="0"/>
              <a:t>Research glucose meters and other options for remote testing</a:t>
            </a:r>
          </a:p>
          <a:p>
            <a:pPr>
              <a:buNone/>
            </a:pPr>
            <a:endParaRPr lang="en-US" dirty="0" smtClean="0"/>
          </a:p>
          <a:p>
            <a:pPr>
              <a:buNone/>
            </a:pPr>
            <a:r>
              <a:rPr lang="en-US" dirty="0" smtClean="0"/>
              <a:t>Create a report detailing our findings of the most promising technologies</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diabetes.jpg"/>
          <p:cNvPicPr>
            <a:picLocks noGrp="1" noChangeAspect="1"/>
          </p:cNvPicPr>
          <p:nvPr>
            <p:ph idx="1"/>
          </p:nvPr>
        </p:nvPicPr>
        <p:blipFill>
          <a:blip r:embed="rId2" cstate="print"/>
          <a:stretch>
            <a:fillRect/>
          </a:stretch>
        </p:blipFill>
        <p:spPr>
          <a:xfrm>
            <a:off x="228600" y="685800"/>
            <a:ext cx="8686800" cy="542925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nubold\Downloads\diabetes\MedAppslogo1.jpg"/>
          <p:cNvPicPr>
            <a:picLocks noChangeAspect="1" noChangeArrowheads="1"/>
          </p:cNvPicPr>
          <p:nvPr/>
        </p:nvPicPr>
        <p:blipFill>
          <a:blip r:embed="rId2" cstate="print"/>
          <a:srcRect/>
          <a:stretch>
            <a:fillRect/>
          </a:stretch>
        </p:blipFill>
        <p:spPr bwMode="auto">
          <a:xfrm>
            <a:off x="228600" y="304800"/>
            <a:ext cx="3810000" cy="1016000"/>
          </a:xfrm>
          <a:prstGeom prst="rect">
            <a:avLst/>
          </a:prstGeom>
          <a:noFill/>
        </p:spPr>
      </p:pic>
      <p:pic>
        <p:nvPicPr>
          <p:cNvPr id="2051" name="Picture 3" descr="C:\Users\Unubold\Downloads\diabetes\MA105_Features_New.jpg"/>
          <p:cNvPicPr>
            <a:picLocks noChangeAspect="1" noChangeArrowheads="1"/>
          </p:cNvPicPr>
          <p:nvPr/>
        </p:nvPicPr>
        <p:blipFill>
          <a:blip r:embed="rId3" cstate="print"/>
          <a:srcRect/>
          <a:stretch>
            <a:fillRect/>
          </a:stretch>
        </p:blipFill>
        <p:spPr bwMode="auto">
          <a:xfrm>
            <a:off x="1447800" y="1371600"/>
            <a:ext cx="5715000" cy="3829050"/>
          </a:xfrm>
          <a:prstGeom prst="rect">
            <a:avLst/>
          </a:prstGeom>
          <a:noFill/>
        </p:spPr>
      </p:pic>
      <p:pic>
        <p:nvPicPr>
          <p:cNvPr id="1026" name="Picture 2" descr="C:\Users\Unubold\Downloads\diabetes\healtcomlogo.jpg"/>
          <p:cNvPicPr>
            <a:picLocks noChangeAspect="1" noChangeArrowheads="1"/>
          </p:cNvPicPr>
          <p:nvPr/>
        </p:nvPicPr>
        <p:blipFill>
          <a:blip r:embed="rId4" cstate="print"/>
          <a:srcRect/>
          <a:stretch>
            <a:fillRect/>
          </a:stretch>
        </p:blipFill>
        <p:spPr bwMode="auto">
          <a:xfrm>
            <a:off x="2362200" y="5486400"/>
            <a:ext cx="6553200" cy="104851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err="1" smtClean="0"/>
              <a:t>HealthPal</a:t>
            </a:r>
            <a:r>
              <a:rPr lang="en-US" dirty="0" smtClean="0"/>
              <a:t> demo</a:t>
            </a:r>
            <a:endParaRPr lang="en-US" dirty="0"/>
          </a:p>
        </p:txBody>
      </p:sp>
      <p:sp>
        <p:nvSpPr>
          <p:cNvPr id="5" name="Rectangle 4">
            <a:hlinkClick r:id="rId2"/>
          </p:cNvPr>
          <p:cNvSpPr/>
          <p:nvPr/>
        </p:nvSpPr>
        <p:spPr>
          <a:xfrm>
            <a:off x="990600" y="1752600"/>
            <a:ext cx="6858000" cy="4343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Processes of exploration 	</a:t>
            </a:r>
            <a:endParaRPr lang="en-US" dirty="0"/>
          </a:p>
        </p:txBody>
      </p:sp>
      <p:sp>
        <p:nvSpPr>
          <p:cNvPr id="3" name="Content Placeholder 2"/>
          <p:cNvSpPr>
            <a:spLocks noGrp="1"/>
          </p:cNvSpPr>
          <p:nvPr>
            <p:ph idx="1"/>
          </p:nvPr>
        </p:nvSpPr>
        <p:spPr/>
        <p:txBody>
          <a:bodyPr/>
          <a:lstStyle/>
          <a:p>
            <a:pPr>
              <a:buNone/>
            </a:pPr>
            <a:r>
              <a:rPr lang="en-US" dirty="0" smtClean="0"/>
              <a:t>Clinical Path</a:t>
            </a:r>
          </a:p>
          <a:p>
            <a:r>
              <a:rPr lang="en-US" dirty="0" smtClean="0"/>
              <a:t>Data collected from patients at home</a:t>
            </a:r>
          </a:p>
          <a:p>
            <a:r>
              <a:rPr lang="en-US" dirty="0" smtClean="0"/>
              <a:t>Analysis of data in hospital</a:t>
            </a:r>
          </a:p>
          <a:p>
            <a:r>
              <a:rPr lang="en-US" dirty="0" smtClean="0"/>
              <a:t>Clinical action following analysis </a:t>
            </a:r>
          </a:p>
          <a:p>
            <a:endParaRPr lang="en-US" dirty="0" smtClean="0"/>
          </a:p>
          <a:p>
            <a:pPr>
              <a:buNone/>
            </a:pPr>
            <a:r>
              <a:rPr lang="en-US" dirty="0" smtClean="0"/>
              <a:t>Administrative Path</a:t>
            </a:r>
          </a:p>
          <a:p>
            <a:r>
              <a:rPr lang="en-US" dirty="0" smtClean="0"/>
              <a:t>Management, organization, administration at Mount Sinai of data</a:t>
            </a:r>
          </a:p>
          <a:p>
            <a:r>
              <a:rPr lang="en-US" dirty="0" smtClean="0"/>
              <a:t>Storage , interpretation, connectivity of data</a:t>
            </a:r>
          </a:p>
          <a:p>
            <a:r>
              <a:rPr lang="en-US" dirty="0" smtClean="0"/>
              <a:t>Studies performed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Obstacles Encountered</a:t>
            </a:r>
            <a:endParaRPr lang="en-US" dirty="0"/>
          </a:p>
        </p:txBody>
      </p:sp>
      <p:graphicFrame>
        <p:nvGraphicFramePr>
          <p:cNvPr id="4" name="Diagram 3"/>
          <p:cNvGraphicFramePr/>
          <p:nvPr/>
        </p:nvGraphicFramePr>
        <p:xfrm>
          <a:off x="838200" y="1676400"/>
          <a:ext cx="7543800" cy="462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Custom 3">
      <a:dk1>
        <a:sysClr val="windowText" lastClr="000000"/>
      </a:dk1>
      <a:lt1>
        <a:sysClr val="window" lastClr="FFFFFF"/>
      </a:lt1>
      <a:dk2>
        <a:srgbClr val="C00000"/>
      </a:dk2>
      <a:lt2>
        <a:srgbClr val="E97575"/>
      </a:lt2>
      <a:accent1>
        <a:srgbClr val="7F7F7F"/>
      </a:accent1>
      <a:accent2>
        <a:srgbClr val="FF4040"/>
      </a:accent2>
      <a:accent3>
        <a:srgbClr val="0C0C0C"/>
      </a:accent3>
      <a:accent4>
        <a:srgbClr val="0C0C0C"/>
      </a:accent4>
      <a:accent5>
        <a:srgbClr val="C00000"/>
      </a:accent5>
      <a:accent6>
        <a:srgbClr val="FFFFFF"/>
      </a:accent6>
      <a:hlink>
        <a:srgbClr val="FFFFFF"/>
      </a:hlink>
      <a:folHlink>
        <a:srgbClr val="F2F2F2"/>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504</TotalTime>
  <Words>670</Words>
  <Application>Microsoft Office PowerPoint</Application>
  <PresentationFormat>On-screen Show (4:3)</PresentationFormat>
  <Paragraphs>63</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Opulent</vt:lpstr>
      <vt:lpstr>IIT CARES  </vt:lpstr>
      <vt:lpstr>The Problem</vt:lpstr>
      <vt:lpstr>OUR PLANS </vt:lpstr>
      <vt:lpstr>Progress Toward Goals</vt:lpstr>
      <vt:lpstr>Slide 5</vt:lpstr>
      <vt:lpstr>Slide 6</vt:lpstr>
      <vt:lpstr>HealthPal demo</vt:lpstr>
      <vt:lpstr>Processes of exploration  </vt:lpstr>
      <vt:lpstr>Obstacles Encountered</vt:lpstr>
      <vt:lpstr>The Future OF IPRO 345</vt:lpstr>
      <vt:lpstr>Questions?</vt:lpstr>
    </vt:vector>
  </TitlesOfParts>
  <Company>FNRES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Organization</dc:title>
  <dc:creator>Kendra Johnson</dc:creator>
  <cp:lastModifiedBy>Unubold</cp:lastModifiedBy>
  <cp:revision>57</cp:revision>
  <dcterms:created xsi:type="dcterms:W3CDTF">2011-06-24T17:40:32Z</dcterms:created>
  <dcterms:modified xsi:type="dcterms:W3CDTF">2011-06-29T21:44:42Z</dcterms:modified>
</cp:coreProperties>
</file>