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sldIdLst>
    <p:sldId id="257" r:id="rId6"/>
    <p:sldId id="258" r:id="rId7"/>
    <p:sldId id="283" r:id="rId8"/>
    <p:sldId id="259" r:id="rId9"/>
    <p:sldId id="260" r:id="rId10"/>
    <p:sldId id="261" r:id="rId11"/>
    <p:sldId id="262" r:id="rId12"/>
    <p:sldId id="286" r:id="rId13"/>
    <p:sldId id="263" r:id="rId14"/>
    <p:sldId id="264" r:id="rId15"/>
    <p:sldId id="265" r:id="rId16"/>
    <p:sldId id="273" r:id="rId17"/>
    <p:sldId id="274" r:id="rId18"/>
    <p:sldId id="278" r:id="rId19"/>
    <p:sldId id="280" r:id="rId20"/>
    <p:sldId id="276" r:id="rId21"/>
    <p:sldId id="281" r:id="rId22"/>
    <p:sldId id="285" r:id="rId23"/>
    <p:sldId id="266" r:id="rId24"/>
    <p:sldId id="268" r:id="rId25"/>
    <p:sldId id="269" r:id="rId26"/>
    <p:sldId id="270" r:id="rId27"/>
    <p:sldId id="272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1FC"/>
    <a:srgbClr val="BED4EC"/>
    <a:srgbClr val="0E1E30"/>
    <a:srgbClr val="3068A5"/>
    <a:srgbClr val="000000"/>
    <a:srgbClr val="FFFFFF"/>
    <a:srgbClr val="5A92DC"/>
    <a:srgbClr val="1C48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D1B3C-81E3-4A30-9C47-2EC309771711}" type="doc">
      <dgm:prSet loTypeId="urn:microsoft.com/office/officeart/2005/8/layout/cycle7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16262D6-5359-4AFD-BAB2-630C6F1C8ECF}">
      <dgm:prSet phldrT="[Text]"/>
      <dgm:spPr/>
      <dgm:t>
        <a:bodyPr/>
        <a:lstStyle/>
        <a:p>
          <a:r>
            <a:rPr lang="en-US" dirty="0" smtClean="0"/>
            <a:t>Vendor</a:t>
          </a:r>
          <a:endParaRPr lang="en-US" dirty="0"/>
        </a:p>
      </dgm:t>
    </dgm:pt>
    <dgm:pt modelId="{5C8855A0-5473-4D70-B644-7C9694310F22}" type="parTrans" cxnId="{E5F4018D-0C05-41AB-9917-A11907225E1D}">
      <dgm:prSet/>
      <dgm:spPr/>
      <dgm:t>
        <a:bodyPr/>
        <a:lstStyle/>
        <a:p>
          <a:endParaRPr lang="en-US"/>
        </a:p>
      </dgm:t>
    </dgm:pt>
    <dgm:pt modelId="{72BD152B-B228-4A2D-A2E9-572E06913F46}" type="sibTrans" cxnId="{E5F4018D-0C05-41AB-9917-A11907225E1D}">
      <dgm:prSet/>
      <dgm:spPr/>
      <dgm:t>
        <a:bodyPr/>
        <a:lstStyle/>
        <a:p>
          <a:endParaRPr lang="en-US"/>
        </a:p>
      </dgm:t>
    </dgm:pt>
    <dgm:pt modelId="{44E5107F-F41A-453C-ACEB-2AA0321159DD}">
      <dgm:prSet phldrT="[Text]"/>
      <dgm:spPr/>
      <dgm:t>
        <a:bodyPr/>
        <a:lstStyle/>
        <a:p>
          <a:r>
            <a:rPr lang="en-US" dirty="0" smtClean="0"/>
            <a:t>IPRO</a:t>
          </a:r>
          <a:endParaRPr lang="en-US" dirty="0"/>
        </a:p>
      </dgm:t>
    </dgm:pt>
    <dgm:pt modelId="{04139F3C-4FCE-44A8-9DA5-30FFB9CBC53D}" type="parTrans" cxnId="{7F8A57C7-103A-403F-BF33-F9877BC68A34}">
      <dgm:prSet/>
      <dgm:spPr/>
      <dgm:t>
        <a:bodyPr/>
        <a:lstStyle/>
        <a:p>
          <a:endParaRPr lang="en-US"/>
        </a:p>
      </dgm:t>
    </dgm:pt>
    <dgm:pt modelId="{14C9B6B2-34F4-4BCA-917C-736DFCA6E094}" type="sibTrans" cxnId="{7F8A57C7-103A-403F-BF33-F9877BC68A34}">
      <dgm:prSet/>
      <dgm:spPr/>
      <dgm:t>
        <a:bodyPr/>
        <a:lstStyle/>
        <a:p>
          <a:endParaRPr lang="en-US"/>
        </a:p>
      </dgm:t>
    </dgm:pt>
    <dgm:pt modelId="{C5C24F35-A443-4A4C-A1FF-C24262BF816A}">
      <dgm:prSet phldrT="[Text]"/>
      <dgm:spPr/>
      <dgm:t>
        <a:bodyPr/>
        <a:lstStyle/>
        <a:p>
          <a:r>
            <a:rPr lang="en-US" dirty="0" smtClean="0"/>
            <a:t>Mt. Sinai Hospital</a:t>
          </a:r>
          <a:endParaRPr lang="en-US" dirty="0"/>
        </a:p>
      </dgm:t>
    </dgm:pt>
    <dgm:pt modelId="{89BD4B45-7BBE-4A4D-BBF2-B4731040404B}" type="parTrans" cxnId="{B92624B5-A5C0-423D-86D8-D20CE4640BCC}">
      <dgm:prSet/>
      <dgm:spPr/>
      <dgm:t>
        <a:bodyPr/>
        <a:lstStyle/>
        <a:p>
          <a:endParaRPr lang="en-US"/>
        </a:p>
      </dgm:t>
    </dgm:pt>
    <dgm:pt modelId="{53C16EDF-822D-4E6E-A37B-9E1AAF553CAB}" type="sibTrans" cxnId="{B92624B5-A5C0-423D-86D8-D20CE4640BCC}">
      <dgm:prSet/>
      <dgm:spPr/>
      <dgm:t>
        <a:bodyPr/>
        <a:lstStyle/>
        <a:p>
          <a:endParaRPr lang="en-US"/>
        </a:p>
      </dgm:t>
    </dgm:pt>
    <dgm:pt modelId="{7FD110A6-EFD6-4CB1-AC46-B9B1C47B6A32}" type="pres">
      <dgm:prSet presAssocID="{0A6D1B3C-81E3-4A30-9C47-2EC3097717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F128BC-6138-492D-9E65-5CAC5CACFB63}" type="pres">
      <dgm:prSet presAssocID="{716262D6-5359-4AFD-BAB2-630C6F1C8ECF}" presName="node" presStyleLbl="node1" presStyleIdx="0" presStyleCnt="3" custScaleX="126177" custScaleY="132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872BC-6085-4C76-9289-9CA2FA6810CC}" type="pres">
      <dgm:prSet presAssocID="{72BD152B-B228-4A2D-A2E9-572E06913F4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BA7A544-EC3D-40C7-920D-73AC70A4BF04}" type="pres">
      <dgm:prSet presAssocID="{72BD152B-B228-4A2D-A2E9-572E06913F4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1A2CEA8-4F0A-403F-B9FF-669372381048}" type="pres">
      <dgm:prSet presAssocID="{44E5107F-F41A-453C-ACEB-2AA0321159DD}" presName="node" presStyleLbl="node1" presStyleIdx="1" presStyleCnt="3" custScaleX="118611" custScaleY="137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90CD1-E433-4956-A73E-E533A7BB8C34}" type="pres">
      <dgm:prSet presAssocID="{14C9B6B2-34F4-4BCA-917C-736DFCA6E09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592B585-9A3F-4D73-B5D0-FEB453B1C6F4}" type="pres">
      <dgm:prSet presAssocID="{14C9B6B2-34F4-4BCA-917C-736DFCA6E0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4F01922-2C9D-4DF4-86A7-463B5017FA0B}" type="pres">
      <dgm:prSet presAssocID="{C5C24F35-A443-4A4C-A1FF-C24262BF816A}" presName="node" presStyleLbl="node1" presStyleIdx="2" presStyleCnt="3" custScaleX="117289" custScaleY="148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C399C-34A8-4F0B-B093-C781D1D935B4}" type="pres">
      <dgm:prSet presAssocID="{53C16EDF-822D-4E6E-A37B-9E1AAF553CA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F30A5D6-AEEC-43E8-A942-9E1039BD85A4}" type="pres">
      <dgm:prSet presAssocID="{53C16EDF-822D-4E6E-A37B-9E1AAF553CA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F8A57C7-103A-403F-BF33-F9877BC68A34}" srcId="{0A6D1B3C-81E3-4A30-9C47-2EC309771711}" destId="{44E5107F-F41A-453C-ACEB-2AA0321159DD}" srcOrd="1" destOrd="0" parTransId="{04139F3C-4FCE-44A8-9DA5-30FFB9CBC53D}" sibTransId="{14C9B6B2-34F4-4BCA-917C-736DFCA6E094}"/>
    <dgm:cxn modelId="{81F633B6-F210-4C07-A43A-FEE4D3E2D62E}" type="presOf" srcId="{53C16EDF-822D-4E6E-A37B-9E1AAF553CAB}" destId="{9F30A5D6-AEEC-43E8-A942-9E1039BD85A4}" srcOrd="1" destOrd="0" presId="urn:microsoft.com/office/officeart/2005/8/layout/cycle7"/>
    <dgm:cxn modelId="{48E1AB96-2D6B-4C4B-973A-8BFFF874AA4B}" type="presOf" srcId="{14C9B6B2-34F4-4BCA-917C-736DFCA6E094}" destId="{C592B585-9A3F-4D73-B5D0-FEB453B1C6F4}" srcOrd="1" destOrd="0" presId="urn:microsoft.com/office/officeart/2005/8/layout/cycle7"/>
    <dgm:cxn modelId="{FAD55A87-7D22-411F-8A5B-A219C3DF33DA}" type="presOf" srcId="{72BD152B-B228-4A2D-A2E9-572E06913F46}" destId="{DE8872BC-6085-4C76-9289-9CA2FA6810CC}" srcOrd="0" destOrd="0" presId="urn:microsoft.com/office/officeart/2005/8/layout/cycle7"/>
    <dgm:cxn modelId="{E5F4018D-0C05-41AB-9917-A11907225E1D}" srcId="{0A6D1B3C-81E3-4A30-9C47-2EC309771711}" destId="{716262D6-5359-4AFD-BAB2-630C6F1C8ECF}" srcOrd="0" destOrd="0" parTransId="{5C8855A0-5473-4D70-B644-7C9694310F22}" sibTransId="{72BD152B-B228-4A2D-A2E9-572E06913F46}"/>
    <dgm:cxn modelId="{B92624B5-A5C0-423D-86D8-D20CE4640BCC}" srcId="{0A6D1B3C-81E3-4A30-9C47-2EC309771711}" destId="{C5C24F35-A443-4A4C-A1FF-C24262BF816A}" srcOrd="2" destOrd="0" parTransId="{89BD4B45-7BBE-4A4D-BBF2-B4731040404B}" sibTransId="{53C16EDF-822D-4E6E-A37B-9E1AAF553CAB}"/>
    <dgm:cxn modelId="{A250C048-1414-45E8-B35D-4F116692F11F}" type="presOf" srcId="{72BD152B-B228-4A2D-A2E9-572E06913F46}" destId="{ABA7A544-EC3D-40C7-920D-73AC70A4BF04}" srcOrd="1" destOrd="0" presId="urn:microsoft.com/office/officeart/2005/8/layout/cycle7"/>
    <dgm:cxn modelId="{CB147326-3B8F-4544-88F0-56DA1C623141}" type="presOf" srcId="{C5C24F35-A443-4A4C-A1FF-C24262BF816A}" destId="{14F01922-2C9D-4DF4-86A7-463B5017FA0B}" srcOrd="0" destOrd="0" presId="urn:microsoft.com/office/officeart/2005/8/layout/cycle7"/>
    <dgm:cxn modelId="{9F8D5ECA-EECE-4D68-B58D-ADD548AE6ED8}" type="presOf" srcId="{44E5107F-F41A-453C-ACEB-2AA0321159DD}" destId="{01A2CEA8-4F0A-403F-B9FF-669372381048}" srcOrd="0" destOrd="0" presId="urn:microsoft.com/office/officeart/2005/8/layout/cycle7"/>
    <dgm:cxn modelId="{08305ED9-8615-4874-8EA4-EFB16F6125EE}" type="presOf" srcId="{53C16EDF-822D-4E6E-A37B-9E1AAF553CAB}" destId="{DF8C399C-34A8-4F0B-B093-C781D1D935B4}" srcOrd="0" destOrd="0" presId="urn:microsoft.com/office/officeart/2005/8/layout/cycle7"/>
    <dgm:cxn modelId="{E433AB72-F46D-4CC8-961C-7CBC40669701}" type="presOf" srcId="{14C9B6B2-34F4-4BCA-917C-736DFCA6E094}" destId="{FE790CD1-E433-4956-A73E-E533A7BB8C34}" srcOrd="0" destOrd="0" presId="urn:microsoft.com/office/officeart/2005/8/layout/cycle7"/>
    <dgm:cxn modelId="{EE964BFE-9302-416D-836C-1B6F6E4A6AB0}" type="presOf" srcId="{0A6D1B3C-81E3-4A30-9C47-2EC309771711}" destId="{7FD110A6-EFD6-4CB1-AC46-B9B1C47B6A32}" srcOrd="0" destOrd="0" presId="urn:microsoft.com/office/officeart/2005/8/layout/cycle7"/>
    <dgm:cxn modelId="{C1B290CE-2E12-49A6-95CD-8DAA4100FF6A}" type="presOf" srcId="{716262D6-5359-4AFD-BAB2-630C6F1C8ECF}" destId="{5CF128BC-6138-492D-9E65-5CAC5CACFB63}" srcOrd="0" destOrd="0" presId="urn:microsoft.com/office/officeart/2005/8/layout/cycle7"/>
    <dgm:cxn modelId="{508C48E8-AF52-41F4-86FF-7875B911B52B}" type="presParOf" srcId="{7FD110A6-EFD6-4CB1-AC46-B9B1C47B6A32}" destId="{5CF128BC-6138-492D-9E65-5CAC5CACFB63}" srcOrd="0" destOrd="0" presId="urn:microsoft.com/office/officeart/2005/8/layout/cycle7"/>
    <dgm:cxn modelId="{C81E6558-B3CF-448B-8F61-ABDD61311F27}" type="presParOf" srcId="{7FD110A6-EFD6-4CB1-AC46-B9B1C47B6A32}" destId="{DE8872BC-6085-4C76-9289-9CA2FA6810CC}" srcOrd="1" destOrd="0" presId="urn:microsoft.com/office/officeart/2005/8/layout/cycle7"/>
    <dgm:cxn modelId="{B520579C-D8CA-4375-99C4-2AB49829FDA4}" type="presParOf" srcId="{DE8872BC-6085-4C76-9289-9CA2FA6810CC}" destId="{ABA7A544-EC3D-40C7-920D-73AC70A4BF04}" srcOrd="0" destOrd="0" presId="urn:microsoft.com/office/officeart/2005/8/layout/cycle7"/>
    <dgm:cxn modelId="{AB426BD2-B9F5-4ACF-BD53-9BC8FD89EBBD}" type="presParOf" srcId="{7FD110A6-EFD6-4CB1-AC46-B9B1C47B6A32}" destId="{01A2CEA8-4F0A-403F-B9FF-669372381048}" srcOrd="2" destOrd="0" presId="urn:microsoft.com/office/officeart/2005/8/layout/cycle7"/>
    <dgm:cxn modelId="{64F43B83-0C60-493E-A4E0-194E27B7E110}" type="presParOf" srcId="{7FD110A6-EFD6-4CB1-AC46-B9B1C47B6A32}" destId="{FE790CD1-E433-4956-A73E-E533A7BB8C34}" srcOrd="3" destOrd="0" presId="urn:microsoft.com/office/officeart/2005/8/layout/cycle7"/>
    <dgm:cxn modelId="{B532F785-689B-4DA0-8B11-3331645A4749}" type="presParOf" srcId="{FE790CD1-E433-4956-A73E-E533A7BB8C34}" destId="{C592B585-9A3F-4D73-B5D0-FEB453B1C6F4}" srcOrd="0" destOrd="0" presId="urn:microsoft.com/office/officeart/2005/8/layout/cycle7"/>
    <dgm:cxn modelId="{745C9315-F5EF-44E2-909F-18675156432A}" type="presParOf" srcId="{7FD110A6-EFD6-4CB1-AC46-B9B1C47B6A32}" destId="{14F01922-2C9D-4DF4-86A7-463B5017FA0B}" srcOrd="4" destOrd="0" presId="urn:microsoft.com/office/officeart/2005/8/layout/cycle7"/>
    <dgm:cxn modelId="{73500380-B3AB-4C79-AB79-F0413E345D51}" type="presParOf" srcId="{7FD110A6-EFD6-4CB1-AC46-B9B1C47B6A32}" destId="{DF8C399C-34A8-4F0B-B093-C781D1D935B4}" srcOrd="5" destOrd="0" presId="urn:microsoft.com/office/officeart/2005/8/layout/cycle7"/>
    <dgm:cxn modelId="{6993A7C1-C44D-4D11-BA62-E2711B99D932}" type="presParOf" srcId="{DF8C399C-34A8-4F0B-B093-C781D1D935B4}" destId="{9F30A5D6-AEEC-43E8-A942-9E1039BD85A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71F7D-A038-486D-8CBA-E402AD6DD84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F2A58-76C7-4DF4-8D37-3DC65F84AFA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7458C999-0405-4C41-8034-24218BC2D311}" type="parTrans" cxnId="{1BFEB491-5205-4B75-8FCD-FBFB95D922BA}">
      <dgm:prSet/>
      <dgm:spPr/>
      <dgm:t>
        <a:bodyPr/>
        <a:lstStyle/>
        <a:p>
          <a:endParaRPr lang="en-US"/>
        </a:p>
      </dgm:t>
    </dgm:pt>
    <dgm:pt modelId="{2A0C95F7-A67B-4BC9-8301-AF98A79E1EA0}" type="sibTrans" cxnId="{1BFEB491-5205-4B75-8FCD-FBFB95D922BA}">
      <dgm:prSet/>
      <dgm:spPr/>
      <dgm:t>
        <a:bodyPr/>
        <a:lstStyle/>
        <a:p>
          <a:endParaRPr lang="en-US"/>
        </a:p>
      </dgm:t>
    </dgm:pt>
    <dgm:pt modelId="{DBC7DBC0-1A5D-4CF5-9BD9-BE0905392627}">
      <dgm:prSet phldrT="[Text]" custT="1"/>
      <dgm:spPr/>
      <dgm:t>
        <a:bodyPr/>
        <a:lstStyle/>
        <a:p>
          <a:r>
            <a:rPr lang="en-US" sz="1900" b="1" dirty="0" smtClean="0">
              <a:latin typeface="Cambria" pitchFamily="18" charset="0"/>
            </a:rPr>
            <a:t>Effective communication between patient and clinician</a:t>
          </a:r>
          <a:endParaRPr lang="en-US" sz="1900" dirty="0">
            <a:latin typeface="Cambria" pitchFamily="18" charset="0"/>
          </a:endParaRPr>
        </a:p>
      </dgm:t>
    </dgm:pt>
    <dgm:pt modelId="{82684A6C-54E4-44CD-9F45-AA333A9E3F22}" type="parTrans" cxnId="{E2722B1B-828E-4AAF-8CE6-11CD3CFD43F9}">
      <dgm:prSet/>
      <dgm:spPr/>
      <dgm:t>
        <a:bodyPr/>
        <a:lstStyle/>
        <a:p>
          <a:endParaRPr lang="en-US"/>
        </a:p>
      </dgm:t>
    </dgm:pt>
    <dgm:pt modelId="{6CAB0A8F-97D5-4F18-9065-3A99F7816816}" type="sibTrans" cxnId="{E2722B1B-828E-4AAF-8CE6-11CD3CFD43F9}">
      <dgm:prSet/>
      <dgm:spPr/>
      <dgm:t>
        <a:bodyPr/>
        <a:lstStyle/>
        <a:p>
          <a:endParaRPr lang="en-US"/>
        </a:p>
      </dgm:t>
    </dgm:pt>
    <dgm:pt modelId="{40AB707B-D0D2-4D5E-A6C7-A66C16EC247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1960EA8-3102-41D7-B08F-0A32D5D402AE}" type="parTrans" cxnId="{C0548133-6A4A-448B-B868-14074F7DC21F}">
      <dgm:prSet/>
      <dgm:spPr/>
      <dgm:t>
        <a:bodyPr/>
        <a:lstStyle/>
        <a:p>
          <a:endParaRPr lang="en-US"/>
        </a:p>
      </dgm:t>
    </dgm:pt>
    <dgm:pt modelId="{E11873C6-91A9-4AED-9F27-5D2F1CAAA970}" type="sibTrans" cxnId="{C0548133-6A4A-448B-B868-14074F7DC21F}">
      <dgm:prSet/>
      <dgm:spPr/>
      <dgm:t>
        <a:bodyPr/>
        <a:lstStyle/>
        <a:p>
          <a:endParaRPr lang="en-US"/>
        </a:p>
      </dgm:t>
    </dgm:pt>
    <dgm:pt modelId="{1D4CEC8A-185F-4642-99DE-66F58D1D297D}">
      <dgm:prSet phldrT="[Text]" custT="1"/>
      <dgm:spPr/>
      <dgm:t>
        <a:bodyPr/>
        <a:lstStyle/>
        <a:p>
          <a:r>
            <a:rPr lang="en-US" sz="1900" b="1" dirty="0" smtClean="0">
              <a:latin typeface="Cambria" pitchFamily="18" charset="0"/>
            </a:rPr>
            <a:t>Medical information is communicated to the patient in simple and understandable terms</a:t>
          </a:r>
          <a:endParaRPr lang="en-US" sz="1900" dirty="0">
            <a:latin typeface="Cambria" pitchFamily="18" charset="0"/>
          </a:endParaRPr>
        </a:p>
      </dgm:t>
    </dgm:pt>
    <dgm:pt modelId="{479CC564-108A-477D-AC40-6CAC5048F72F}" type="parTrans" cxnId="{49C2CA97-F1DB-4CBB-8346-B6E140976EAD}">
      <dgm:prSet/>
      <dgm:spPr/>
      <dgm:t>
        <a:bodyPr/>
        <a:lstStyle/>
        <a:p>
          <a:endParaRPr lang="en-US"/>
        </a:p>
      </dgm:t>
    </dgm:pt>
    <dgm:pt modelId="{BCC281FF-379A-4316-9688-387CEFA66DDC}" type="sibTrans" cxnId="{49C2CA97-F1DB-4CBB-8346-B6E140976EAD}">
      <dgm:prSet/>
      <dgm:spPr/>
      <dgm:t>
        <a:bodyPr/>
        <a:lstStyle/>
        <a:p>
          <a:endParaRPr lang="en-US"/>
        </a:p>
      </dgm:t>
    </dgm:pt>
    <dgm:pt modelId="{BBD2173B-79E0-498C-9FBB-F4767FBB187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76D8A9C-2B7B-4122-8D5A-F33067BAFAE4}" type="parTrans" cxnId="{52D718BE-0A61-435F-8F76-7585C2543F02}">
      <dgm:prSet/>
      <dgm:spPr/>
      <dgm:t>
        <a:bodyPr/>
        <a:lstStyle/>
        <a:p>
          <a:endParaRPr lang="en-US"/>
        </a:p>
      </dgm:t>
    </dgm:pt>
    <dgm:pt modelId="{F02FE677-BD1C-4D03-A924-467B1B4ABBD8}" type="sibTrans" cxnId="{52D718BE-0A61-435F-8F76-7585C2543F02}">
      <dgm:prSet/>
      <dgm:spPr/>
      <dgm:t>
        <a:bodyPr/>
        <a:lstStyle/>
        <a:p>
          <a:endParaRPr lang="en-US"/>
        </a:p>
      </dgm:t>
    </dgm:pt>
    <dgm:pt modelId="{3FD5DB79-348A-48D7-BCB2-0093A4191378}">
      <dgm:prSet phldrT="[Text]" custT="1"/>
      <dgm:spPr/>
      <dgm:t>
        <a:bodyPr/>
        <a:lstStyle/>
        <a:p>
          <a:r>
            <a:rPr lang="en-US" sz="1900" b="1" dirty="0" smtClean="0">
              <a:latin typeface="Cambria" pitchFamily="18" charset="0"/>
            </a:rPr>
            <a:t>Secure web portal that can only be accessed by authorized individuals</a:t>
          </a:r>
          <a:endParaRPr lang="en-US" sz="1900" dirty="0">
            <a:latin typeface="Cambria" pitchFamily="18" charset="0"/>
          </a:endParaRPr>
        </a:p>
      </dgm:t>
    </dgm:pt>
    <dgm:pt modelId="{993B4B28-FBEE-439D-AEBC-8C74900B5E23}" type="parTrans" cxnId="{5C6D87A3-B560-4986-9B08-9CE557B1A7EA}">
      <dgm:prSet/>
      <dgm:spPr/>
      <dgm:t>
        <a:bodyPr/>
        <a:lstStyle/>
        <a:p>
          <a:endParaRPr lang="en-US"/>
        </a:p>
      </dgm:t>
    </dgm:pt>
    <dgm:pt modelId="{1B1E27D2-83AB-4FE8-8056-FEB47CED2090}" type="sibTrans" cxnId="{5C6D87A3-B560-4986-9B08-9CE557B1A7EA}">
      <dgm:prSet/>
      <dgm:spPr/>
      <dgm:t>
        <a:bodyPr/>
        <a:lstStyle/>
        <a:p>
          <a:endParaRPr lang="en-US"/>
        </a:p>
      </dgm:t>
    </dgm:pt>
    <dgm:pt modelId="{476FDFDE-801D-4CE3-8584-9A6BCE884005}" type="pres">
      <dgm:prSet presAssocID="{56371F7D-A038-486D-8CBA-E402AD6DD8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ECC34-6AFB-4440-9214-77FC6361329B}" type="pres">
      <dgm:prSet presAssocID="{9FFF2A58-76C7-4DF4-8D37-3DC65F84AFA4}" presName="composite" presStyleCnt="0"/>
      <dgm:spPr/>
    </dgm:pt>
    <dgm:pt modelId="{04C4F41A-7D0B-461E-B750-D2B5B45E3C5C}" type="pres">
      <dgm:prSet presAssocID="{9FFF2A58-76C7-4DF4-8D37-3DC65F84AFA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B2CD5-6999-4757-8C8E-5BEB3F9132AB}" type="pres">
      <dgm:prSet presAssocID="{9FFF2A58-76C7-4DF4-8D37-3DC65F84AF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CD253-6163-40FD-9E68-DDC54A76367E}" type="pres">
      <dgm:prSet presAssocID="{2A0C95F7-A67B-4BC9-8301-AF98A79E1EA0}" presName="sp" presStyleCnt="0"/>
      <dgm:spPr/>
    </dgm:pt>
    <dgm:pt modelId="{FD325AE2-BFE7-4FA6-AA14-212E7CD5653E}" type="pres">
      <dgm:prSet presAssocID="{40AB707B-D0D2-4D5E-A6C7-A66C16EC2475}" presName="composite" presStyleCnt="0"/>
      <dgm:spPr/>
    </dgm:pt>
    <dgm:pt modelId="{91BB2D24-F823-4A9A-8FCC-075655B5EA5F}" type="pres">
      <dgm:prSet presAssocID="{40AB707B-D0D2-4D5E-A6C7-A66C16EC24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273E9-CC26-441D-A629-B00FECC7CEDB}" type="pres">
      <dgm:prSet presAssocID="{40AB707B-D0D2-4D5E-A6C7-A66C16EC24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25BCD-7F37-4286-ABC1-047E6211F56F}" type="pres">
      <dgm:prSet presAssocID="{E11873C6-91A9-4AED-9F27-5D2F1CAAA970}" presName="sp" presStyleCnt="0"/>
      <dgm:spPr/>
    </dgm:pt>
    <dgm:pt modelId="{DCFD93BC-8E19-4FD3-B4BA-0F9003C115D2}" type="pres">
      <dgm:prSet presAssocID="{BBD2173B-79E0-498C-9FBB-F4767FBB187A}" presName="composite" presStyleCnt="0"/>
      <dgm:spPr/>
    </dgm:pt>
    <dgm:pt modelId="{8443F9F8-FEF9-4B54-A418-4FA265547DFB}" type="pres">
      <dgm:prSet presAssocID="{BBD2173B-79E0-498C-9FBB-F4767FBB18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EA6D8-46F5-4952-9C56-7A4BA6E547E6}" type="pres">
      <dgm:prSet presAssocID="{BBD2173B-79E0-498C-9FBB-F4767FBB18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289140-191C-4057-8722-A14FE434709F}" type="presOf" srcId="{3FD5DB79-348A-48D7-BCB2-0093A4191378}" destId="{F82EA6D8-46F5-4952-9C56-7A4BA6E547E6}" srcOrd="0" destOrd="0" presId="urn:microsoft.com/office/officeart/2005/8/layout/chevron2"/>
    <dgm:cxn modelId="{5E9715B9-A7DA-4B9A-ABAD-1A0EAA5E7F41}" type="presOf" srcId="{56371F7D-A038-486D-8CBA-E402AD6DD84A}" destId="{476FDFDE-801D-4CE3-8584-9A6BCE884005}" srcOrd="0" destOrd="0" presId="urn:microsoft.com/office/officeart/2005/8/layout/chevron2"/>
    <dgm:cxn modelId="{9A133829-20C5-4951-9563-75B45EA6BC3C}" type="presOf" srcId="{DBC7DBC0-1A5D-4CF5-9BD9-BE0905392627}" destId="{2CBB2CD5-6999-4757-8C8E-5BEB3F9132AB}" srcOrd="0" destOrd="0" presId="urn:microsoft.com/office/officeart/2005/8/layout/chevron2"/>
    <dgm:cxn modelId="{C0548133-6A4A-448B-B868-14074F7DC21F}" srcId="{56371F7D-A038-486D-8CBA-E402AD6DD84A}" destId="{40AB707B-D0D2-4D5E-A6C7-A66C16EC2475}" srcOrd="1" destOrd="0" parTransId="{61960EA8-3102-41D7-B08F-0A32D5D402AE}" sibTransId="{E11873C6-91A9-4AED-9F27-5D2F1CAAA970}"/>
    <dgm:cxn modelId="{5C6D87A3-B560-4986-9B08-9CE557B1A7EA}" srcId="{BBD2173B-79E0-498C-9FBB-F4767FBB187A}" destId="{3FD5DB79-348A-48D7-BCB2-0093A4191378}" srcOrd="0" destOrd="0" parTransId="{993B4B28-FBEE-439D-AEBC-8C74900B5E23}" sibTransId="{1B1E27D2-83AB-4FE8-8056-FEB47CED2090}"/>
    <dgm:cxn modelId="{9E7B8D0B-95B8-408E-A6BB-87EE47412FCA}" type="presOf" srcId="{9FFF2A58-76C7-4DF4-8D37-3DC65F84AFA4}" destId="{04C4F41A-7D0B-461E-B750-D2B5B45E3C5C}" srcOrd="0" destOrd="0" presId="urn:microsoft.com/office/officeart/2005/8/layout/chevron2"/>
    <dgm:cxn modelId="{49C2CA97-F1DB-4CBB-8346-B6E140976EAD}" srcId="{40AB707B-D0D2-4D5E-A6C7-A66C16EC2475}" destId="{1D4CEC8A-185F-4642-99DE-66F58D1D297D}" srcOrd="0" destOrd="0" parTransId="{479CC564-108A-477D-AC40-6CAC5048F72F}" sibTransId="{BCC281FF-379A-4316-9688-387CEFA66DDC}"/>
    <dgm:cxn modelId="{B28A7E61-1DED-4236-9037-0547FA47F8B0}" type="presOf" srcId="{40AB707B-D0D2-4D5E-A6C7-A66C16EC2475}" destId="{91BB2D24-F823-4A9A-8FCC-075655B5EA5F}" srcOrd="0" destOrd="0" presId="urn:microsoft.com/office/officeart/2005/8/layout/chevron2"/>
    <dgm:cxn modelId="{E2722B1B-828E-4AAF-8CE6-11CD3CFD43F9}" srcId="{9FFF2A58-76C7-4DF4-8D37-3DC65F84AFA4}" destId="{DBC7DBC0-1A5D-4CF5-9BD9-BE0905392627}" srcOrd="0" destOrd="0" parTransId="{82684A6C-54E4-44CD-9F45-AA333A9E3F22}" sibTransId="{6CAB0A8F-97D5-4F18-9065-3A99F7816816}"/>
    <dgm:cxn modelId="{DAFE091D-E4CA-49DF-926E-FB1AA8462B76}" type="presOf" srcId="{1D4CEC8A-185F-4642-99DE-66F58D1D297D}" destId="{C4D273E9-CC26-441D-A629-B00FECC7CEDB}" srcOrd="0" destOrd="0" presId="urn:microsoft.com/office/officeart/2005/8/layout/chevron2"/>
    <dgm:cxn modelId="{52D718BE-0A61-435F-8F76-7585C2543F02}" srcId="{56371F7D-A038-486D-8CBA-E402AD6DD84A}" destId="{BBD2173B-79E0-498C-9FBB-F4767FBB187A}" srcOrd="2" destOrd="0" parTransId="{A76D8A9C-2B7B-4122-8D5A-F33067BAFAE4}" sibTransId="{F02FE677-BD1C-4D03-A924-467B1B4ABBD8}"/>
    <dgm:cxn modelId="{CAE6A224-775E-42E9-BDF8-26C1EBF0CFB4}" type="presOf" srcId="{BBD2173B-79E0-498C-9FBB-F4767FBB187A}" destId="{8443F9F8-FEF9-4B54-A418-4FA265547DFB}" srcOrd="0" destOrd="0" presId="urn:microsoft.com/office/officeart/2005/8/layout/chevron2"/>
    <dgm:cxn modelId="{1BFEB491-5205-4B75-8FCD-FBFB95D922BA}" srcId="{56371F7D-A038-486D-8CBA-E402AD6DD84A}" destId="{9FFF2A58-76C7-4DF4-8D37-3DC65F84AFA4}" srcOrd="0" destOrd="0" parTransId="{7458C999-0405-4C41-8034-24218BC2D311}" sibTransId="{2A0C95F7-A67B-4BC9-8301-AF98A79E1EA0}"/>
    <dgm:cxn modelId="{10A5CD67-422B-48BD-8C44-6FB90D48654D}" type="presParOf" srcId="{476FDFDE-801D-4CE3-8584-9A6BCE884005}" destId="{394ECC34-6AFB-4440-9214-77FC6361329B}" srcOrd="0" destOrd="0" presId="urn:microsoft.com/office/officeart/2005/8/layout/chevron2"/>
    <dgm:cxn modelId="{B2E3BE25-C8F8-41EC-B29B-BFD4832449AA}" type="presParOf" srcId="{394ECC34-6AFB-4440-9214-77FC6361329B}" destId="{04C4F41A-7D0B-461E-B750-D2B5B45E3C5C}" srcOrd="0" destOrd="0" presId="urn:microsoft.com/office/officeart/2005/8/layout/chevron2"/>
    <dgm:cxn modelId="{AE1B5A53-39B5-4D08-82E1-2B6E869F9221}" type="presParOf" srcId="{394ECC34-6AFB-4440-9214-77FC6361329B}" destId="{2CBB2CD5-6999-4757-8C8E-5BEB3F9132AB}" srcOrd="1" destOrd="0" presId="urn:microsoft.com/office/officeart/2005/8/layout/chevron2"/>
    <dgm:cxn modelId="{D60BD496-2416-4CD0-8B02-4E4C525D302F}" type="presParOf" srcId="{476FDFDE-801D-4CE3-8584-9A6BCE884005}" destId="{0F2CD253-6163-40FD-9E68-DDC54A76367E}" srcOrd="1" destOrd="0" presId="urn:microsoft.com/office/officeart/2005/8/layout/chevron2"/>
    <dgm:cxn modelId="{A31A79B1-8F87-4E89-B760-ADFBAB9378D7}" type="presParOf" srcId="{476FDFDE-801D-4CE3-8584-9A6BCE884005}" destId="{FD325AE2-BFE7-4FA6-AA14-212E7CD5653E}" srcOrd="2" destOrd="0" presId="urn:microsoft.com/office/officeart/2005/8/layout/chevron2"/>
    <dgm:cxn modelId="{5F840FE5-C828-42E8-A2D8-E90EE0E47D42}" type="presParOf" srcId="{FD325AE2-BFE7-4FA6-AA14-212E7CD5653E}" destId="{91BB2D24-F823-4A9A-8FCC-075655B5EA5F}" srcOrd="0" destOrd="0" presId="urn:microsoft.com/office/officeart/2005/8/layout/chevron2"/>
    <dgm:cxn modelId="{87ED3BEC-F545-454D-9545-14B6225DBF5B}" type="presParOf" srcId="{FD325AE2-BFE7-4FA6-AA14-212E7CD5653E}" destId="{C4D273E9-CC26-441D-A629-B00FECC7CEDB}" srcOrd="1" destOrd="0" presId="urn:microsoft.com/office/officeart/2005/8/layout/chevron2"/>
    <dgm:cxn modelId="{1918C2A2-B043-4328-8B7F-629D2104F4E3}" type="presParOf" srcId="{476FDFDE-801D-4CE3-8584-9A6BCE884005}" destId="{50C25BCD-7F37-4286-ABC1-047E6211F56F}" srcOrd="3" destOrd="0" presId="urn:microsoft.com/office/officeart/2005/8/layout/chevron2"/>
    <dgm:cxn modelId="{0143125A-55D1-4DBF-B958-4F23421BA1B8}" type="presParOf" srcId="{476FDFDE-801D-4CE3-8584-9A6BCE884005}" destId="{DCFD93BC-8E19-4FD3-B4BA-0F9003C115D2}" srcOrd="4" destOrd="0" presId="urn:microsoft.com/office/officeart/2005/8/layout/chevron2"/>
    <dgm:cxn modelId="{16056648-EB69-4BD0-902C-03A8EF793741}" type="presParOf" srcId="{DCFD93BC-8E19-4FD3-B4BA-0F9003C115D2}" destId="{8443F9F8-FEF9-4B54-A418-4FA265547DFB}" srcOrd="0" destOrd="0" presId="urn:microsoft.com/office/officeart/2005/8/layout/chevron2"/>
    <dgm:cxn modelId="{F04743B4-52E3-49CF-BF4D-641BCABA1A80}" type="presParOf" srcId="{DCFD93BC-8E19-4FD3-B4BA-0F9003C115D2}" destId="{F82EA6D8-46F5-4952-9C56-7A4BA6E547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7621D3-70A2-485B-B756-AFA316FA98C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BA0CDA-45A2-4F64-9928-95E5F899BE5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A89F03F-95D4-4B37-8EA5-117577E8E411}" type="parTrans" cxnId="{92428411-C2DF-45C0-9BF8-0FC21B99B2E1}">
      <dgm:prSet/>
      <dgm:spPr/>
      <dgm:t>
        <a:bodyPr/>
        <a:lstStyle/>
        <a:p>
          <a:endParaRPr lang="en-US"/>
        </a:p>
      </dgm:t>
    </dgm:pt>
    <dgm:pt modelId="{110FB801-D898-45B4-8EB0-E725E27D507E}" type="sibTrans" cxnId="{92428411-C2DF-45C0-9BF8-0FC21B99B2E1}">
      <dgm:prSet/>
      <dgm:spPr/>
      <dgm:t>
        <a:bodyPr/>
        <a:lstStyle/>
        <a:p>
          <a:endParaRPr lang="en-US"/>
        </a:p>
      </dgm:t>
    </dgm:pt>
    <dgm:pt modelId="{13F342A1-624C-454F-B588-63CB62AC992F}">
      <dgm:prSet phldrT="[Text]" custT="1"/>
      <dgm:spPr/>
      <dgm:t>
        <a:bodyPr/>
        <a:lstStyle/>
        <a:p>
          <a:r>
            <a:rPr lang="en-US" sz="1900" b="1" dirty="0" smtClean="0">
              <a:latin typeface="Cambria" pitchFamily="18" charset="0"/>
            </a:rPr>
            <a:t>User friendly web portal that is intuitive to work with</a:t>
          </a:r>
          <a:endParaRPr lang="en-US" sz="1900" dirty="0">
            <a:latin typeface="Cambria" pitchFamily="18" charset="0"/>
          </a:endParaRPr>
        </a:p>
      </dgm:t>
    </dgm:pt>
    <dgm:pt modelId="{5C8FB307-5662-45EF-8B4E-A09FF205E250}" type="parTrans" cxnId="{AAEF862C-4E69-4E58-8925-A6E591F55781}">
      <dgm:prSet/>
      <dgm:spPr/>
      <dgm:t>
        <a:bodyPr/>
        <a:lstStyle/>
        <a:p>
          <a:endParaRPr lang="en-US"/>
        </a:p>
      </dgm:t>
    </dgm:pt>
    <dgm:pt modelId="{0773E704-851D-479E-AB69-99E5D60C709F}" type="sibTrans" cxnId="{AAEF862C-4E69-4E58-8925-A6E591F55781}">
      <dgm:prSet/>
      <dgm:spPr/>
      <dgm:t>
        <a:bodyPr/>
        <a:lstStyle/>
        <a:p>
          <a:endParaRPr lang="en-US"/>
        </a:p>
      </dgm:t>
    </dgm:pt>
    <dgm:pt modelId="{2110FFF3-42AB-41E3-BFE8-6A3FF1E9379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47518AE4-4D61-49E6-851E-5C6A95564F7E}" type="parTrans" cxnId="{C529A7FA-2AA1-434C-89A8-9ED35AFF3689}">
      <dgm:prSet/>
      <dgm:spPr/>
      <dgm:t>
        <a:bodyPr/>
        <a:lstStyle/>
        <a:p>
          <a:endParaRPr lang="en-US"/>
        </a:p>
      </dgm:t>
    </dgm:pt>
    <dgm:pt modelId="{E071F62B-2480-4342-ADE2-C41A70E379D3}" type="sibTrans" cxnId="{C529A7FA-2AA1-434C-89A8-9ED35AFF3689}">
      <dgm:prSet/>
      <dgm:spPr/>
      <dgm:t>
        <a:bodyPr/>
        <a:lstStyle/>
        <a:p>
          <a:endParaRPr lang="en-US"/>
        </a:p>
      </dgm:t>
    </dgm:pt>
    <dgm:pt modelId="{147E1142-2908-4F90-8A91-DE127E2CC0C5}">
      <dgm:prSet phldrT="[Text]" custT="1"/>
      <dgm:spPr/>
      <dgm:t>
        <a:bodyPr/>
        <a:lstStyle/>
        <a:p>
          <a:r>
            <a:rPr lang="en-US" sz="1900" b="1" dirty="0" smtClean="0">
              <a:latin typeface="Cambria" pitchFamily="18" charset="0"/>
            </a:rPr>
            <a:t>Ability to integrate with existing EMR databases for information retrieval of patient’s medical records</a:t>
          </a:r>
          <a:endParaRPr lang="en-US" sz="1900" dirty="0">
            <a:latin typeface="Cambria" pitchFamily="18" charset="0"/>
          </a:endParaRPr>
        </a:p>
      </dgm:t>
    </dgm:pt>
    <dgm:pt modelId="{96DD0365-824C-4A92-B869-43728949FBF3}" type="parTrans" cxnId="{2788975F-83FE-419A-BD58-0558F342FB88}">
      <dgm:prSet/>
      <dgm:spPr/>
      <dgm:t>
        <a:bodyPr/>
        <a:lstStyle/>
        <a:p>
          <a:endParaRPr lang="en-US"/>
        </a:p>
      </dgm:t>
    </dgm:pt>
    <dgm:pt modelId="{65A23DB5-951B-47A0-927F-28D27AF8BF62}" type="sibTrans" cxnId="{2788975F-83FE-419A-BD58-0558F342FB88}">
      <dgm:prSet/>
      <dgm:spPr/>
      <dgm:t>
        <a:bodyPr/>
        <a:lstStyle/>
        <a:p>
          <a:endParaRPr lang="en-US"/>
        </a:p>
      </dgm:t>
    </dgm:pt>
    <dgm:pt modelId="{A35C6C17-10A8-4D7C-B7B4-189E9D00685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5FB8594C-9A8E-4C19-AF6E-DA05685519C5}" type="parTrans" cxnId="{3925E5AE-2D39-4CC3-AB8D-6F481E740FFE}">
      <dgm:prSet/>
      <dgm:spPr/>
      <dgm:t>
        <a:bodyPr/>
        <a:lstStyle/>
        <a:p>
          <a:endParaRPr lang="en-US"/>
        </a:p>
      </dgm:t>
    </dgm:pt>
    <dgm:pt modelId="{282D60B8-2E98-4EEB-88C6-E0F6F759CEEA}" type="sibTrans" cxnId="{3925E5AE-2D39-4CC3-AB8D-6F481E740FFE}">
      <dgm:prSet/>
      <dgm:spPr/>
      <dgm:t>
        <a:bodyPr/>
        <a:lstStyle/>
        <a:p>
          <a:endParaRPr lang="en-US"/>
        </a:p>
      </dgm:t>
    </dgm:pt>
    <dgm:pt modelId="{136D59AB-8E86-43AC-A736-F8F5368B4915}">
      <dgm:prSet phldrT="[Text]" custT="1"/>
      <dgm:spPr/>
      <dgm:t>
        <a:bodyPr/>
        <a:lstStyle/>
        <a:p>
          <a:r>
            <a:rPr lang="en-US" sz="1900" b="1" dirty="0" smtClean="0">
              <a:latin typeface="Cambria" pitchFamily="18" charset="0"/>
            </a:rPr>
            <a:t>Ability to verify information input before it is published in the web portal </a:t>
          </a:r>
          <a:endParaRPr lang="en-US" sz="1900" dirty="0">
            <a:latin typeface="Cambria" pitchFamily="18" charset="0"/>
          </a:endParaRPr>
        </a:p>
      </dgm:t>
    </dgm:pt>
    <dgm:pt modelId="{9C1B055C-31BA-482D-A849-E0D21407744A}" type="parTrans" cxnId="{B1BA9DB6-15CD-41DD-B31B-0FC48C303D5F}">
      <dgm:prSet/>
      <dgm:spPr/>
      <dgm:t>
        <a:bodyPr/>
        <a:lstStyle/>
        <a:p>
          <a:endParaRPr lang="en-US"/>
        </a:p>
      </dgm:t>
    </dgm:pt>
    <dgm:pt modelId="{1584E797-2FFE-496D-AD08-6626AFDFA012}" type="sibTrans" cxnId="{B1BA9DB6-15CD-41DD-B31B-0FC48C303D5F}">
      <dgm:prSet/>
      <dgm:spPr/>
      <dgm:t>
        <a:bodyPr/>
        <a:lstStyle/>
        <a:p>
          <a:endParaRPr lang="en-US"/>
        </a:p>
      </dgm:t>
    </dgm:pt>
    <dgm:pt modelId="{15D65EA6-4081-4078-A851-00F937AF5573}" type="pres">
      <dgm:prSet presAssocID="{BB7621D3-70A2-485B-B756-AFA316FA98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878432-3D3F-4897-A22B-950DDABB8E13}" type="pres">
      <dgm:prSet presAssocID="{EDBA0CDA-45A2-4F64-9928-95E5F899BE53}" presName="composite" presStyleCnt="0"/>
      <dgm:spPr/>
    </dgm:pt>
    <dgm:pt modelId="{1E73CDE0-1E74-43B3-A980-FCA7E16FCF84}" type="pres">
      <dgm:prSet presAssocID="{EDBA0CDA-45A2-4F64-9928-95E5F899BE5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51865-E60C-4F59-BCF8-4DF938822D24}" type="pres">
      <dgm:prSet presAssocID="{EDBA0CDA-45A2-4F64-9928-95E5F899BE5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8CE2F-6082-4CD2-92DE-41CC0E107EA2}" type="pres">
      <dgm:prSet presAssocID="{110FB801-D898-45B4-8EB0-E725E27D507E}" presName="sp" presStyleCnt="0"/>
      <dgm:spPr/>
    </dgm:pt>
    <dgm:pt modelId="{F047B553-40F0-47DA-9A2F-AE3A014E4C30}" type="pres">
      <dgm:prSet presAssocID="{2110FFF3-42AB-41E3-BFE8-6A3FF1E9379F}" presName="composite" presStyleCnt="0"/>
      <dgm:spPr/>
    </dgm:pt>
    <dgm:pt modelId="{919AAE64-E5F9-4FD9-ACDA-77EF02DACD82}" type="pres">
      <dgm:prSet presAssocID="{2110FFF3-42AB-41E3-BFE8-6A3FF1E937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A231-E653-404D-9A25-FCF7BC6CA6AC}" type="pres">
      <dgm:prSet presAssocID="{2110FFF3-42AB-41E3-BFE8-6A3FF1E937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CBE4C-0B56-4722-84AC-E8B7A1FB0275}" type="pres">
      <dgm:prSet presAssocID="{E071F62B-2480-4342-ADE2-C41A70E379D3}" presName="sp" presStyleCnt="0"/>
      <dgm:spPr/>
    </dgm:pt>
    <dgm:pt modelId="{73D80AEF-9C79-4840-9328-D153C97F8F44}" type="pres">
      <dgm:prSet presAssocID="{A35C6C17-10A8-4D7C-B7B4-189E9D006858}" presName="composite" presStyleCnt="0"/>
      <dgm:spPr/>
    </dgm:pt>
    <dgm:pt modelId="{AFB0C936-2CBF-4745-9D12-4E65E0E91FF0}" type="pres">
      <dgm:prSet presAssocID="{A35C6C17-10A8-4D7C-B7B4-189E9D00685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80C14-1BC1-425C-B9F7-5BA15C79230E}" type="pres">
      <dgm:prSet presAssocID="{A35C6C17-10A8-4D7C-B7B4-189E9D00685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BDA56-35D4-4B2E-8AD1-BED5626F855B}" type="presOf" srcId="{EDBA0CDA-45A2-4F64-9928-95E5F899BE53}" destId="{1E73CDE0-1E74-43B3-A980-FCA7E16FCF84}" srcOrd="0" destOrd="0" presId="urn:microsoft.com/office/officeart/2005/8/layout/chevron2"/>
    <dgm:cxn modelId="{92428411-C2DF-45C0-9BF8-0FC21B99B2E1}" srcId="{BB7621D3-70A2-485B-B756-AFA316FA98CB}" destId="{EDBA0CDA-45A2-4F64-9928-95E5F899BE53}" srcOrd="0" destOrd="0" parTransId="{9A89F03F-95D4-4B37-8EA5-117577E8E411}" sibTransId="{110FB801-D898-45B4-8EB0-E725E27D507E}"/>
    <dgm:cxn modelId="{0C8D0BAD-28CF-4009-9A1D-E3BE568DE470}" type="presOf" srcId="{A35C6C17-10A8-4D7C-B7B4-189E9D006858}" destId="{AFB0C936-2CBF-4745-9D12-4E65E0E91FF0}" srcOrd="0" destOrd="0" presId="urn:microsoft.com/office/officeart/2005/8/layout/chevron2"/>
    <dgm:cxn modelId="{8277A3CA-0CBB-4147-9FE2-1BC83C1BF849}" type="presOf" srcId="{147E1142-2908-4F90-8A91-DE127E2CC0C5}" destId="{F276A231-E653-404D-9A25-FCF7BC6CA6AC}" srcOrd="0" destOrd="0" presId="urn:microsoft.com/office/officeart/2005/8/layout/chevron2"/>
    <dgm:cxn modelId="{669DFDB9-B488-46AC-AC97-50E9CB5ABAED}" type="presOf" srcId="{136D59AB-8E86-43AC-A736-F8F5368B4915}" destId="{3EE80C14-1BC1-425C-B9F7-5BA15C79230E}" srcOrd="0" destOrd="0" presId="urn:microsoft.com/office/officeart/2005/8/layout/chevron2"/>
    <dgm:cxn modelId="{E1073289-5080-470E-8F89-57DBA610AFB8}" type="presOf" srcId="{BB7621D3-70A2-485B-B756-AFA316FA98CB}" destId="{15D65EA6-4081-4078-A851-00F937AF5573}" srcOrd="0" destOrd="0" presId="urn:microsoft.com/office/officeart/2005/8/layout/chevron2"/>
    <dgm:cxn modelId="{AAEF862C-4E69-4E58-8925-A6E591F55781}" srcId="{EDBA0CDA-45A2-4F64-9928-95E5F899BE53}" destId="{13F342A1-624C-454F-B588-63CB62AC992F}" srcOrd="0" destOrd="0" parTransId="{5C8FB307-5662-45EF-8B4E-A09FF205E250}" sibTransId="{0773E704-851D-479E-AB69-99E5D60C709F}"/>
    <dgm:cxn modelId="{60DD6001-7537-424C-BCEA-E4C3BD50682E}" type="presOf" srcId="{13F342A1-624C-454F-B588-63CB62AC992F}" destId="{2BD51865-E60C-4F59-BCF8-4DF938822D24}" srcOrd="0" destOrd="0" presId="urn:microsoft.com/office/officeart/2005/8/layout/chevron2"/>
    <dgm:cxn modelId="{2788975F-83FE-419A-BD58-0558F342FB88}" srcId="{2110FFF3-42AB-41E3-BFE8-6A3FF1E9379F}" destId="{147E1142-2908-4F90-8A91-DE127E2CC0C5}" srcOrd="0" destOrd="0" parTransId="{96DD0365-824C-4A92-B869-43728949FBF3}" sibTransId="{65A23DB5-951B-47A0-927F-28D27AF8BF62}"/>
    <dgm:cxn modelId="{3925E5AE-2D39-4CC3-AB8D-6F481E740FFE}" srcId="{BB7621D3-70A2-485B-B756-AFA316FA98CB}" destId="{A35C6C17-10A8-4D7C-B7B4-189E9D006858}" srcOrd="2" destOrd="0" parTransId="{5FB8594C-9A8E-4C19-AF6E-DA05685519C5}" sibTransId="{282D60B8-2E98-4EEB-88C6-E0F6F759CEEA}"/>
    <dgm:cxn modelId="{D11220EC-5E48-4D2D-BEEF-7A6F5D3EDE79}" type="presOf" srcId="{2110FFF3-42AB-41E3-BFE8-6A3FF1E9379F}" destId="{919AAE64-E5F9-4FD9-ACDA-77EF02DACD82}" srcOrd="0" destOrd="0" presId="urn:microsoft.com/office/officeart/2005/8/layout/chevron2"/>
    <dgm:cxn modelId="{C529A7FA-2AA1-434C-89A8-9ED35AFF3689}" srcId="{BB7621D3-70A2-485B-B756-AFA316FA98CB}" destId="{2110FFF3-42AB-41E3-BFE8-6A3FF1E9379F}" srcOrd="1" destOrd="0" parTransId="{47518AE4-4D61-49E6-851E-5C6A95564F7E}" sibTransId="{E071F62B-2480-4342-ADE2-C41A70E379D3}"/>
    <dgm:cxn modelId="{B1BA9DB6-15CD-41DD-B31B-0FC48C303D5F}" srcId="{A35C6C17-10A8-4D7C-B7B4-189E9D006858}" destId="{136D59AB-8E86-43AC-A736-F8F5368B4915}" srcOrd="0" destOrd="0" parTransId="{9C1B055C-31BA-482D-A849-E0D21407744A}" sibTransId="{1584E797-2FFE-496D-AD08-6626AFDFA012}"/>
    <dgm:cxn modelId="{48804366-5C96-4A84-8BC8-179A13A5EE67}" type="presParOf" srcId="{15D65EA6-4081-4078-A851-00F937AF5573}" destId="{1A878432-3D3F-4897-A22B-950DDABB8E13}" srcOrd="0" destOrd="0" presId="urn:microsoft.com/office/officeart/2005/8/layout/chevron2"/>
    <dgm:cxn modelId="{7C490312-9074-4CFB-927D-52A42D2D4EEF}" type="presParOf" srcId="{1A878432-3D3F-4897-A22B-950DDABB8E13}" destId="{1E73CDE0-1E74-43B3-A980-FCA7E16FCF84}" srcOrd="0" destOrd="0" presId="urn:microsoft.com/office/officeart/2005/8/layout/chevron2"/>
    <dgm:cxn modelId="{C7B7EB00-0029-4E7C-A45C-F83D8DCAA3DA}" type="presParOf" srcId="{1A878432-3D3F-4897-A22B-950DDABB8E13}" destId="{2BD51865-E60C-4F59-BCF8-4DF938822D24}" srcOrd="1" destOrd="0" presId="urn:microsoft.com/office/officeart/2005/8/layout/chevron2"/>
    <dgm:cxn modelId="{EFB24F2B-9735-4180-872F-6810FF437FD0}" type="presParOf" srcId="{15D65EA6-4081-4078-A851-00F937AF5573}" destId="{24E8CE2F-6082-4CD2-92DE-41CC0E107EA2}" srcOrd="1" destOrd="0" presId="urn:microsoft.com/office/officeart/2005/8/layout/chevron2"/>
    <dgm:cxn modelId="{73D792D7-E86A-45BB-AAC1-2AC6A8373C1A}" type="presParOf" srcId="{15D65EA6-4081-4078-A851-00F937AF5573}" destId="{F047B553-40F0-47DA-9A2F-AE3A014E4C30}" srcOrd="2" destOrd="0" presId="urn:microsoft.com/office/officeart/2005/8/layout/chevron2"/>
    <dgm:cxn modelId="{30B55492-AF7E-4C5E-81B0-64E2FCE3EE14}" type="presParOf" srcId="{F047B553-40F0-47DA-9A2F-AE3A014E4C30}" destId="{919AAE64-E5F9-4FD9-ACDA-77EF02DACD82}" srcOrd="0" destOrd="0" presId="urn:microsoft.com/office/officeart/2005/8/layout/chevron2"/>
    <dgm:cxn modelId="{1BE2B2BD-C0BF-480E-8D41-29F724146683}" type="presParOf" srcId="{F047B553-40F0-47DA-9A2F-AE3A014E4C30}" destId="{F276A231-E653-404D-9A25-FCF7BC6CA6AC}" srcOrd="1" destOrd="0" presId="urn:microsoft.com/office/officeart/2005/8/layout/chevron2"/>
    <dgm:cxn modelId="{79398133-65A3-4031-A011-B69E3270932C}" type="presParOf" srcId="{15D65EA6-4081-4078-A851-00F937AF5573}" destId="{56ACBE4C-0B56-4722-84AC-E8B7A1FB0275}" srcOrd="3" destOrd="0" presId="urn:microsoft.com/office/officeart/2005/8/layout/chevron2"/>
    <dgm:cxn modelId="{27B6EF8E-CD2A-4CAE-8B45-25BBA3E8C8E3}" type="presParOf" srcId="{15D65EA6-4081-4078-A851-00F937AF5573}" destId="{73D80AEF-9C79-4840-9328-D153C97F8F44}" srcOrd="4" destOrd="0" presId="urn:microsoft.com/office/officeart/2005/8/layout/chevron2"/>
    <dgm:cxn modelId="{8D849C54-F47F-4070-BB85-4BAA5ACF6FDE}" type="presParOf" srcId="{73D80AEF-9C79-4840-9328-D153C97F8F44}" destId="{AFB0C936-2CBF-4745-9D12-4E65E0E91FF0}" srcOrd="0" destOrd="0" presId="urn:microsoft.com/office/officeart/2005/8/layout/chevron2"/>
    <dgm:cxn modelId="{03DB02BA-332B-463C-900C-BD890C8DDD62}" type="presParOf" srcId="{73D80AEF-9C79-4840-9328-D153C97F8F44}" destId="{3EE80C14-1BC1-425C-B9F7-5BA15C7923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F128BC-6138-492D-9E65-5CAC5CACFB63}">
      <dsp:nvSpPr>
        <dsp:cNvPr id="0" name=""/>
        <dsp:cNvSpPr/>
      </dsp:nvSpPr>
      <dsp:spPr>
        <a:xfrm>
          <a:off x="2155740" y="-238535"/>
          <a:ext cx="2988064" cy="15685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Vendor</a:t>
          </a:r>
          <a:endParaRPr lang="en-US" sz="4600" kern="1200" dirty="0"/>
        </a:p>
      </dsp:txBody>
      <dsp:txXfrm>
        <a:off x="2155740" y="-238535"/>
        <a:ext cx="2988064" cy="1568569"/>
      </dsp:txXfrm>
    </dsp:sp>
    <dsp:sp modelId="{DE8872BC-6085-4C76-9289-9CA2FA6810CC}">
      <dsp:nvSpPr>
        <dsp:cNvPr id="0" name=""/>
        <dsp:cNvSpPr/>
      </dsp:nvSpPr>
      <dsp:spPr>
        <a:xfrm rot="3600000">
          <a:off x="4172678" y="2017543"/>
          <a:ext cx="892940" cy="414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3600000">
        <a:off x="4172678" y="2017543"/>
        <a:ext cx="892940" cy="414426"/>
      </dsp:txXfrm>
    </dsp:sp>
    <dsp:sp modelId="{01A2CEA8-4F0A-403F-B9FF-669372381048}">
      <dsp:nvSpPr>
        <dsp:cNvPr id="0" name=""/>
        <dsp:cNvSpPr/>
      </dsp:nvSpPr>
      <dsp:spPr>
        <a:xfrm>
          <a:off x="4200034" y="3119478"/>
          <a:ext cx="2808890" cy="1623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IPRO</a:t>
          </a:r>
          <a:endParaRPr lang="en-US" sz="4600" kern="1200" dirty="0"/>
        </a:p>
      </dsp:txBody>
      <dsp:txXfrm>
        <a:off x="4200034" y="3119478"/>
        <a:ext cx="2808890" cy="1623842"/>
      </dsp:txXfrm>
    </dsp:sp>
    <dsp:sp modelId="{FE790CD1-E433-4956-A73E-E533A7BB8C34}">
      <dsp:nvSpPr>
        <dsp:cNvPr id="0" name=""/>
        <dsp:cNvSpPr/>
      </dsp:nvSpPr>
      <dsp:spPr>
        <a:xfrm rot="10800000">
          <a:off x="3195476" y="3724186"/>
          <a:ext cx="892940" cy="414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195476" y="3724186"/>
        <a:ext cx="892940" cy="414426"/>
      </dsp:txXfrm>
    </dsp:sp>
    <dsp:sp modelId="{14F01922-2C9D-4DF4-86A7-463B5017FA0B}">
      <dsp:nvSpPr>
        <dsp:cNvPr id="0" name=""/>
        <dsp:cNvSpPr/>
      </dsp:nvSpPr>
      <dsp:spPr>
        <a:xfrm>
          <a:off x="306275" y="3052264"/>
          <a:ext cx="2777583" cy="17582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Mt. Sinai Hospital</a:t>
          </a:r>
          <a:endParaRPr lang="en-US" sz="4600" kern="1200" dirty="0"/>
        </a:p>
      </dsp:txBody>
      <dsp:txXfrm>
        <a:off x="306275" y="3052264"/>
        <a:ext cx="2777583" cy="1758270"/>
      </dsp:txXfrm>
    </dsp:sp>
    <dsp:sp modelId="{DF8C399C-34A8-4F0B-B093-C781D1D935B4}">
      <dsp:nvSpPr>
        <dsp:cNvPr id="0" name=""/>
        <dsp:cNvSpPr/>
      </dsp:nvSpPr>
      <dsp:spPr>
        <a:xfrm rot="18000000">
          <a:off x="2253330" y="1983936"/>
          <a:ext cx="892940" cy="414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8000000">
        <a:off x="2253330" y="1983936"/>
        <a:ext cx="892940" cy="4144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4F41A-7D0B-461E-B750-D2B5B45E3C5C}">
      <dsp:nvSpPr>
        <dsp:cNvPr id="0" name=""/>
        <dsp:cNvSpPr/>
      </dsp:nvSpPr>
      <dsp:spPr>
        <a:xfrm rot="5400000">
          <a:off x="-150096" y="151423"/>
          <a:ext cx="1000645" cy="70045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endParaRPr lang="en-US" sz="2000" kern="1200" dirty="0"/>
        </a:p>
      </dsp:txBody>
      <dsp:txXfrm rot="5400000">
        <a:off x="-150096" y="151423"/>
        <a:ext cx="1000645" cy="700452"/>
      </dsp:txXfrm>
    </dsp:sp>
    <dsp:sp modelId="{2CBB2CD5-6999-4757-8C8E-5BEB3F9132AB}">
      <dsp:nvSpPr>
        <dsp:cNvPr id="0" name=""/>
        <dsp:cNvSpPr/>
      </dsp:nvSpPr>
      <dsp:spPr>
        <a:xfrm rot="5400000">
          <a:off x="3339716" y="-2637936"/>
          <a:ext cx="650419" cy="59289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mbria" pitchFamily="18" charset="0"/>
            </a:rPr>
            <a:t>Effective communication between patient and clinician</a:t>
          </a:r>
          <a:endParaRPr lang="en-US" sz="1900" kern="1200" dirty="0">
            <a:latin typeface="Cambria" pitchFamily="18" charset="0"/>
          </a:endParaRPr>
        </a:p>
      </dsp:txBody>
      <dsp:txXfrm rot="5400000">
        <a:off x="3339716" y="-2637936"/>
        <a:ext cx="650419" cy="5928947"/>
      </dsp:txXfrm>
    </dsp:sp>
    <dsp:sp modelId="{91BB2D24-F823-4A9A-8FCC-075655B5EA5F}">
      <dsp:nvSpPr>
        <dsp:cNvPr id="0" name=""/>
        <dsp:cNvSpPr/>
      </dsp:nvSpPr>
      <dsp:spPr>
        <a:xfrm rot="5400000">
          <a:off x="-150096" y="945173"/>
          <a:ext cx="1000645" cy="70045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endParaRPr lang="en-US" sz="2000" kern="1200" dirty="0"/>
        </a:p>
      </dsp:txBody>
      <dsp:txXfrm rot="5400000">
        <a:off x="-150096" y="945173"/>
        <a:ext cx="1000645" cy="700452"/>
      </dsp:txXfrm>
    </dsp:sp>
    <dsp:sp modelId="{C4D273E9-CC26-441D-A629-B00FECC7CEDB}">
      <dsp:nvSpPr>
        <dsp:cNvPr id="0" name=""/>
        <dsp:cNvSpPr/>
      </dsp:nvSpPr>
      <dsp:spPr>
        <a:xfrm rot="5400000">
          <a:off x="3339716" y="-1844186"/>
          <a:ext cx="650419" cy="59289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mbria" pitchFamily="18" charset="0"/>
            </a:rPr>
            <a:t>Medical information is communicated to the patient in simple and understandable terms</a:t>
          </a:r>
          <a:endParaRPr lang="en-US" sz="1900" kern="1200" dirty="0">
            <a:latin typeface="Cambria" pitchFamily="18" charset="0"/>
          </a:endParaRPr>
        </a:p>
      </dsp:txBody>
      <dsp:txXfrm rot="5400000">
        <a:off x="3339716" y="-1844186"/>
        <a:ext cx="650419" cy="5928947"/>
      </dsp:txXfrm>
    </dsp:sp>
    <dsp:sp modelId="{8443F9F8-FEF9-4B54-A418-4FA265547DFB}">
      <dsp:nvSpPr>
        <dsp:cNvPr id="0" name=""/>
        <dsp:cNvSpPr/>
      </dsp:nvSpPr>
      <dsp:spPr>
        <a:xfrm rot="5400000">
          <a:off x="-150096" y="1738923"/>
          <a:ext cx="1000645" cy="70045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 rot="5400000">
        <a:off x="-150096" y="1738923"/>
        <a:ext cx="1000645" cy="700452"/>
      </dsp:txXfrm>
    </dsp:sp>
    <dsp:sp modelId="{F82EA6D8-46F5-4952-9C56-7A4BA6E547E6}">
      <dsp:nvSpPr>
        <dsp:cNvPr id="0" name=""/>
        <dsp:cNvSpPr/>
      </dsp:nvSpPr>
      <dsp:spPr>
        <a:xfrm rot="5400000">
          <a:off x="3339716" y="-1050437"/>
          <a:ext cx="650419" cy="59289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mbria" pitchFamily="18" charset="0"/>
            </a:rPr>
            <a:t>Secure web portal that can only be accessed by authorized individuals</a:t>
          </a:r>
          <a:endParaRPr lang="en-US" sz="1900" kern="1200" dirty="0">
            <a:latin typeface="Cambria" pitchFamily="18" charset="0"/>
          </a:endParaRPr>
        </a:p>
      </dsp:txBody>
      <dsp:txXfrm rot="5400000">
        <a:off x="3339716" y="-1050437"/>
        <a:ext cx="650419" cy="59289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73CDE0-1E74-43B3-A980-FCA7E16FCF84}">
      <dsp:nvSpPr>
        <dsp:cNvPr id="0" name=""/>
        <dsp:cNvSpPr/>
      </dsp:nvSpPr>
      <dsp:spPr>
        <a:xfrm rot="5400000">
          <a:off x="-161118" y="163716"/>
          <a:ext cx="1074121" cy="75188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en-US" sz="2200" kern="1200" dirty="0"/>
        </a:p>
      </dsp:txBody>
      <dsp:txXfrm rot="5400000">
        <a:off x="-161118" y="163716"/>
        <a:ext cx="1074121" cy="751885"/>
      </dsp:txXfrm>
    </dsp:sp>
    <dsp:sp modelId="{2BD51865-E60C-4F59-BCF8-4DF938822D24}">
      <dsp:nvSpPr>
        <dsp:cNvPr id="0" name=""/>
        <dsp:cNvSpPr/>
      </dsp:nvSpPr>
      <dsp:spPr>
        <a:xfrm rot="5400000">
          <a:off x="3341553" y="-2587069"/>
          <a:ext cx="698179" cy="5877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mbria" pitchFamily="18" charset="0"/>
            </a:rPr>
            <a:t>User friendly web portal that is intuitive to work with</a:t>
          </a:r>
          <a:endParaRPr lang="en-US" sz="1900" kern="1200" dirty="0">
            <a:latin typeface="Cambria" pitchFamily="18" charset="0"/>
          </a:endParaRPr>
        </a:p>
      </dsp:txBody>
      <dsp:txXfrm rot="5400000">
        <a:off x="3341553" y="-2587069"/>
        <a:ext cx="698179" cy="5877514"/>
      </dsp:txXfrm>
    </dsp:sp>
    <dsp:sp modelId="{919AAE64-E5F9-4FD9-ACDA-77EF02DACD82}">
      <dsp:nvSpPr>
        <dsp:cNvPr id="0" name=""/>
        <dsp:cNvSpPr/>
      </dsp:nvSpPr>
      <dsp:spPr>
        <a:xfrm rot="5400000">
          <a:off x="-161118" y="1033757"/>
          <a:ext cx="1074121" cy="75188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5</a:t>
          </a:r>
          <a:endParaRPr lang="en-US" sz="2200" kern="1200" dirty="0"/>
        </a:p>
      </dsp:txBody>
      <dsp:txXfrm rot="5400000">
        <a:off x="-161118" y="1033757"/>
        <a:ext cx="1074121" cy="751885"/>
      </dsp:txXfrm>
    </dsp:sp>
    <dsp:sp modelId="{F276A231-E653-404D-9A25-FCF7BC6CA6AC}">
      <dsp:nvSpPr>
        <dsp:cNvPr id="0" name=""/>
        <dsp:cNvSpPr/>
      </dsp:nvSpPr>
      <dsp:spPr>
        <a:xfrm rot="5400000">
          <a:off x="3341553" y="-1717028"/>
          <a:ext cx="698179" cy="5877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mbria" pitchFamily="18" charset="0"/>
            </a:rPr>
            <a:t>Ability to integrate with existing EMR databases for information retrieval of patient’s medical records</a:t>
          </a:r>
          <a:endParaRPr lang="en-US" sz="1900" kern="1200" dirty="0">
            <a:latin typeface="Cambria" pitchFamily="18" charset="0"/>
          </a:endParaRPr>
        </a:p>
      </dsp:txBody>
      <dsp:txXfrm rot="5400000">
        <a:off x="3341553" y="-1717028"/>
        <a:ext cx="698179" cy="5877514"/>
      </dsp:txXfrm>
    </dsp:sp>
    <dsp:sp modelId="{AFB0C936-2CBF-4745-9D12-4E65E0E91FF0}">
      <dsp:nvSpPr>
        <dsp:cNvPr id="0" name=""/>
        <dsp:cNvSpPr/>
      </dsp:nvSpPr>
      <dsp:spPr>
        <a:xfrm rot="5400000">
          <a:off x="-161118" y="1903798"/>
          <a:ext cx="1074121" cy="75188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6</a:t>
          </a:r>
          <a:endParaRPr lang="en-US" sz="2200" kern="1200" dirty="0"/>
        </a:p>
      </dsp:txBody>
      <dsp:txXfrm rot="5400000">
        <a:off x="-161118" y="1903798"/>
        <a:ext cx="1074121" cy="751885"/>
      </dsp:txXfrm>
    </dsp:sp>
    <dsp:sp modelId="{3EE80C14-1BC1-425C-B9F7-5BA15C79230E}">
      <dsp:nvSpPr>
        <dsp:cNvPr id="0" name=""/>
        <dsp:cNvSpPr/>
      </dsp:nvSpPr>
      <dsp:spPr>
        <a:xfrm rot="5400000">
          <a:off x="3341553" y="-846987"/>
          <a:ext cx="698179" cy="5877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Cambria" pitchFamily="18" charset="0"/>
            </a:rPr>
            <a:t>Ability to verify information input before it is published in the web portal </a:t>
          </a:r>
          <a:endParaRPr lang="en-US" sz="1900" kern="1200" dirty="0">
            <a:latin typeface="Cambria" pitchFamily="18" charset="0"/>
          </a:endParaRPr>
        </a:p>
      </dsp:txBody>
      <dsp:txXfrm rot="5400000">
        <a:off x="3341553" y="-846987"/>
        <a:ext cx="698179" cy="587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2C9B7-9D39-4121-8409-E3C50B35B34C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2BF7-8029-4829-890A-911F56C31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2BF7-8029-4829-890A-911F56C31F1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1" name="Picture 31" descr="PPP_SMEDI_TLE_Female_Physic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48200"/>
            <a:ext cx="91440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867400"/>
            <a:ext cx="91440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281CEE-3220-4D27-8A59-D6A55F625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D6C9-D29B-4182-A3B8-BBF60C7AD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1813" y="95250"/>
            <a:ext cx="2166937" cy="645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5250"/>
            <a:ext cx="6348413" cy="645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DFFFA-1102-4D9A-9B2E-5BE96C137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630D3-1E6B-4F16-9175-8C891A354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32F3-937F-424A-88F8-2B9C98652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6242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47800"/>
            <a:ext cx="416242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9D23C-5B4E-470D-ACC9-4834E92352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5A8C6-9609-47FE-B4A1-B5273CBA9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15ED5-F6C1-492E-9731-B1D4A0622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C59BC-F901-45FD-B599-F90F507D1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C8F8-EABC-44BB-915E-937FA3326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2264-D9F6-4ABC-9B1E-0EE52F0AE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Picture 52" descr="PPP_SMEDI_TXT_Female_Physici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95250"/>
            <a:ext cx="6457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77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4675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CCCB5C84-985D-4A77-8395-77AC0A0C0A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20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C1FC"/>
        </a:buClr>
        <a:buChar char="•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x.com/hmichae2/DES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gforlife.com/" TargetMode="External"/><Relationship Id="rId3" Type="http://schemas.openxmlformats.org/officeDocument/2006/relationships/hyperlink" Target="http://www.bodytel.com/en/patient/products/glucotel.html" TargetMode="External"/><Relationship Id="rId7" Type="http://schemas.openxmlformats.org/officeDocument/2006/relationships/hyperlink" Target="https://sites.google.com/site/glucosemeterandroid/home" TargetMode="External"/><Relationship Id="rId2" Type="http://schemas.openxmlformats.org/officeDocument/2006/relationships/hyperlink" Target="http://www.medapps.com/HealthPA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ucosebuddy.com/" TargetMode="External"/><Relationship Id="rId5" Type="http://schemas.openxmlformats.org/officeDocument/2006/relationships/hyperlink" Target="http://bayercontourusb.us/" TargetMode="External"/><Relationship Id="rId4" Type="http://schemas.openxmlformats.org/officeDocument/2006/relationships/hyperlink" Target="http://www.telecarecorp.com/" TargetMode="External"/><Relationship Id="rId9" Type="http://schemas.openxmlformats.org/officeDocument/2006/relationships/hyperlink" Target="http://www.glucool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3048000" cy="383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itle 4"/>
          <p:cNvSpPr txBox="1">
            <a:spLocks noGrp="1"/>
          </p:cNvSpPr>
          <p:nvPr>
            <p:ph idx="1"/>
          </p:nvPr>
        </p:nvSpPr>
        <p:spPr>
          <a:xfrm>
            <a:off x="3581400" y="1676400"/>
            <a:ext cx="5562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Instructor Dr.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Elie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Geisler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  <a:p>
            <a:pPr lvl="0" algn="ctr" fontAlgn="auto">
              <a:spcAft>
                <a:spcPts val="0"/>
              </a:spcAft>
              <a:buClrTx/>
              <a:buNone/>
              <a:defRPr/>
            </a:pPr>
            <a:r>
              <a:rPr lang="en-US" sz="2800" kern="1200" dirty="0" err="1" smtClean="0">
                <a:latin typeface="Cambria" pitchFamily="18" charset="0"/>
              </a:rPr>
              <a:t>Unubold</a:t>
            </a:r>
            <a:r>
              <a:rPr lang="en-US" sz="2800" kern="1200" dirty="0" smtClean="0">
                <a:latin typeface="Cambria" pitchFamily="18" charset="0"/>
              </a:rPr>
              <a:t> </a:t>
            </a:r>
            <a:r>
              <a:rPr lang="en-US" sz="2800" kern="1200" dirty="0" err="1" smtClean="0">
                <a:latin typeface="Cambria" pitchFamily="18" charset="0"/>
              </a:rPr>
              <a:t>Chinzorig</a:t>
            </a:r>
            <a:r>
              <a:rPr lang="en-US" sz="2800" kern="1200" dirty="0" smtClean="0">
                <a:latin typeface="Cambria" pitchFamily="18" charset="0"/>
              </a:rPr>
              <a:t> *Kendra Johnson*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Carolyn Kos </a:t>
            </a:r>
            <a:r>
              <a:rPr lang="en-US" sz="2800" kern="1200" dirty="0" smtClean="0">
                <a:latin typeface="Cambria" pitchFamily="18" charset="0"/>
              </a:rPr>
              <a:t>Hazel Michael *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Nicole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Valio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04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IIT C.A.R.E.S.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Mobile Phone Applications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824747"/>
          <a:ext cx="9144000" cy="603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2032000"/>
                <a:gridCol w="1862667"/>
                <a:gridCol w="1947333"/>
                <a:gridCol w="1947333"/>
              </a:tblGrid>
              <a:tr h="135883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APPS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US" sz="1800" b="1" kern="12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Features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Glucool</a:t>
                      </a:r>
                      <a:endParaRPr lang="en-US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Log for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Life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Glucose Meter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Glucose Buddy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5871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Platform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Android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Android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iOS</a:t>
                      </a:r>
                      <a:endParaRPr lang="en-US" sz="1600" dirty="0"/>
                    </a:p>
                  </a:txBody>
                  <a:tcPr/>
                </a:tc>
              </a:tr>
              <a:tr h="7573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Online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Database Sync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111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Auto-Sync with Blood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glucose meter devices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3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Under 5 taps (to add data)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298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Other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features (++++)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95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Our choice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</a:p>
                    <a:p>
                      <a:pPr algn="ctr"/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Unubold\Desktop\IIT Classes SP 11\Summer 2011 IPRO\41fWAIhTOn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3" descr="C:\Users\Unubold\Desktop\IIT Classes SP 11\Summer 2011 IPRO\lfl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19200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4" descr="C:\Users\Unubold\Desktop\IIT Classes SP 11\Summer 2011 IPRO\412auNwQmbL._SL500_AA3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192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5" descr="C:\Users\Unubold\Desktop\IIT Classes SP 11\Summer 2011 IPRO\glucose-budd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6313" y="1219200"/>
            <a:ext cx="903287" cy="903287"/>
          </a:xfrm>
          <a:prstGeom prst="rect">
            <a:avLst/>
          </a:prstGeom>
          <a:noFill/>
        </p:spPr>
      </p:pic>
      <p:pic>
        <p:nvPicPr>
          <p:cNvPr id="10" name="Picture 9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826489"/>
            <a:ext cx="457200" cy="526311"/>
          </a:xfrm>
          <a:prstGeom prst="rect">
            <a:avLst/>
          </a:prstGeom>
          <a:noFill/>
        </p:spPr>
      </p:pic>
      <p:pic>
        <p:nvPicPr>
          <p:cNvPr id="11" name="Picture 9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819400"/>
            <a:ext cx="457200" cy="526311"/>
          </a:xfrm>
          <a:prstGeom prst="rect">
            <a:avLst/>
          </a:prstGeom>
          <a:noFill/>
        </p:spPr>
      </p:pic>
      <p:pic>
        <p:nvPicPr>
          <p:cNvPr id="12" name="Picture 11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819400"/>
            <a:ext cx="457200" cy="526311"/>
          </a:xfrm>
          <a:prstGeom prst="rect">
            <a:avLst/>
          </a:prstGeom>
          <a:noFill/>
        </p:spPr>
      </p:pic>
      <p:pic>
        <p:nvPicPr>
          <p:cNvPr id="13" name="Picture 9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819400"/>
            <a:ext cx="457200" cy="526311"/>
          </a:xfrm>
          <a:prstGeom prst="rect">
            <a:avLst/>
          </a:prstGeom>
          <a:noFill/>
        </p:spPr>
      </p:pic>
      <p:pic>
        <p:nvPicPr>
          <p:cNvPr id="14" name="Picture 9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657600"/>
            <a:ext cx="457200" cy="526311"/>
          </a:xfrm>
          <a:prstGeom prst="rect">
            <a:avLst/>
          </a:prstGeom>
          <a:noFill/>
        </p:spPr>
      </p:pic>
      <p:pic>
        <p:nvPicPr>
          <p:cNvPr id="15" name="Picture 14" descr="http://upload.wikimedia.org/wikipedia/commons/thumb/b/ba/Red_x.svg/12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3733800"/>
            <a:ext cx="533401" cy="533401"/>
          </a:xfrm>
          <a:prstGeom prst="rect">
            <a:avLst/>
          </a:prstGeom>
          <a:noFill/>
        </p:spPr>
      </p:pic>
      <p:pic>
        <p:nvPicPr>
          <p:cNvPr id="16" name="Picture 13" descr="http://upload.wikimedia.org/wikipedia/commons/thumb/b/ba/Red_x.svg/12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733800"/>
            <a:ext cx="533401" cy="533401"/>
          </a:xfrm>
          <a:prstGeom prst="rect">
            <a:avLst/>
          </a:prstGeom>
          <a:noFill/>
        </p:spPr>
      </p:pic>
      <p:pic>
        <p:nvPicPr>
          <p:cNvPr id="17" name="Picture 13" descr="http://upload.wikimedia.org/wikipedia/commons/thumb/b/ba/Red_x.svg/12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799" y="3733800"/>
            <a:ext cx="533401" cy="533401"/>
          </a:xfrm>
          <a:prstGeom prst="rect">
            <a:avLst/>
          </a:prstGeom>
          <a:noFill/>
        </p:spPr>
      </p:pic>
      <p:pic>
        <p:nvPicPr>
          <p:cNvPr id="18" name="Picture 9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4648200"/>
            <a:ext cx="457200" cy="526311"/>
          </a:xfrm>
          <a:prstGeom prst="rect">
            <a:avLst/>
          </a:prstGeom>
          <a:noFill/>
        </p:spPr>
      </p:pic>
      <p:pic>
        <p:nvPicPr>
          <p:cNvPr id="19" name="Picture 9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648200"/>
            <a:ext cx="457200" cy="526311"/>
          </a:xfrm>
          <a:prstGeom prst="rect">
            <a:avLst/>
          </a:prstGeom>
          <a:noFill/>
        </p:spPr>
      </p:pic>
      <p:pic>
        <p:nvPicPr>
          <p:cNvPr id="20" name="Picture 13" descr="http://upload.wikimedia.org/wikipedia/commons/thumb/b/ba/Red_x.svg/12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648200"/>
            <a:ext cx="533401" cy="533401"/>
          </a:xfrm>
          <a:prstGeom prst="rect">
            <a:avLst/>
          </a:prstGeom>
          <a:noFill/>
        </p:spPr>
      </p:pic>
      <p:pic>
        <p:nvPicPr>
          <p:cNvPr id="21" name="Picture 13" descr="http://upload.wikimedia.org/wikipedia/commons/thumb/b/ba/Red_x.svg/120px-Red_x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648200"/>
            <a:ext cx="533401" cy="533401"/>
          </a:xfrm>
          <a:prstGeom prst="rect">
            <a:avLst/>
          </a:prstGeom>
          <a:noFill/>
        </p:spPr>
      </p:pic>
      <p:pic>
        <p:nvPicPr>
          <p:cNvPr id="22" name="Picture 9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5410200"/>
            <a:ext cx="457200" cy="526311"/>
          </a:xfrm>
          <a:prstGeom prst="rect">
            <a:avLst/>
          </a:prstGeom>
          <a:noFill/>
        </p:spPr>
      </p:pic>
      <p:pic>
        <p:nvPicPr>
          <p:cNvPr id="23" name="Picture 9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410200"/>
            <a:ext cx="457200" cy="526311"/>
          </a:xfrm>
          <a:prstGeom prst="rect">
            <a:avLst/>
          </a:prstGeom>
          <a:noFill/>
        </p:spPr>
      </p:pic>
      <p:pic>
        <p:nvPicPr>
          <p:cNvPr id="24" name="Picture 23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410200"/>
            <a:ext cx="457200" cy="526311"/>
          </a:xfrm>
          <a:prstGeom prst="rect">
            <a:avLst/>
          </a:prstGeom>
          <a:noFill/>
        </p:spPr>
      </p:pic>
      <p:pic>
        <p:nvPicPr>
          <p:cNvPr id="25" name="Picture 9" descr="Green Check Mark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334000"/>
            <a:ext cx="457200" cy="526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Vendors</a:t>
            </a:r>
            <a:endParaRPr lang="en-US" dirty="0"/>
          </a:p>
        </p:txBody>
      </p:sp>
      <p:pic>
        <p:nvPicPr>
          <p:cNvPr id="54273" name="Picture 1" descr="C:\Users\Carolyn\Downloads\Recently Upd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420469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User Needs</a:t>
            </a:r>
            <a:endParaRPr lang="en-US" sz="3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143000" y="1447800"/>
          <a:ext cx="6629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143000" y="3810000"/>
          <a:ext cx="6629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908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 Concept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1447800"/>
            <a:ext cx="40386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DECS: Diabetes Electronic Support Center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0" y="2819400"/>
            <a:ext cx="3124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 and Access to information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324600" y="4267200"/>
            <a:ext cx="2133600" cy="838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Patient-Relatives</a:t>
            </a:r>
          </a:p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4191000"/>
            <a:ext cx="2133600" cy="838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Clinician – Clinician</a:t>
            </a:r>
          </a:p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4191000"/>
            <a:ext cx="21336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Clinician – Patient</a:t>
            </a:r>
          </a:p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rot="5400000">
            <a:off x="4343400" y="2552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 rot="5400000">
            <a:off x="2914650" y="2495550"/>
            <a:ext cx="685800" cy="270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9" idx="0"/>
          </p:cNvCxnSpPr>
          <p:nvPr/>
        </p:nvCxnSpPr>
        <p:spPr>
          <a:xfrm rot="16200000" flipH="1">
            <a:off x="4286250" y="382905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 rot="16200000" flipH="1">
            <a:off x="5619750" y="2495550"/>
            <a:ext cx="762000" cy="278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51054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Establishes a clinician network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Exchange information with other healthcare facilities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Better patient diagnosis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51816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Comprehensive patient data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reduce visitation cost and time for patients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Better patient diagnosis</a:t>
            </a:r>
          </a:p>
          <a:p>
            <a:pPr>
              <a:buFontTx/>
              <a:buChar char="-"/>
            </a:pP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5155049"/>
            <a:ext cx="213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Establish familial support network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Delivering positive reinforcement </a:t>
            </a:r>
          </a:p>
          <a:p>
            <a:pPr>
              <a:buFontTx/>
              <a:buChar char="-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8600" y="2971800"/>
            <a:ext cx="1752600" cy="14478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itchFamily="18" charset="0"/>
              </a:rPr>
              <a:t>Patient measures vitals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15240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DESC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514600"/>
            <a:ext cx="18288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Vitals logged into patient record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2514600"/>
            <a:ext cx="1752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System evaluates data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09800" y="4419600"/>
            <a:ext cx="2438400" cy="2057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itchFamily="18" charset="0"/>
              </a:rPr>
              <a:t>Administrated by a clinician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4876800"/>
            <a:ext cx="15240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itchFamily="18" charset="0"/>
              </a:rPr>
              <a:t>Alert patient of danger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0" y="4876800"/>
            <a:ext cx="15240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itchFamily="18" charset="0"/>
              </a:rPr>
              <a:t>No danger alert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7" name="Shape 16"/>
          <p:cNvCxnSpPr>
            <a:stCxn id="5" idx="0"/>
            <a:endCxn id="6" idx="1"/>
          </p:cNvCxnSpPr>
          <p:nvPr/>
        </p:nvCxnSpPr>
        <p:spPr>
          <a:xfrm rot="16200000" flipH="1">
            <a:off x="1866900" y="2209800"/>
            <a:ext cx="114300" cy="1638300"/>
          </a:xfrm>
          <a:prstGeom prst="bentConnector4">
            <a:avLst>
              <a:gd name="adj1" fmla="val -200000"/>
              <a:gd name="adj2" fmla="val 767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8" idx="1"/>
          </p:cNvCxnSpPr>
          <p:nvPr/>
        </p:nvCxnSpPr>
        <p:spPr>
          <a:xfrm>
            <a:off x="4267200" y="30861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9" idx="1"/>
          </p:cNvCxnSpPr>
          <p:nvPr/>
        </p:nvCxnSpPr>
        <p:spPr>
          <a:xfrm>
            <a:off x="6553200" y="3086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  <a:endCxn id="12" idx="0"/>
          </p:cNvCxnSpPr>
          <p:nvPr/>
        </p:nvCxnSpPr>
        <p:spPr>
          <a:xfrm rot="5400000">
            <a:off x="6534150" y="3448050"/>
            <a:ext cx="1219200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13" idx="0"/>
          </p:cNvCxnSpPr>
          <p:nvPr/>
        </p:nvCxnSpPr>
        <p:spPr>
          <a:xfrm rot="16200000" flipH="1">
            <a:off x="7562850" y="4057650"/>
            <a:ext cx="12192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2" idx="1"/>
            <a:endCxn id="10" idx="6"/>
          </p:cNvCxnSpPr>
          <p:nvPr/>
        </p:nvCxnSpPr>
        <p:spPr>
          <a:xfrm rot="10800000">
            <a:off x="4648200" y="5448300"/>
            <a:ext cx="914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81"/>
          <p:cNvCxnSpPr>
            <a:stCxn id="10" idx="2"/>
            <a:endCxn id="5" idx="4"/>
          </p:cNvCxnSpPr>
          <p:nvPr/>
        </p:nvCxnSpPr>
        <p:spPr>
          <a:xfrm rot="10800000">
            <a:off x="1104900" y="4419600"/>
            <a:ext cx="1104900" cy="1028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90800" y="4058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DESC Outline</a:t>
            </a:r>
            <a:endParaRPr lang="en-US" sz="32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1548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At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Home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05200" y="152400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Mount Sinai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6692808"/>
              </p:ext>
            </p:extLst>
          </p:nvPr>
        </p:nvGraphicFramePr>
        <p:xfrm>
          <a:off x="76201" y="643556"/>
          <a:ext cx="8991599" cy="61382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3418"/>
                <a:gridCol w="1441874"/>
                <a:gridCol w="1701435"/>
                <a:gridCol w="1083052"/>
                <a:gridCol w="1222762"/>
                <a:gridCol w="1309058"/>
              </a:tblGrid>
              <a:tr h="401132"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+mj-lt"/>
                        </a:rPr>
                        <a:t>DESC</a:t>
                      </a:r>
                      <a:endParaRPr lang="en-US" sz="18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Google Health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Cerner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j-lt"/>
                        </a:rPr>
                        <a:t>Atrius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Versus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94289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Simplify &amp; Manage</a:t>
                      </a:r>
                    </a:p>
                    <a:p>
                      <a:r>
                        <a:rPr lang="en-US" sz="1800" dirty="0" smtClean="0">
                          <a:latin typeface="+mj-lt"/>
                        </a:rPr>
                        <a:t>Official Medical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9222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Simplify</a:t>
                      </a:r>
                      <a:r>
                        <a:rPr lang="en-US" sz="1800" baseline="0" dirty="0" smtClean="0">
                          <a:latin typeface="+mj-lt"/>
                        </a:rPr>
                        <a:t> &amp; Manage Medical Information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9222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Connect Patients</a:t>
                      </a:r>
                      <a:r>
                        <a:rPr lang="en-US" sz="1800" baseline="0" dirty="0" smtClean="0">
                          <a:latin typeface="+mj-lt"/>
                        </a:rPr>
                        <a:t> to Clinicians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9222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Connect Clinicians</a:t>
                      </a:r>
                      <a:r>
                        <a:rPr lang="en-US" sz="1800" baseline="0" dirty="0" smtClean="0">
                          <a:latin typeface="+mj-lt"/>
                        </a:rPr>
                        <a:t> to Clinicians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86626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Home Access of</a:t>
                      </a:r>
                      <a:r>
                        <a:rPr lang="en-US" sz="1800" baseline="0" dirty="0" smtClean="0">
                          <a:latin typeface="+mj-lt"/>
                        </a:rPr>
                        <a:t> Medical Information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92225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Remote Patient data tracking</a:t>
                      </a:r>
                      <a:r>
                        <a:rPr lang="en-US" sz="1800" baseline="0" dirty="0" smtClean="0">
                          <a:latin typeface="+mj-lt"/>
                        </a:rPr>
                        <a:t> 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436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638" y="15240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638" y="24384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638" y="34290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637" y="43434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636" y="51816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0422" y="33528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779" y="33528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198" y="41910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778" y="51054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0421" y="51054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textbookrevolution.org/images/thumb/b/bd/Checkmark_green.svg/417px-Checkmark_gre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779" y="2438400"/>
            <a:ext cx="6144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062" y="14906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951" y="14906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951" y="24050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951" y="33194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373" y="24050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149" y="14906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149" y="24050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149" y="33194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1375" y="42338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062" y="59864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951" y="50720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951" y="59864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149" y="5105400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149" y="6019800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370" y="59864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286000" y="1219200"/>
            <a:ext cx="1447800" cy="563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370" y="14906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Administrator.Tralala-PC\Desktop\polls_600px_Red_x.svg_0138_34463_answer_2_x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828" y="4233862"/>
            <a:ext cx="490538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1000" y="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Health Servers</a:t>
            </a:r>
            <a:endParaRPr lang="en-US" sz="3200" b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1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www.wix.com/hmichae2/DESC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>
          <a:xfrm>
            <a:off x="79666" y="1600200"/>
            <a:ext cx="2968334" cy="1219200"/>
            <a:chOff x="79665" y="1371600"/>
            <a:chExt cx="3524898" cy="1447800"/>
          </a:xfrm>
        </p:grpSpPr>
        <p:sp>
          <p:nvSpPr>
            <p:cNvPr id="19458" name="Line 2"/>
            <p:cNvSpPr>
              <a:spLocks noChangeShapeType="1"/>
            </p:cNvSpPr>
            <p:nvPr/>
          </p:nvSpPr>
          <p:spPr bwMode="auto">
            <a:xfrm rot="10800000">
              <a:off x="2613962" y="2362199"/>
              <a:ext cx="990601" cy="457201"/>
            </a:xfrm>
            <a:prstGeom prst="line">
              <a:avLst/>
            </a:prstGeom>
            <a:noFill/>
            <a:ln w="50800" cap="flat">
              <a:solidFill>
                <a:srgbClr val="FD9A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79665" y="1371600"/>
              <a:ext cx="2626625" cy="1400449"/>
              <a:chOff x="0" y="0"/>
              <a:chExt cx="3506" cy="1676"/>
            </a:xfrm>
          </p:grpSpPr>
          <p:sp>
            <p:nvSpPr>
              <p:cNvPr id="19473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302" y="1040"/>
                <a:ext cx="2384" cy="8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46" y="0"/>
                <a:ext cx="2899" cy="1056"/>
                <a:chOff x="0" y="0"/>
                <a:chExt cx="2898" cy="1056"/>
              </a:xfrm>
            </p:grpSpPr>
            <p:pic>
              <p:nvPicPr>
                <p:cNvPr id="19475" name="Picture 1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6" cy="840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76" name="Picture 2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032" y="0"/>
                  <a:ext cx="866" cy="840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77" name="Picture 2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016" y="0"/>
                  <a:ext cx="866" cy="840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78" name="Line 22"/>
                <p:cNvSpPr>
                  <a:spLocks noChangeShapeType="1"/>
                </p:cNvSpPr>
                <p:nvPr/>
              </p:nvSpPr>
              <p:spPr bwMode="auto">
                <a:xfrm>
                  <a:off x="2624" y="824"/>
                  <a:ext cx="0" cy="232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79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824"/>
                  <a:ext cx="0" cy="232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80" name="Line 24"/>
                <p:cNvSpPr>
                  <a:spLocks noChangeShapeType="1"/>
                </p:cNvSpPr>
                <p:nvPr/>
              </p:nvSpPr>
              <p:spPr bwMode="auto">
                <a:xfrm>
                  <a:off x="264" y="824"/>
                  <a:ext cx="0" cy="232"/>
                </a:xfrm>
                <a:prstGeom prst="line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81" name="Rectangle 25"/>
              <p:cNvSpPr>
                <a:spLocks/>
              </p:cNvSpPr>
              <p:nvPr/>
            </p:nvSpPr>
            <p:spPr bwMode="auto">
              <a:xfrm>
                <a:off x="0" y="1107"/>
                <a:ext cx="3506" cy="56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Allow for medical records </a:t>
                </a:r>
              </a:p>
              <a:p>
                <a:r>
                  <a:rPr lang="en-US" sz="13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to be mobile and transferable </a:t>
                </a:r>
              </a:p>
            </p:txBody>
          </p:sp>
        </p:grp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2538706" y="228600"/>
            <a:ext cx="515749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Overall Vision </a:t>
            </a:r>
            <a:endParaRPr lang="en-US" dirty="0"/>
          </a:p>
        </p:txBody>
      </p:sp>
      <p:grpSp>
        <p:nvGrpSpPr>
          <p:cNvPr id="5" name="Group 47"/>
          <p:cNvGrpSpPr/>
          <p:nvPr/>
        </p:nvGrpSpPr>
        <p:grpSpPr>
          <a:xfrm>
            <a:off x="6096000" y="3352800"/>
            <a:ext cx="2623319" cy="2814191"/>
            <a:chOff x="6096000" y="3352800"/>
            <a:chExt cx="2623319" cy="2814191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7010400" y="4267200"/>
              <a:ext cx="1708919" cy="1899791"/>
              <a:chOff x="0" y="0"/>
              <a:chExt cx="1531" cy="1702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0" y="0"/>
                <a:ext cx="1531" cy="1474"/>
                <a:chOff x="0" y="0"/>
                <a:chExt cx="1531" cy="1474"/>
              </a:xfrm>
            </p:grpSpPr>
            <p:pic>
              <p:nvPicPr>
                <p:cNvPr id="19492" name="Picture 36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" y="0"/>
                  <a:ext cx="1475" cy="1474"/>
                </a:xfrm>
                <a:prstGeom prst="rect">
                  <a:avLst/>
                </a:prstGeom>
                <a:noFill/>
                <a:ln w="9525" cap="flat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93" name="Rectangle 37"/>
                <p:cNvSpPr>
                  <a:spLocks/>
                </p:cNvSpPr>
                <p:nvPr/>
              </p:nvSpPr>
              <p:spPr bwMode="auto">
                <a:xfrm>
                  <a:off x="0" y="2"/>
                  <a:ext cx="1394" cy="179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 type="none" w="med" len="med"/>
                  <a:tailEnd type="none" w="med" len="med"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sz="1300" b="1" dirty="0">
                      <a:solidFill>
                        <a:srgbClr val="FF2712"/>
                      </a:solidFill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HOSPITAL SERVER</a:t>
                  </a:r>
                </a:p>
              </p:txBody>
            </p:sp>
          </p:grpSp>
          <p:sp>
            <p:nvSpPr>
              <p:cNvPr id="19494" name="Rectangle 38"/>
              <p:cNvSpPr>
                <a:spLocks/>
              </p:cNvSpPr>
              <p:nvPr/>
            </p:nvSpPr>
            <p:spPr bwMode="auto">
              <a:xfrm>
                <a:off x="0" y="1302"/>
                <a:ext cx="1528" cy="40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Integrate with Hospital’s existing EMR database</a:t>
                </a:r>
              </a:p>
            </p:txBody>
          </p:sp>
        </p:grpSp>
        <p:sp>
          <p:nvSpPr>
            <p:cNvPr id="42" name="Line 3"/>
            <p:cNvSpPr>
              <a:spLocks noChangeShapeType="1"/>
            </p:cNvSpPr>
            <p:nvPr/>
          </p:nvSpPr>
          <p:spPr bwMode="auto">
            <a:xfrm rot="10800000" flipH="1" flipV="1">
              <a:off x="6096000" y="3352800"/>
              <a:ext cx="990600" cy="700088"/>
            </a:xfrm>
            <a:prstGeom prst="line">
              <a:avLst/>
            </a:prstGeom>
            <a:noFill/>
            <a:ln w="50800" cap="flat">
              <a:solidFill>
                <a:srgbClr val="FD9A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6"/>
          <p:cNvGrpSpPr/>
          <p:nvPr/>
        </p:nvGrpSpPr>
        <p:grpSpPr>
          <a:xfrm>
            <a:off x="6248400" y="1447800"/>
            <a:ext cx="2895600" cy="2004715"/>
            <a:chOff x="6324600" y="1195685"/>
            <a:chExt cx="2895600" cy="2004715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7452122" y="1195685"/>
              <a:ext cx="1768078" cy="2004715"/>
              <a:chOff x="0" y="0"/>
              <a:chExt cx="1584" cy="1796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151" y="0"/>
                <a:ext cx="1280" cy="1176"/>
                <a:chOff x="0" y="0"/>
                <a:chExt cx="1280" cy="1176"/>
              </a:xfrm>
            </p:grpSpPr>
            <p:pic>
              <p:nvPicPr>
                <p:cNvPr id="19463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0" y="176"/>
                  <a:ext cx="192" cy="408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4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92" y="336"/>
                  <a:ext cx="192" cy="408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5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00" y="104"/>
                  <a:ext cx="192" cy="408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6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0" y="704"/>
                  <a:ext cx="192" cy="408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7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0" y="568"/>
                  <a:ext cx="192" cy="408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8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00" y="704"/>
                  <a:ext cx="192" cy="408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69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0" y="8"/>
                  <a:ext cx="192" cy="408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70" name="Oval 14"/>
                <p:cNvSpPr>
                  <a:spLocks/>
                </p:cNvSpPr>
                <p:nvPr/>
              </p:nvSpPr>
              <p:spPr bwMode="auto">
                <a:xfrm>
                  <a:off x="0" y="0"/>
                  <a:ext cx="1280" cy="1176"/>
                </a:xfrm>
                <a:prstGeom prst="ellips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71" name="Rectangle 15"/>
              <p:cNvSpPr>
                <a:spLocks/>
              </p:cNvSpPr>
              <p:nvPr/>
            </p:nvSpPr>
            <p:spPr bwMode="auto">
              <a:xfrm>
                <a:off x="0" y="1396"/>
                <a:ext cx="1584" cy="40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Create and effective Network of Doctors</a:t>
                </a:r>
              </a:p>
            </p:txBody>
          </p:sp>
        </p:grpSp>
        <p:sp>
          <p:nvSpPr>
            <p:cNvPr id="44" name="Line 3"/>
            <p:cNvSpPr>
              <a:spLocks noChangeShapeType="1"/>
            </p:cNvSpPr>
            <p:nvPr/>
          </p:nvSpPr>
          <p:spPr bwMode="auto">
            <a:xfrm rot="10800000" flipH="1">
              <a:off x="6324600" y="2362200"/>
              <a:ext cx="990600" cy="457200"/>
            </a:xfrm>
            <a:prstGeom prst="line">
              <a:avLst/>
            </a:prstGeom>
            <a:noFill/>
            <a:ln w="50800" cap="flat">
              <a:solidFill>
                <a:srgbClr val="FD9A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3581400" y="3352800"/>
            <a:ext cx="2009180" cy="3352800"/>
            <a:chOff x="3581400" y="3352800"/>
            <a:chExt cx="2009180" cy="3352800"/>
          </a:xfrm>
        </p:grpSpPr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3581400" y="4899571"/>
              <a:ext cx="2009180" cy="1806029"/>
              <a:chOff x="0" y="0"/>
              <a:chExt cx="1800" cy="1618"/>
            </a:xfrm>
          </p:grpSpPr>
          <p:pic>
            <p:nvPicPr>
              <p:cNvPr id="19487" name="Picture 31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800" cy="1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19488" name="Rectangle 32"/>
              <p:cNvSpPr>
                <a:spLocks/>
              </p:cNvSpPr>
              <p:nvPr/>
            </p:nvSpPr>
            <p:spPr bwMode="auto">
              <a:xfrm>
                <a:off x="283" y="1260"/>
                <a:ext cx="1264" cy="35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Allow to effectively </a:t>
                </a:r>
              </a:p>
              <a:p>
                <a:r>
                  <a:rPr lang="en-US" sz="13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track patients</a:t>
                </a:r>
              </a:p>
            </p:txBody>
          </p:sp>
        </p:grpSp>
        <p:sp>
          <p:nvSpPr>
            <p:cNvPr id="43" name="Line 3"/>
            <p:cNvSpPr>
              <a:spLocks noChangeShapeType="1"/>
            </p:cNvSpPr>
            <p:nvPr/>
          </p:nvSpPr>
          <p:spPr bwMode="auto">
            <a:xfrm rot="10800000" flipH="1" flipV="1">
              <a:off x="4617716" y="3352800"/>
              <a:ext cx="45719" cy="1295400"/>
            </a:xfrm>
            <a:prstGeom prst="line">
              <a:avLst/>
            </a:prstGeom>
            <a:noFill/>
            <a:ln w="50800" cap="flat">
              <a:solidFill>
                <a:srgbClr val="FD9A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07156" y="3429000"/>
            <a:ext cx="3093245" cy="3096369"/>
            <a:chOff x="107156" y="3429000"/>
            <a:chExt cx="3093245" cy="3096369"/>
          </a:xfrm>
        </p:grpSpPr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107156" y="3500437"/>
              <a:ext cx="2525986" cy="3024932"/>
              <a:chOff x="0" y="0"/>
              <a:chExt cx="2263" cy="2710"/>
            </a:xfrm>
          </p:grpSpPr>
          <p:sp>
            <p:nvSpPr>
              <p:cNvPr id="19483" name="Rectangle 27"/>
              <p:cNvSpPr>
                <a:spLocks/>
              </p:cNvSpPr>
              <p:nvPr/>
            </p:nvSpPr>
            <p:spPr bwMode="auto">
              <a:xfrm>
                <a:off x="0" y="2352"/>
                <a:ext cx="2263" cy="35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Allow to accurately transcribe </a:t>
                </a:r>
              </a:p>
              <a:p>
                <a:r>
                  <a:rPr lang="en-US" sz="13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patient medical records for patient</a:t>
                </a:r>
              </a:p>
            </p:txBody>
          </p:sp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2" y="1789"/>
                <a:ext cx="1447" cy="53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9485" name="Picture 29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0" y="0"/>
                <a:ext cx="1288" cy="192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sp>
          <p:nvSpPr>
            <p:cNvPr id="45" name="Line 3"/>
            <p:cNvSpPr>
              <a:spLocks noChangeShapeType="1"/>
            </p:cNvSpPr>
            <p:nvPr/>
          </p:nvSpPr>
          <p:spPr bwMode="auto">
            <a:xfrm rot="10800000" flipV="1">
              <a:off x="2133601" y="3429000"/>
              <a:ext cx="1066800" cy="776288"/>
            </a:xfrm>
            <a:prstGeom prst="line">
              <a:avLst/>
            </a:prstGeom>
            <a:noFill/>
            <a:ln w="50800" cap="flat">
              <a:solidFill>
                <a:srgbClr val="FD9A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3505200" y="2438400"/>
            <a:ext cx="2438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Diabetes Electronic Support Center (DESC)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Reduction in hospital visits by diabetic patients</a:t>
            </a:r>
          </a:p>
          <a:p>
            <a:r>
              <a:rPr lang="en-US" sz="2800" dirty="0" smtClean="0">
                <a:latin typeface="Cambria" pitchFamily="18" charset="0"/>
              </a:rPr>
              <a:t>Cost reduction in diabetes treatment</a:t>
            </a:r>
          </a:p>
          <a:p>
            <a:r>
              <a:rPr lang="en-US" sz="2800" dirty="0" smtClean="0">
                <a:latin typeface="Cambria" pitchFamily="18" charset="0"/>
              </a:rPr>
              <a:t>Improved quality of care </a:t>
            </a:r>
          </a:p>
          <a:p>
            <a:r>
              <a:rPr lang="en-US" sz="2800" dirty="0" smtClean="0">
                <a:latin typeface="Cambria" pitchFamily="18" charset="0"/>
              </a:rPr>
              <a:t>Increased communication between clinician and patient</a:t>
            </a:r>
          </a:p>
          <a:p>
            <a:r>
              <a:rPr lang="en-US" sz="2800" dirty="0" smtClean="0">
                <a:latin typeface="Cambria" pitchFamily="18" charset="0"/>
              </a:rPr>
              <a:t>Shift from paper records to electronic medical records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457950" cy="1200150"/>
          </a:xfrm>
        </p:spPr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ambria" pitchFamily="18" charset="0"/>
              </a:rPr>
              <a:t>Started</a:t>
            </a:r>
            <a:r>
              <a:rPr lang="en-US" sz="2800" smtClean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IRB requirement</a:t>
            </a:r>
          </a:p>
          <a:p>
            <a:r>
              <a:rPr lang="en-US" sz="2800" dirty="0" smtClean="0">
                <a:latin typeface="Cambria" pitchFamily="18" charset="0"/>
              </a:rPr>
              <a:t>During the course of this IPRO, students will follow HIPAA policy to ensure privacy and security of patient information</a:t>
            </a:r>
          </a:p>
          <a:p>
            <a:r>
              <a:rPr lang="en-US" sz="2800" dirty="0" smtClean="0">
                <a:latin typeface="Cambria" pitchFamily="18" charset="0"/>
              </a:rPr>
              <a:t>The Belmont Report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Respect for Persons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Beneficence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Justice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An estimated 285 million people, corresponding to 6.4% of the world's adult population, will live with diabetes in 2010. 	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25.8 million children and adults in the United States—8.3% of the population—have diabetes.</a:t>
            </a:r>
          </a:p>
          <a:p>
            <a:r>
              <a:rPr lang="en-US" sz="2800" dirty="0" smtClean="0">
                <a:latin typeface="Cambria" pitchFamily="18" charset="0"/>
              </a:rPr>
              <a:t>Diabetes was the 5</a:t>
            </a:r>
            <a:r>
              <a:rPr lang="en-US" sz="2800" baseline="30000" dirty="0" smtClean="0">
                <a:latin typeface="Cambria" pitchFamily="18" charset="0"/>
              </a:rPr>
              <a:t>th</a:t>
            </a:r>
            <a:r>
              <a:rPr lang="en-US" sz="2800" dirty="0" smtClean="0">
                <a:latin typeface="Cambria" pitchFamily="18" charset="0"/>
              </a:rPr>
              <a:t> leading cause of death in 2005</a:t>
            </a:r>
          </a:p>
          <a:p>
            <a:r>
              <a:rPr lang="en-US" sz="2800" dirty="0" smtClean="0">
                <a:latin typeface="Cambria" pitchFamily="18" charset="0"/>
              </a:rPr>
              <a:t>Diabetes costs $185 billion dollars in 2010 (U.S.) 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2/3 of this cost is for in-patient care</a:t>
            </a:r>
          </a:p>
          <a:p>
            <a:r>
              <a:rPr lang="en-US" sz="2800" dirty="0" smtClean="0">
                <a:latin typeface="Cambria" pitchFamily="18" charset="0"/>
              </a:rPr>
              <a:t>Patients can monitor diabetes treatment by periodically checking their blood glucose levels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457950" cy="1200150"/>
          </a:xfrm>
        </p:spPr>
        <p:txBody>
          <a:bodyPr/>
          <a:lstStyle/>
          <a:p>
            <a:r>
              <a:rPr lang="en-US" dirty="0" smtClean="0"/>
              <a:t>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Unable to meet with Mount Sinai Hospital during the summer 2011 semester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Small group size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Large amount of research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Limited amount of time</a:t>
            </a:r>
          </a:p>
          <a:p>
            <a:endParaRPr lang="en-US" dirty="0"/>
          </a:p>
        </p:txBody>
      </p:sp>
      <p:pic>
        <p:nvPicPr>
          <p:cNvPr id="4" name="Picture 4" descr="C:\Users\Carolyn\AppData\Local\Microsoft\Windows\Temporary Internet Files\Content.IE5\D1RH4TJU\MC9000787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2971800" cy="329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51054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latin typeface="Cambria" pitchFamily="18" charset="0"/>
              </a:rPr>
              <a:t>Acquired knowledge about basic healthcare technology management for chronic diseases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Solid foundation for Fall 2011 IPRO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Completed project ethical evaluation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Work in a multi-disciplinary team</a:t>
            </a:r>
          </a:p>
          <a:p>
            <a:endParaRPr lang="en-US" dirty="0"/>
          </a:p>
        </p:txBody>
      </p:sp>
      <p:pic>
        <p:nvPicPr>
          <p:cNvPr id="4" name="Picture 6" descr="http://l.thumbs.canstockphoto.com/canstock3703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9624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smtClean="0"/>
              <a:t>of IIT </a:t>
            </a:r>
            <a:r>
              <a:rPr lang="en-US" dirty="0" smtClean="0"/>
              <a:t>C.A.R.E.S.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PHASE 1 –Summer 2011</a:t>
            </a:r>
          </a:p>
          <a:p>
            <a:r>
              <a:rPr lang="en-US" b="1" dirty="0" smtClean="0">
                <a:latin typeface="Cambria" pitchFamily="18" charset="0"/>
              </a:rPr>
              <a:t>Research available technologies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PHASE 2-Fall 2011</a:t>
            </a:r>
          </a:p>
          <a:p>
            <a:r>
              <a:rPr lang="en-US" b="1" dirty="0" smtClean="0">
                <a:latin typeface="Cambria" pitchFamily="18" charset="0"/>
              </a:rPr>
              <a:t>Interview Mount Sinai administrators </a:t>
            </a:r>
          </a:p>
          <a:p>
            <a:r>
              <a:rPr lang="en-US" b="1" dirty="0" smtClean="0">
                <a:latin typeface="Cambria" pitchFamily="18" charset="0"/>
              </a:rPr>
              <a:t>Perform trial experiment of chosen device to a group of 25 diabetic patients</a:t>
            </a:r>
          </a:p>
          <a:p>
            <a:endParaRPr lang="en-US" b="1" dirty="0" smtClean="0">
              <a:latin typeface="Cambria" pitchFamily="18" charset="0"/>
            </a:endParaRPr>
          </a:p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PHASE 3-Spring 2012 to Summer 2012</a:t>
            </a:r>
          </a:p>
          <a:p>
            <a:r>
              <a:rPr lang="en-US" b="1" dirty="0" smtClean="0">
                <a:latin typeface="Cambria" pitchFamily="18" charset="0"/>
              </a:rPr>
              <a:t>Implement diabetic support center at Mount Sinai</a:t>
            </a:r>
          </a:p>
          <a:p>
            <a:r>
              <a:rPr lang="en-US" b="1" dirty="0" smtClean="0">
                <a:latin typeface="Cambria" pitchFamily="18" charset="0"/>
              </a:rPr>
              <a:t>Administer devices to Mount Sinai diabetic patients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hlinkClick r:id="rId2"/>
              </a:rPr>
              <a:t>http://www.medapps.com/HealthPAL.html</a:t>
            </a:r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http://www.bodytel.com/en/patient/products/glucotel.html</a:t>
            </a:r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hlinkClick r:id="rId4"/>
              </a:rPr>
              <a:t>http://www.telecarecorp.com/</a:t>
            </a:r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hlinkClick r:id="rId5"/>
              </a:rPr>
              <a:t>http://bayercontourusb.us/</a:t>
            </a:r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hlinkClick r:id="rId6"/>
              </a:rPr>
              <a:t>http://www.glucosebuddy.com/</a:t>
            </a:r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hlinkClick r:id="rId7"/>
              </a:rPr>
              <a:t>https://sites.google.com/site/glucosemeterandroid/home</a:t>
            </a:r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mbria" pitchFamily="18" charset="0"/>
                <a:hlinkClick r:id="rId8"/>
              </a:rPr>
              <a:t>https://www.logforlife.com/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mbria" pitchFamily="18" charset="0"/>
                <a:hlinkClick r:id="rId9"/>
              </a:rPr>
              <a:t>http://www.glucool.com/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 descr="http://www.amichelleblakeley.com/storage/question%20marks.jpg?__SQUARESPACE_CACHEVERSION=1295297003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75514"/>
            <a:ext cx="3886200" cy="5199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Sinai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95800" cy="5105400"/>
          </a:xfrm>
        </p:spPr>
        <p:txBody>
          <a:bodyPr/>
          <a:lstStyle/>
          <a:p>
            <a:r>
              <a:rPr lang="en-US" sz="2600" dirty="0" smtClean="0">
                <a:latin typeface="Cambria" pitchFamily="18" charset="0"/>
              </a:rPr>
              <a:t>Mount Sinai Hospital is located on the west side of Chicago</a:t>
            </a:r>
          </a:p>
          <a:p>
            <a:r>
              <a:rPr lang="en-US" sz="2600" dirty="0" smtClean="0">
                <a:latin typeface="Cambria" pitchFamily="18" charset="0"/>
              </a:rPr>
              <a:t>The hospital facilities include a main building and a rehabilitation center</a:t>
            </a:r>
          </a:p>
          <a:p>
            <a:pPr marL="342900" lvl="1" indent="-342900"/>
            <a:r>
              <a:rPr lang="en-US" sz="2600" dirty="0" smtClean="0">
                <a:latin typeface="Cambria" pitchFamily="18" charset="0"/>
                <a:ea typeface="+mn-ea"/>
                <a:cs typeface="+mn-cs"/>
              </a:rPr>
              <a:t>Approximately 600 beds</a:t>
            </a:r>
          </a:p>
          <a:p>
            <a:r>
              <a:rPr lang="en-US" sz="2600" dirty="0" smtClean="0">
                <a:latin typeface="Cambria" pitchFamily="18" charset="0"/>
              </a:rPr>
              <a:t>It primarily serves underprivileged patients in the surrounding community</a:t>
            </a:r>
          </a:p>
          <a:p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13000"/>
            <a:ext cx="41529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Telemedicine allows patients to send glucose readings to doctors via mobile devices </a:t>
            </a:r>
          </a:p>
          <a:p>
            <a:pPr>
              <a:buNone/>
            </a:pP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IIT C.A.R.E.S. is collaborating with Mount Sinai hospital to decrease the costs and increase the quality of care for diabetes patients</a:t>
            </a:r>
          </a:p>
          <a:p>
            <a:pPr>
              <a:buNone/>
            </a:pP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Target audience are underrepresented and low-income patients of Mount Sinai Hospital</a:t>
            </a:r>
          </a:p>
          <a:p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526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Phase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Study the feasibility of implementing mobile devices</a:t>
            </a:r>
          </a:p>
          <a:p>
            <a:pPr marL="914400" lvl="1" indent="-514350"/>
            <a:r>
              <a:rPr lang="en-US" sz="2800" dirty="0" smtClean="0">
                <a:latin typeface="Cambria" pitchFamily="18" charset="0"/>
              </a:rPr>
              <a:t>Clinical Path</a:t>
            </a:r>
          </a:p>
          <a:p>
            <a:pPr marL="914400" lvl="1" indent="-514350"/>
            <a:r>
              <a:rPr lang="en-US" sz="2800" dirty="0" smtClean="0">
                <a:latin typeface="Cambria" pitchFamily="18" charset="0"/>
              </a:rPr>
              <a:t>Administrative Path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Research recent technological developments for monitoring of chronic diseases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Utilize all team members skills</a:t>
            </a:r>
          </a:p>
          <a:p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Research various medical devices to collect blood glucose readings and transmit to Mount Sinai</a:t>
            </a:r>
          </a:p>
          <a:p>
            <a:pPr lvl="1"/>
            <a:r>
              <a:rPr lang="en-US" sz="2800" dirty="0" smtClean="0">
                <a:latin typeface="Cambria" pitchFamily="18" charset="0"/>
                <a:ea typeface="+mn-ea"/>
                <a:cs typeface="+mn-cs"/>
              </a:rPr>
              <a:t>Investigated stand alone devices and also mobile phone applications</a:t>
            </a:r>
          </a:p>
          <a:p>
            <a:r>
              <a:rPr lang="en-US" sz="2800" dirty="0" smtClean="0">
                <a:latin typeface="Cambria" pitchFamily="18" charset="0"/>
              </a:rPr>
              <a:t>Criteria: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Easy to use interface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Automatic transmission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Online database</a:t>
            </a:r>
          </a:p>
          <a:p>
            <a:pPr lvl="1"/>
            <a:r>
              <a:rPr lang="en-US" sz="2800" dirty="0" smtClean="0">
                <a:latin typeface="Cambria" pitchFamily="18" charset="0"/>
              </a:rPr>
              <a:t>Measures other vitals</a:t>
            </a:r>
          </a:p>
          <a:p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 Care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2667000"/>
            <a:ext cx="20574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Cambria" pitchFamily="18" charset="0"/>
              </a:rPr>
              <a:t>Blood glucose device confirms reading to patient</a:t>
            </a:r>
            <a:endParaRPr lang="en-US" dirty="0">
              <a:solidFill>
                <a:schemeClr val="accent3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2286000"/>
            <a:ext cx="1828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Cambria" pitchFamily="18" charset="0"/>
              </a:rPr>
              <a:t>Patient enters data into mobile phone application</a:t>
            </a:r>
            <a:endParaRPr lang="en-US" dirty="0">
              <a:solidFill>
                <a:schemeClr val="accent3"/>
              </a:solidFill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4724400"/>
            <a:ext cx="1828800" cy="1447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Cambria" pitchFamily="18" charset="0"/>
              </a:rPr>
              <a:t>Patient measures vitals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3800" y="4343400"/>
            <a:ext cx="16764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Cambria" pitchFamily="18" charset="0"/>
              </a:rPr>
              <a:t>Glucose device automatically collects vitals</a:t>
            </a:r>
            <a:endParaRPr lang="en-US" dirty="0">
              <a:solidFill>
                <a:schemeClr val="accent3"/>
              </a:solidFill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2514600"/>
            <a:ext cx="1905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Cambria" pitchFamily="18" charset="0"/>
              </a:rPr>
              <a:t>Vitals transmitted to DESC</a:t>
            </a:r>
            <a:endParaRPr lang="en-US" dirty="0">
              <a:solidFill>
                <a:schemeClr val="accent3"/>
              </a:solidFill>
              <a:latin typeface="Cambria" pitchFamily="18" charset="0"/>
            </a:endParaRPr>
          </a:p>
        </p:txBody>
      </p:sp>
      <p:cxnSp>
        <p:nvCxnSpPr>
          <p:cNvPr id="17" name="Elbow Connector 16"/>
          <p:cNvCxnSpPr>
            <a:stCxn id="7" idx="3"/>
            <a:endCxn id="8" idx="1"/>
          </p:cNvCxnSpPr>
          <p:nvPr/>
        </p:nvCxnSpPr>
        <p:spPr>
          <a:xfrm flipV="1">
            <a:off x="2667000" y="3009900"/>
            <a:ext cx="1066800" cy="266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3"/>
            <a:endCxn id="10" idx="1"/>
          </p:cNvCxnSpPr>
          <p:nvPr/>
        </p:nvCxnSpPr>
        <p:spPr>
          <a:xfrm>
            <a:off x="2667000" y="3276600"/>
            <a:ext cx="1066800" cy="1752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10400" y="4648200"/>
            <a:ext cx="1752600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Cambria" pitchFamily="18" charset="0"/>
              </a:rPr>
              <a:t>Clinician provides feedback to patient</a:t>
            </a:r>
            <a:endParaRPr lang="en-US" dirty="0">
              <a:solidFill>
                <a:schemeClr val="accent3"/>
              </a:solidFill>
              <a:latin typeface="Cambria" pitchFamily="18" charset="0"/>
            </a:endParaRPr>
          </a:p>
        </p:txBody>
      </p:sp>
      <p:cxnSp>
        <p:nvCxnSpPr>
          <p:cNvPr id="26" name="Elbow Connector 25"/>
          <p:cNvCxnSpPr>
            <a:stCxn id="10" idx="3"/>
            <a:endCxn id="11" idx="1"/>
          </p:cNvCxnSpPr>
          <p:nvPr/>
        </p:nvCxnSpPr>
        <p:spPr>
          <a:xfrm flipV="1">
            <a:off x="5410200" y="3009900"/>
            <a:ext cx="1524000" cy="2019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05000" y="15240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3"/>
                </a:solidFill>
                <a:latin typeface="Cambria" pitchFamily="18" charset="0"/>
              </a:rPr>
              <a:t>At Home Care</a:t>
            </a:r>
            <a:endParaRPr lang="en-US" sz="3000" b="1" dirty="0">
              <a:solidFill>
                <a:schemeClr val="accent3"/>
              </a:solidFill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524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  <a:latin typeface="Cambria" pitchFamily="18" charset="0"/>
              </a:rPr>
              <a:t>Mt. Sinai Hospi</a:t>
            </a:r>
            <a:r>
              <a:rPr lang="en-US" sz="2800" b="1" dirty="0" smtClean="0">
                <a:solidFill>
                  <a:schemeClr val="accent3"/>
                </a:solidFill>
              </a:rPr>
              <a:t>tal</a:t>
            </a:r>
          </a:p>
        </p:txBody>
      </p:sp>
      <p:cxnSp>
        <p:nvCxnSpPr>
          <p:cNvPr id="63" name="Straight Arrow Connector 62"/>
          <p:cNvCxnSpPr>
            <a:stCxn id="11" idx="2"/>
            <a:endCxn id="22" idx="0"/>
          </p:cNvCxnSpPr>
          <p:nvPr/>
        </p:nvCxnSpPr>
        <p:spPr>
          <a:xfrm rot="5400000">
            <a:off x="7315200" y="40767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22" idx="2"/>
            <a:endCxn id="9" idx="4"/>
          </p:cNvCxnSpPr>
          <p:nvPr/>
        </p:nvCxnSpPr>
        <p:spPr>
          <a:xfrm rot="5400000">
            <a:off x="4514850" y="2800350"/>
            <a:ext cx="457200" cy="6286500"/>
          </a:xfrm>
          <a:prstGeom prst="bentConnector3">
            <a:avLst>
              <a:gd name="adj1" fmla="val 1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9" idx="0"/>
            <a:endCxn id="7" idx="2"/>
          </p:cNvCxnSpPr>
          <p:nvPr/>
        </p:nvCxnSpPr>
        <p:spPr>
          <a:xfrm rot="5400000" flipH="1" flipV="1">
            <a:off x="1200150" y="428625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" idx="3"/>
            <a:endCxn id="11" idx="1"/>
          </p:cNvCxnSpPr>
          <p:nvPr/>
        </p:nvCxnSpPr>
        <p:spPr>
          <a:xfrm>
            <a:off x="5562600" y="30099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76200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Blood Glucose Devices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6200" y="918551"/>
          <a:ext cx="8991600" cy="588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828800"/>
                <a:gridCol w="1752600"/>
                <a:gridCol w="1752600"/>
                <a:gridCol w="1905000"/>
              </a:tblGrid>
              <a:tr h="1312685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Devices</a:t>
                      </a:r>
                    </a:p>
                    <a:p>
                      <a:pPr algn="l"/>
                      <a:endPara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Features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FFFF00"/>
                          </a:solidFill>
                        </a:rPr>
                        <a:t>HealthPal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FFFF00"/>
                          </a:solidFill>
                        </a:rPr>
                        <a:t>Glucotel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Telcare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Bayer Contour USB Blood Glucose meter</a:t>
                      </a:r>
                      <a:endParaRPr lang="en-US" sz="1400" dirty="0"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2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Measures other vitals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Under 3 clicks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5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FDA approval</a:t>
                      </a:r>
                      <a:endPara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33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Online database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HealthCOM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BodyTel</a:t>
                      </a:r>
                      <a:r>
                        <a:rPr lang="en-US" sz="1800" dirty="0"/>
                        <a:t> Center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/>
                        <a:t>MyTelecare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Glucofacts</a:t>
                      </a:r>
                      <a:r>
                        <a:rPr lang="en-US" sz="1800" dirty="0"/>
                        <a:t> Deluxe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4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Data availability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Patients &amp; </a:t>
                      </a:r>
                      <a:r>
                        <a:rPr lang="en-US" sz="1800" dirty="0" smtClean="0"/>
                        <a:t>Clinician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Patients &amp; </a:t>
                      </a:r>
                      <a:r>
                        <a:rPr lang="en-US" sz="1800" dirty="0" smtClean="0"/>
                        <a:t>Clinician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Patients &amp; </a:t>
                      </a:r>
                      <a:r>
                        <a:rPr lang="en-US" sz="1800" dirty="0" smtClean="0"/>
                        <a:t>Clinician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Patients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4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Our</a:t>
                      </a:r>
                      <a:r>
                        <a:rPr lang="en-US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Choice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9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62200"/>
            <a:ext cx="457200" cy="526311"/>
          </a:xfrm>
          <a:prstGeom prst="rect">
            <a:avLst/>
          </a:prstGeom>
          <a:noFill/>
        </p:spPr>
      </p:pic>
      <p:pic>
        <p:nvPicPr>
          <p:cNvPr id="7" name="Picture 9" descr="Green Check Mar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362200"/>
            <a:ext cx="467205" cy="537829"/>
          </a:xfrm>
          <a:prstGeom prst="rect">
            <a:avLst/>
          </a:prstGeom>
          <a:noFill/>
        </p:spPr>
      </p:pic>
      <p:pic>
        <p:nvPicPr>
          <p:cNvPr id="8" name="Picture 9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2200"/>
            <a:ext cx="457200" cy="526311"/>
          </a:xfrm>
          <a:prstGeom prst="rect">
            <a:avLst/>
          </a:prstGeom>
          <a:noFill/>
        </p:spPr>
      </p:pic>
      <p:pic>
        <p:nvPicPr>
          <p:cNvPr id="9" name="Picture 9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24200"/>
            <a:ext cx="457200" cy="526311"/>
          </a:xfrm>
          <a:prstGeom prst="rect">
            <a:avLst/>
          </a:prstGeom>
          <a:noFill/>
        </p:spPr>
      </p:pic>
      <p:pic>
        <p:nvPicPr>
          <p:cNvPr id="10" name="Picture 9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57200" cy="526311"/>
          </a:xfrm>
          <a:prstGeom prst="rect">
            <a:avLst/>
          </a:prstGeom>
          <a:noFill/>
        </p:spPr>
      </p:pic>
      <p:pic>
        <p:nvPicPr>
          <p:cNvPr id="11" name="Picture 9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124200"/>
            <a:ext cx="457200" cy="526311"/>
          </a:xfrm>
          <a:prstGeom prst="rect">
            <a:avLst/>
          </a:prstGeom>
          <a:noFill/>
        </p:spPr>
      </p:pic>
      <p:pic>
        <p:nvPicPr>
          <p:cNvPr id="12" name="Picture 9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810000"/>
            <a:ext cx="457200" cy="526311"/>
          </a:xfrm>
          <a:prstGeom prst="rect">
            <a:avLst/>
          </a:prstGeom>
          <a:noFill/>
        </p:spPr>
      </p:pic>
      <p:pic>
        <p:nvPicPr>
          <p:cNvPr id="13" name="Picture 9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457200" cy="526311"/>
          </a:xfrm>
          <a:prstGeom prst="rect">
            <a:avLst/>
          </a:prstGeom>
          <a:noFill/>
        </p:spPr>
      </p:pic>
      <p:pic>
        <p:nvPicPr>
          <p:cNvPr id="14" name="Picture 9" descr="Green Check Mark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0"/>
            <a:ext cx="457200" cy="526311"/>
          </a:xfrm>
          <a:prstGeom prst="rect">
            <a:avLst/>
          </a:prstGeom>
          <a:noFill/>
        </p:spPr>
      </p:pic>
      <p:pic>
        <p:nvPicPr>
          <p:cNvPr id="15" name="Picture 13" descr="http://upload.wikimedia.org/wikipedia/commons/thumb/b/ba/Red_x.svg/120px-Red_x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286000"/>
            <a:ext cx="533401" cy="533401"/>
          </a:xfrm>
          <a:prstGeom prst="rect">
            <a:avLst/>
          </a:prstGeom>
          <a:noFill/>
        </p:spPr>
      </p:pic>
      <p:pic>
        <p:nvPicPr>
          <p:cNvPr id="16" name="Picture 13" descr="http://upload.wikimedia.org/wikipedia/commons/thumb/b/ba/Red_x.svg/120px-Red_x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3124200"/>
            <a:ext cx="533401" cy="533401"/>
          </a:xfrm>
          <a:prstGeom prst="rect">
            <a:avLst/>
          </a:prstGeom>
          <a:noFill/>
        </p:spPr>
      </p:pic>
      <p:pic>
        <p:nvPicPr>
          <p:cNvPr id="17" name="Picture 13" descr="http://upload.wikimedia.org/wikipedia/commons/thumb/b/ba/Red_x.svg/120px-Red_x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0"/>
            <a:ext cx="533401" cy="533401"/>
          </a:xfrm>
          <a:prstGeom prst="rect">
            <a:avLst/>
          </a:prstGeom>
          <a:noFill/>
        </p:spPr>
      </p:pic>
      <p:pic>
        <p:nvPicPr>
          <p:cNvPr id="18" name="Picture 3" descr="C:\Users\Unubold\Desktop\IIT Classes SP 11\Summer 2011 IPRO\HealthP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219200"/>
            <a:ext cx="810210" cy="941387"/>
          </a:xfrm>
          <a:prstGeom prst="rect">
            <a:avLst/>
          </a:prstGeom>
          <a:noFill/>
        </p:spPr>
      </p:pic>
      <p:pic>
        <p:nvPicPr>
          <p:cNvPr id="19" name="Picture 5" descr="C:\Users\Unubold\Desktop\IIT Classes SP 11\Summer 2011 IPRO\Telcare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295400"/>
            <a:ext cx="1467944" cy="685800"/>
          </a:xfrm>
          <a:prstGeom prst="rect">
            <a:avLst/>
          </a:prstGeom>
          <a:noFill/>
        </p:spPr>
      </p:pic>
      <p:pic>
        <p:nvPicPr>
          <p:cNvPr id="20" name="Picture 6" descr="C:\Users\Unubold\Desktop\IIT Classes SP 11\Summer 2011 IPRO\contour-usb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447800"/>
            <a:ext cx="1672432" cy="533400"/>
          </a:xfrm>
          <a:prstGeom prst="rect">
            <a:avLst/>
          </a:prstGeom>
          <a:noFill/>
        </p:spPr>
      </p:pic>
      <p:pic>
        <p:nvPicPr>
          <p:cNvPr id="21" name="Picture 8" descr="C:\Users\Unubold\Desktop\IIT Classes SP 11\Summer 2011 IPRO\bodyt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295400"/>
            <a:ext cx="1481328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21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TP010286215</AuthoringAssetId>
    <AssetId xmlns="145c5697-5eb5-440b-b2f1-a8273fb59250">TS010286215</AssetId>
  </documentManagement>
</p:properties>
</file>

<file path=customXml/itemProps1.xml><?xml version="1.0" encoding="utf-8"?>
<ds:datastoreItem xmlns:ds="http://schemas.openxmlformats.org/officeDocument/2006/customXml" ds:itemID="{F26A6E7D-D6ED-4A3D-A69B-592875EB409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79D5B1E-B1BE-4C4B-9448-2494F23C6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D13159-A456-4F2D-A8AD-DC9F46C98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CFCB9A84-7449-4FA3-964C-D03C232B86AC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TS010286215</Template>
  <TotalTime>270</TotalTime>
  <Words>785</Words>
  <Application>Microsoft Office PowerPoint</Application>
  <PresentationFormat>On-screen Show (4:3)</PresentationFormat>
  <Paragraphs>211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TS010286215</vt:lpstr>
      <vt:lpstr>Slide 1</vt:lpstr>
      <vt:lpstr>Diabetes</vt:lpstr>
      <vt:lpstr>Mount Sinai Hospital</vt:lpstr>
      <vt:lpstr>The Problem</vt:lpstr>
      <vt:lpstr>Organizational Structure</vt:lpstr>
      <vt:lpstr>First Phase Objectives</vt:lpstr>
      <vt:lpstr>Clinical Path</vt:lpstr>
      <vt:lpstr>At Home Care</vt:lpstr>
      <vt:lpstr>Slide 9</vt:lpstr>
      <vt:lpstr>Slide 10</vt:lpstr>
      <vt:lpstr>Vendors</vt:lpstr>
      <vt:lpstr>Slide 12</vt:lpstr>
      <vt:lpstr>Slide 13</vt:lpstr>
      <vt:lpstr>Slide 14</vt:lpstr>
      <vt:lpstr>Slide 15</vt:lpstr>
      <vt:lpstr>Demo </vt:lpstr>
      <vt:lpstr>Overall Vision </vt:lpstr>
      <vt:lpstr>DESC outcomes</vt:lpstr>
      <vt:lpstr>Ethics</vt:lpstr>
      <vt:lpstr>Obstacles</vt:lpstr>
      <vt:lpstr>Accomplishments</vt:lpstr>
      <vt:lpstr>Future of IIT C.A.R.E.S.</vt:lpstr>
      <vt:lpstr>Citations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Lab's PC</cp:lastModifiedBy>
  <cp:revision>26</cp:revision>
  <dcterms:created xsi:type="dcterms:W3CDTF">2011-07-21T20:06:26Z</dcterms:created>
  <dcterms:modified xsi:type="dcterms:W3CDTF">2011-07-25T22:45:02Z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TPInstallLocation">
    <vt:lpwstr>{My Templates}</vt:lpwstr>
  </property>
  <property fmtid="{D5CDD505-2E9C-101B-9397-08002B2CF9AE}" pid="4" name="PrimaryImageGen">
    <vt:lpwstr>true</vt:lpwstr>
  </property>
  <property fmtid="{D5CDD505-2E9C-101B-9397-08002B2CF9AE}" pid="5" name="AssetType">
    <vt:lpwstr>TP</vt:lpwstr>
  </property>
  <property fmtid="{D5CDD505-2E9C-101B-9397-08002B2CF9AE}" pid="6" name="BugNumber">
    <vt:lpwstr>191</vt:lpwstr>
  </property>
  <property fmtid="{D5CDD505-2E9C-101B-9397-08002B2CF9AE}" pid="7" name="TPCommandLine">
    <vt:lpwstr>{PP} /n {FilePath}</vt:lpwstr>
  </property>
  <property fmtid="{D5CDD505-2E9C-101B-9397-08002B2CF9AE}" pid="8" name="TemplateStatus">
    <vt:lpwstr>Complete</vt:lpwstr>
  </property>
  <property fmtid="{D5CDD505-2E9C-101B-9397-08002B2CF9AE}" pid="9" name="TPAppVersion">
    <vt:lpwstr>11</vt:lpwstr>
  </property>
  <property fmtid="{D5CDD505-2E9C-101B-9397-08002B2CF9AE}" pid="10" name="ContentTypeId">
    <vt:lpwstr>0x0101006025706CF4CD034688BEBAE97A2E701D020200C3831ACA17D8814887A164412888521E</vt:lpwstr>
  </property>
  <property fmtid="{D5CDD505-2E9C-101B-9397-08002B2CF9AE}" pid="11" name="IsDeleted">
    <vt:lpwstr>false</vt:lpwstr>
  </property>
  <property fmtid="{D5CDD505-2E9C-101B-9397-08002B2CF9AE}" pid="12" name="Milestone">
    <vt:lpwstr>Continuous</vt:lpwstr>
  </property>
  <property fmtid="{D5CDD505-2E9C-101B-9397-08002B2CF9AE}" pid="13" name="APAuthor">
    <vt:lpwstr>191</vt:lpwstr>
  </property>
  <property fmtid="{D5CDD505-2E9C-101B-9397-08002B2CF9AE}" pid="14" name="TrustLevel">
    <vt:lpwstr>Microsoft Managed Content</vt:lpwstr>
  </property>
  <property fmtid="{D5CDD505-2E9C-101B-9397-08002B2CF9AE}" pid="15" name="IsSearchable">
    <vt:lpwstr>false</vt:lpwstr>
  </property>
  <property fmtid="{D5CDD505-2E9C-101B-9397-08002B2CF9AE}" pid="16" name="NumericId">
    <vt:lpwstr>-1</vt:lpwstr>
  </property>
  <property fmtid="{D5CDD505-2E9C-101B-9397-08002B2CF9AE}" pid="17" name="PublishTargets">
    <vt:lpwstr>OfficeOnline</vt:lpwstr>
  </property>
  <property fmtid="{D5CDD505-2E9C-101B-9397-08002B2CF9AE}" pid="18" name="TPFriendlyName">
    <vt:lpwstr>{My Templates}</vt:lpwstr>
  </property>
  <property fmtid="{D5CDD505-2E9C-101B-9397-08002B2CF9AE}" pid="19" name="AssetId">
    <vt:lpwstr>TS010286215</vt:lpwstr>
  </property>
  <property fmtid="{D5CDD505-2E9C-101B-9397-08002B2CF9AE}" pid="20" name="TPLaunchHelpLinkType">
    <vt:lpwstr>Template</vt:lpwstr>
  </property>
  <property fmtid="{D5CDD505-2E9C-101B-9397-08002B2CF9AE}" pid="21" name="OpenTemplate">
    <vt:lpwstr>true</vt:lpwstr>
  </property>
  <property fmtid="{D5CDD505-2E9C-101B-9397-08002B2CF9AE}" pid="22" name="SourceTitle">
    <vt:lpwstr>Physicians at work design template</vt:lpwstr>
  </property>
  <property fmtid="{D5CDD505-2E9C-101B-9397-08002B2CF9AE}" pid="23" name="TPLaunchHelpLink">
    <vt:lpwstr/>
  </property>
  <property fmtid="{D5CDD505-2E9C-101B-9397-08002B2CF9AE}" pid="24" name="APEditor">
    <vt:lpwstr>92</vt:lpwstr>
  </property>
  <property fmtid="{D5CDD505-2E9C-101B-9397-08002B2CF9AE}" pid="25" name="TPApplication">
    <vt:lpwstr>PowerPoint</vt:lpwstr>
  </property>
  <property fmtid="{D5CDD505-2E9C-101B-9397-08002B2CF9AE}" pid="26" name="Provider">
    <vt:lpwstr>EY010241418</vt:lpwstr>
  </property>
  <property fmtid="{D5CDD505-2E9C-101B-9397-08002B2CF9AE}" pid="27" name="UACurrentWords">
    <vt:lpwstr>0</vt:lpwstr>
  </property>
  <property fmtid="{D5CDD505-2E9C-101B-9397-08002B2CF9AE}" pid="28" name="Applications">
    <vt:lpwstr>79;#Template 12;#65;#Microsoft Office PowerPoint 2007;#64;#PowerPoint 2003</vt:lpwstr>
  </property>
  <property fmtid="{D5CDD505-2E9C-101B-9397-08002B2CF9AE}" pid="29" name="UALocRecommendation">
    <vt:lpwstr>Never Localize</vt:lpwstr>
  </property>
  <property fmtid="{D5CDD505-2E9C-101B-9397-08002B2CF9AE}" pid="30" name="Title">
    <vt:lpwstr>Physicians at work design template</vt:lpwstr>
  </property>
  <property fmtid="{D5CDD505-2E9C-101B-9397-08002B2CF9AE}" pid="31" name="PublishStatusLookup">
    <vt:lpwstr>261406</vt:lpwstr>
  </property>
  <property fmtid="{D5CDD505-2E9C-101B-9397-08002B2CF9AE}" pid="32" name="APTrustLevel">
    <vt:lpwstr>1.00000000000000</vt:lpwstr>
  </property>
  <property fmtid="{D5CDD505-2E9C-101B-9397-08002B2CF9AE}" pid="33" name="TPClientViewer">
    <vt:lpwstr>Microsoft Office PowerPoint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Content Type">
    <vt:lpwstr>OOFile</vt:lpwstr>
  </property>
  <property fmtid="{D5CDD505-2E9C-101B-9397-08002B2CF9AE}" pid="37" name="AuthoringAssetId">
    <vt:lpwstr>TP010286215</vt:lpwstr>
  </property>
  <property fmtid="{D5CDD505-2E9C-101B-9397-08002B2CF9AE}" pid="38" name="NumericAssetId">
    <vt:lpwstr/>
  </property>
  <property fmtid="{D5CDD505-2E9C-101B-9397-08002B2CF9AE}" pid="39" name="AppVer">
    <vt:lpwstr/>
  </property>
</Properties>
</file>