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4" r:id="rId2"/>
    <p:sldId id="257" r:id="rId3"/>
    <p:sldId id="258" r:id="rId4"/>
    <p:sldId id="259" r:id="rId5"/>
    <p:sldId id="275" r:id="rId6"/>
    <p:sldId id="260" r:id="rId7"/>
    <p:sldId id="262" r:id="rId8"/>
    <p:sldId id="264" r:id="rId9"/>
    <p:sldId id="265" r:id="rId10"/>
    <p:sldId id="266" r:id="rId11"/>
    <p:sldId id="278" r:id="rId12"/>
    <p:sldId id="279" r:id="rId13"/>
    <p:sldId id="280" r:id="rId14"/>
    <p:sldId id="267" r:id="rId15"/>
    <p:sldId id="268" r:id="rId16"/>
    <p:sldId id="277" r:id="rId17"/>
    <p:sldId id="269" r:id="rId18"/>
    <p:sldId id="270" r:id="rId19"/>
    <p:sldId id="272" r:id="rId20"/>
    <p:sldId id="271" r:id="rId21"/>
    <p:sldId id="273" r:id="rId22"/>
    <p:sldId id="281"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1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4" autoAdjust="0"/>
    <p:restoredTop sz="94265" autoAdjust="0"/>
  </p:normalViewPr>
  <p:slideViewPr>
    <p:cSldViewPr>
      <p:cViewPr>
        <p:scale>
          <a:sx n="60" d="100"/>
          <a:sy n="60" d="100"/>
        </p:scale>
        <p:origin x="-1626" y="-2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CFD26-367D-43E9-A3B2-0654692D775E}" type="datetimeFigureOut">
              <a:rPr lang="en-US" smtClean="0"/>
              <a:pPr/>
              <a:t>6/29/2011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C69FF-BCB9-4FFA-A39B-0C247AE3AA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514350" marR="0" lvl="1" indent="-514350" algn="l" defTabSz="914400" rtl="0" eaLnBrk="1" fontAlgn="auto" latinLnBrk="0" hangingPunct="1">
              <a:lnSpc>
                <a:spcPct val="100000"/>
              </a:lnSpc>
              <a:spcBef>
                <a:spcPts val="0"/>
              </a:spcBef>
              <a:spcAft>
                <a:spcPts val="0"/>
              </a:spcAft>
              <a:buClrTx/>
              <a:buSzTx/>
              <a:buFontTx/>
              <a:buAutoNum type="arabicPeriod"/>
              <a:tabLst/>
              <a:defRPr/>
            </a:pPr>
            <a:r>
              <a:rPr lang="en-US" sz="3400" dirty="0" smtClean="0"/>
              <a:t>We plan to overcome this obstacle by getting access to various locations and resources around IIT campus with the help of Maintenance and IIT’s Dean.  Along with this we hope to get in contact with other states and countries whom already have these procedures in place. </a:t>
            </a:r>
          </a:p>
          <a:p>
            <a:pPr marL="514350" marR="0" lvl="1" indent="-514350" algn="l" defTabSz="914400" rtl="0" eaLnBrk="1" fontAlgn="auto" latinLnBrk="0" hangingPunct="1">
              <a:lnSpc>
                <a:spcPct val="100000"/>
              </a:lnSpc>
              <a:spcBef>
                <a:spcPts val="0"/>
              </a:spcBef>
              <a:spcAft>
                <a:spcPts val="0"/>
              </a:spcAft>
              <a:buClrTx/>
              <a:buSzTx/>
              <a:buFontTx/>
              <a:buAutoNum type="arabicPeriod"/>
              <a:tabLst/>
              <a:defRPr/>
            </a:pPr>
            <a:r>
              <a:rPr lang="en-US" sz="3400" dirty="0" smtClean="0"/>
              <a:t>We will plan ahead, distribute work, and come together in order to meet every expectation and goal. By working effectively and relying on each individual to accomplish different tasks, our goals will be met in a timely manner. </a:t>
            </a:r>
          </a:p>
          <a:p>
            <a:pPr marL="514350" marR="0" lvl="1" indent="-514350" algn="l" defTabSz="914400" rtl="0" eaLnBrk="1" fontAlgn="auto" latinLnBrk="0" hangingPunct="1">
              <a:lnSpc>
                <a:spcPct val="100000"/>
              </a:lnSpc>
              <a:spcBef>
                <a:spcPts val="0"/>
              </a:spcBef>
              <a:spcAft>
                <a:spcPts val="0"/>
              </a:spcAft>
              <a:buClrTx/>
              <a:buSzTx/>
              <a:buFontTx/>
              <a:buAutoNum type="arabicPeriod"/>
              <a:tabLst/>
              <a:defRPr/>
            </a:pPr>
            <a:endParaRPr lang="en-US" sz="34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400" dirty="0" smtClean="0"/>
          </a:p>
          <a:p>
            <a:endParaRPr lang="en-US" dirty="0"/>
          </a:p>
        </p:txBody>
      </p:sp>
      <p:sp>
        <p:nvSpPr>
          <p:cNvPr id="4" name="Slide Number Placeholder 3"/>
          <p:cNvSpPr>
            <a:spLocks noGrp="1"/>
          </p:cNvSpPr>
          <p:nvPr>
            <p:ph type="sldNum" sz="quarter" idx="10"/>
          </p:nvPr>
        </p:nvSpPr>
        <p:spPr/>
        <p:txBody>
          <a:bodyPr/>
          <a:lstStyle/>
          <a:p>
            <a:fld id="{F8FC69FF-BCB9-4FFA-A39B-0C247AE3AA33}"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8E36636D-D922-432D-A958-524484B5923D}" type="datetimeFigureOut">
              <a:rPr/>
              <a:pPr/>
              <a:t>3/28/2008</a:t>
            </a:fld>
            <a:endParaRPr/>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DF28FB93-0A08-4E7D-8E63-9EFA29F1E093}" type="slidenum">
              <a:rPr/>
              <a:pPr/>
              <a:t>‹#›</a:t>
            </a:fld>
            <a:endParaRPr/>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7848600" y="533400"/>
            <a:ext cx="762000" cy="609600"/>
          </a:xfrm>
        </p:spPr>
        <p:txBody>
          <a:bodyPr/>
          <a:lstStyle/>
          <a:p>
            <a:fld id="{DF28FB93-0A08-4E7D-8E63-9EFA29F1E093}" type="slidenum">
              <a:rPr/>
              <a:pPr/>
              <a:t>‹#›</a:t>
            </a:fld>
            <a:endParaRP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fld id="{8E36636D-D922-432D-A958-524484B5923D}" type="datetimeFigureOut">
              <a:rPr/>
              <a:pPr/>
              <a:t>3/28/2008</a:t>
            </a:fld>
            <a:endParaRPr/>
          </a:p>
        </p:txBody>
      </p:sp>
      <p:sp>
        <p:nvSpPr>
          <p:cNvPr id="5" name="Footer Placeholder 4"/>
          <p:cNvSpPr>
            <a:spLocks noGrp="1"/>
          </p:cNvSpPr>
          <p:nvPr>
            <p:ph type="ftr" sz="quarter" idx="11"/>
          </p:nvPr>
        </p:nvSpPr>
        <p:spPr>
          <a:xfrm>
            <a:off x="1892808" y="6556248"/>
            <a:ext cx="1673352" cy="228600"/>
          </a:xfrm>
        </p:spPr>
        <p:txBody>
          <a:bodyPr/>
          <a:lstStyle/>
          <a:p>
            <a:endParaRPr/>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DF28FB93-0A08-4E7D-8E63-9EFA29F1E093}" type="slidenum">
              <a:rPr/>
              <a:pPr/>
              <a:t>‹#›</a:t>
            </a:fld>
            <a:endParaRP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a:pPr/>
              <a:t>3/28/2008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E36636D-D922-432D-A958-524484B5923D}" type="datetimeFigureOut">
              <a:rPr/>
              <a:pPr/>
              <a:t>3/28/2008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a:pPr/>
              <a:t>3/28/2008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8E36636D-D922-432D-A958-524484B5923D}" type="datetimeFigureOut">
              <a:rPr/>
              <a:pPr/>
              <a:t>3/28/2008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a:pPr/>
              <a:t>3/28/2008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a:pPr/>
              <a:t>3/28/2008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8E36636D-D922-432D-A958-524484B5923D}" type="datetimeFigureOut">
              <a:rPr/>
              <a:pPr/>
              <a:t>3/28/2008</a:t>
            </a:fld>
            <a:endParaRPr/>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file:///C:\Users\Raksha\Desktop\IPRO346VideoVersion2.wm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hyperlink" Target="http://twitter.com/#!/IIT_Saves_Water" TargetMode="External"/><Relationship Id="rId2" Type="http://schemas.openxmlformats.org/officeDocument/2006/relationships/hyperlink" Target="http://www.facebook.com/profile.php?id=100002489385079&amp;sk=wal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ahul\Desktop\Picture1.jpg"/>
          <p:cNvPicPr/>
          <p:nvPr/>
        </p:nvPicPr>
        <p:blipFill>
          <a:blip r:embed="rId2" cstate="print"/>
          <a:srcRect/>
          <a:stretch>
            <a:fillRect/>
          </a:stretch>
        </p:blipFill>
        <p:spPr bwMode="auto">
          <a:xfrm>
            <a:off x="0" y="0"/>
            <a:ext cx="9144000" cy="4648200"/>
          </a:xfrm>
          <a:prstGeom prst="rect">
            <a:avLst/>
          </a:prstGeom>
          <a:noFill/>
          <a:ln w="9525">
            <a:noFill/>
            <a:miter lim="800000"/>
            <a:headEnd/>
            <a:tailEnd/>
          </a:ln>
        </p:spPr>
      </p:pic>
      <p:sp>
        <p:nvSpPr>
          <p:cNvPr id="1026" name="Rectangle 2"/>
          <p:cNvSpPr>
            <a:spLocks noChangeArrowheads="1"/>
          </p:cNvSpPr>
          <p:nvPr/>
        </p:nvSpPr>
        <p:spPr bwMode="auto">
          <a:xfrm>
            <a:off x="0" y="4572000"/>
            <a:ext cx="9144000" cy="2286000"/>
          </a:xfrm>
          <a:prstGeom prst="rect">
            <a:avLst/>
          </a:prstGeom>
          <a:solidFill>
            <a:srgbClr val="4F81BD"/>
          </a:solidFill>
          <a:ln w="12700">
            <a:solidFill>
              <a:srgbClr val="FFFFFF"/>
            </a:solidFill>
            <a:miter lim="800000"/>
            <a:headEnd/>
            <a:tailEnd/>
          </a:ln>
          <a:effectLst/>
        </p:spPr>
        <p:txBody>
          <a:bodyPr vert="horz" wrap="square" lIns="182880" tIns="45720" rIns="18288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FFFF"/>
                </a:solidFill>
                <a:effectLst/>
                <a:latin typeface="Cambria" pitchFamily="18" charset="0"/>
                <a:cs typeface="Arial" pitchFamily="34" charset="0"/>
              </a:rPr>
              <a:t>Harvesting &amp; Beneficial Use of Condensate from Air Conditioning Systems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352800" y="152400"/>
            <a:ext cx="5791200" cy="1143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Accomplish goals by having </a:t>
            </a:r>
            <a:r>
              <a:rPr kumimoji="0" lang="en-US" sz="28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numerous followers </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a:t>
            </a:r>
            <a:r>
              <a:rPr kumimoji="0" lang="en-US" sz="28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fans</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as possible.</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1"/>
          <p:cNvPicPr>
            <a:picLocks noChangeAspect="1" noChangeArrowheads="1"/>
          </p:cNvPicPr>
          <p:nvPr/>
        </p:nvPicPr>
        <p:blipFill>
          <a:blip r:embed="rId2" cstate="print"/>
          <a:srcRect/>
          <a:stretch>
            <a:fillRect/>
          </a:stretch>
        </p:blipFill>
        <p:spPr bwMode="auto">
          <a:xfrm>
            <a:off x="3657600" y="2590800"/>
            <a:ext cx="4775199" cy="2133600"/>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0" y="0"/>
            <a:ext cx="3200400" cy="68580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981200" y="228600"/>
            <a:ext cx="6705600" cy="1143000"/>
          </a:xfrm>
        </p:spPr>
        <p:txBody>
          <a:bodyPr>
            <a:normAutofit fontScale="90000"/>
          </a:bodyPr>
          <a:lstStyle/>
          <a:p>
            <a:r>
              <a:rPr lang="en-US" b="1" u="sng" dirty="0" smtClean="0"/>
              <a:t>Organization of the Team</a:t>
            </a:r>
            <a:endParaRPr lang="en-US" b="1" u="sng" dirty="0"/>
          </a:p>
        </p:txBody>
      </p:sp>
      <p:sp>
        <p:nvSpPr>
          <p:cNvPr id="14" name="Rectangle 10"/>
          <p:cNvSpPr>
            <a:spLocks noChangeArrowheads="1"/>
          </p:cNvSpPr>
          <p:nvPr/>
        </p:nvSpPr>
        <p:spPr bwMode="auto">
          <a:xfrm>
            <a:off x="2667000" y="1676400"/>
            <a:ext cx="4800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Full Size</a:t>
            </a:r>
            <a:r>
              <a:rPr kumimoji="0" lang="en-US" sz="2800" b="1" i="0" u="none" strike="noStrike" cap="none" normalizeH="0" dirty="0" smtClean="0">
                <a:ln>
                  <a:noFill/>
                </a:ln>
                <a:solidFill>
                  <a:schemeClr val="tx1"/>
                </a:solidFill>
                <a:effectLst/>
                <a:latin typeface="Arial" pitchFamily="34" charset="0"/>
                <a:cs typeface="Arial" pitchFamily="34" charset="0"/>
              </a:rPr>
              <a:t> Model</a:t>
            </a:r>
          </a:p>
        </p:txBody>
      </p:sp>
      <p:sp>
        <p:nvSpPr>
          <p:cNvPr id="15" name="Rectangle 14"/>
          <p:cNvSpPr>
            <a:spLocks noChangeArrowheads="1"/>
          </p:cNvSpPr>
          <p:nvPr/>
        </p:nvSpPr>
        <p:spPr bwMode="auto">
          <a:xfrm>
            <a:off x="1981200" y="2286000"/>
            <a:ext cx="6553200" cy="990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sz="2800" b="1" dirty="0" smtClean="0">
                <a:solidFill>
                  <a:schemeClr val="tx1"/>
                </a:solidFill>
                <a:latin typeface="Calibri" pitchFamily="34" charset="0"/>
                <a:ea typeface="Calibri" pitchFamily="34" charset="0"/>
                <a:cs typeface="Times New Roman" pitchFamily="18" charset="0"/>
              </a:rPr>
              <a:t>Decide on </a:t>
            </a:r>
            <a:r>
              <a:rPr lang="en-US" sz="2800" b="1" dirty="0" smtClean="0">
                <a:solidFill>
                  <a:schemeClr val="bg1"/>
                </a:solidFill>
                <a:latin typeface="Calibri" pitchFamily="34" charset="0"/>
                <a:ea typeface="Calibri" pitchFamily="34" charset="0"/>
                <a:cs typeface="Times New Roman" pitchFamily="18" charset="0"/>
              </a:rPr>
              <a:t>prototype</a:t>
            </a:r>
            <a:r>
              <a:rPr lang="en-US" sz="2800" b="1" dirty="0" smtClean="0">
                <a:solidFill>
                  <a:schemeClr val="tx1"/>
                </a:solidFill>
                <a:latin typeface="Calibri" pitchFamily="34" charset="0"/>
                <a:ea typeface="Calibri" pitchFamily="34" charset="0"/>
                <a:cs typeface="Times New Roman" pitchFamily="18" charset="0"/>
              </a:rPr>
              <a:t> for presenting ideas that the group wants to implement. </a:t>
            </a:r>
            <a:endParaRPr lang="en-US" sz="4400" b="1" dirty="0" smtClean="0">
              <a:solidFill>
                <a:schemeClr val="tx1"/>
              </a:solidFill>
              <a:latin typeface="Arial" pitchFamily="34" charset="0"/>
              <a:cs typeface="Arial" pitchFamily="34" charset="0"/>
            </a:endParaRPr>
          </a:p>
        </p:txBody>
      </p:sp>
      <p:sp>
        <p:nvSpPr>
          <p:cNvPr id="17" name="TextBox 16"/>
          <p:cNvSpPr txBox="1"/>
          <p:nvPr/>
        </p:nvSpPr>
        <p:spPr>
          <a:xfrm>
            <a:off x="5715000" y="3962400"/>
            <a:ext cx="1219200" cy="369332"/>
          </a:xfrm>
          <a:prstGeom prst="rect">
            <a:avLst/>
          </a:prstGeom>
          <a:noFill/>
        </p:spPr>
        <p:txBody>
          <a:bodyPr wrap="square" rtlCol="0">
            <a:spAutoFit/>
          </a:bodyPr>
          <a:lstStyle/>
          <a:p>
            <a:r>
              <a:rPr lang="en-US" b="1" dirty="0" smtClean="0">
                <a:solidFill>
                  <a:schemeClr val="bg1"/>
                </a:solidFill>
              </a:rPr>
              <a:t>3D-Model</a:t>
            </a:r>
            <a:endParaRPr lang="en-US" b="1" dirty="0">
              <a:solidFill>
                <a:schemeClr val="bg1"/>
              </a:solidFill>
            </a:endParaRPr>
          </a:p>
        </p:txBody>
      </p:sp>
      <p:pic>
        <p:nvPicPr>
          <p:cNvPr id="2059" name="Picture 11"/>
          <p:cNvPicPr>
            <a:picLocks noChangeAspect="1" noChangeArrowheads="1"/>
          </p:cNvPicPr>
          <p:nvPr/>
        </p:nvPicPr>
        <p:blipFill>
          <a:blip r:embed="rId2" cstate="print"/>
          <a:srcRect/>
          <a:stretch>
            <a:fillRect/>
          </a:stretch>
        </p:blipFill>
        <p:spPr bwMode="auto">
          <a:xfrm>
            <a:off x="2971800" y="3538957"/>
            <a:ext cx="4495800" cy="3138068"/>
          </a:xfrm>
          <a:prstGeom prst="rect">
            <a:avLst/>
          </a:prstGeom>
          <a:noFill/>
          <a:ln w="9525">
            <a:noFill/>
            <a:miter lim="800000"/>
            <a:headEnd/>
            <a:tailEnd/>
          </a:ln>
        </p:spPr>
      </p:pic>
      <p:sp>
        <p:nvSpPr>
          <p:cNvPr id="19" name="TextBox 18"/>
          <p:cNvSpPr txBox="1"/>
          <p:nvPr/>
        </p:nvSpPr>
        <p:spPr>
          <a:xfrm>
            <a:off x="6172200" y="3581400"/>
            <a:ext cx="1371600" cy="646331"/>
          </a:xfrm>
          <a:prstGeom prst="rect">
            <a:avLst/>
          </a:prstGeom>
          <a:noFill/>
        </p:spPr>
        <p:txBody>
          <a:bodyPr wrap="square" rtlCol="0">
            <a:spAutoFit/>
          </a:bodyPr>
          <a:lstStyle/>
          <a:p>
            <a:r>
              <a:rPr lang="en-US" b="1" u="sng" dirty="0" smtClean="0">
                <a:solidFill>
                  <a:schemeClr val="bg1"/>
                </a:solidFill>
              </a:rPr>
              <a:t>CAD 2D Modeling</a:t>
            </a:r>
            <a:endParaRPr lang="en-US" b="1" u="sng" dirty="0">
              <a:solidFill>
                <a:schemeClr val="bg1"/>
              </a:solidFill>
            </a:endParaRPr>
          </a:p>
        </p:txBody>
      </p:sp>
    </p:spTree>
  </p:cSld>
  <p:clrMapOvr>
    <a:masterClrMapping/>
  </p:clrMapOvr>
  <p:transition spd="med">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09800" y="304800"/>
            <a:ext cx="6096000" cy="914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sz="2800" b="1" dirty="0" smtClean="0">
                <a:solidFill>
                  <a:schemeClr val="tx1"/>
                </a:solidFill>
                <a:latin typeface="Calibri" pitchFamily="34" charset="0"/>
                <a:ea typeface="Calibri" pitchFamily="34" charset="0"/>
                <a:cs typeface="Times New Roman" pitchFamily="18" charset="0"/>
              </a:rPr>
              <a:t>Implement prototype in </a:t>
            </a:r>
            <a:r>
              <a:rPr lang="en-US" sz="2800" b="1" dirty="0" smtClean="0">
                <a:solidFill>
                  <a:schemeClr val="bg1"/>
                </a:solidFill>
                <a:latin typeface="Calibri" pitchFamily="34" charset="0"/>
                <a:ea typeface="Calibri" pitchFamily="34" charset="0"/>
                <a:cs typeface="Times New Roman" pitchFamily="18" charset="0"/>
              </a:rPr>
              <a:t>CAD 3D </a:t>
            </a:r>
            <a:r>
              <a:rPr lang="en-US" sz="2800" b="1" dirty="0" smtClean="0">
                <a:solidFill>
                  <a:schemeClr val="tx1"/>
                </a:solidFill>
                <a:latin typeface="Calibri" pitchFamily="34" charset="0"/>
                <a:ea typeface="Calibri" pitchFamily="34" charset="0"/>
                <a:cs typeface="Times New Roman" pitchFamily="18" charset="0"/>
              </a:rPr>
              <a:t>software to </a:t>
            </a:r>
            <a:r>
              <a:rPr lang="en-US" sz="2800" b="1" dirty="0" smtClean="0">
                <a:solidFill>
                  <a:schemeClr val="bg1"/>
                </a:solidFill>
                <a:latin typeface="Calibri" pitchFamily="34" charset="0"/>
                <a:ea typeface="Calibri" pitchFamily="34" charset="0"/>
                <a:cs typeface="Times New Roman" pitchFamily="18" charset="0"/>
              </a:rPr>
              <a:t>create full size model</a:t>
            </a:r>
            <a:endParaRPr lang="en-US" sz="4400" b="1" dirty="0" smtClean="0">
              <a:solidFill>
                <a:schemeClr val="bg1"/>
              </a:solidFill>
              <a:latin typeface="Arial" pitchFamily="34" charset="0"/>
              <a:cs typeface="Arial"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2590800" y="2057400"/>
            <a:ext cx="5105400" cy="3798805"/>
          </a:xfrm>
          <a:prstGeom prst="rect">
            <a:avLst/>
          </a:prstGeom>
          <a:noFill/>
          <a:ln w="9525">
            <a:noFill/>
            <a:miter lim="800000"/>
            <a:headEnd/>
            <a:tailEnd/>
          </a:ln>
        </p:spPr>
      </p:pic>
      <p:sp>
        <p:nvSpPr>
          <p:cNvPr id="6" name="TextBox 5"/>
          <p:cNvSpPr txBox="1"/>
          <p:nvPr/>
        </p:nvSpPr>
        <p:spPr>
          <a:xfrm>
            <a:off x="4114800" y="2286001"/>
            <a:ext cx="2590800" cy="461665"/>
          </a:xfrm>
          <a:prstGeom prst="rect">
            <a:avLst/>
          </a:prstGeom>
          <a:noFill/>
        </p:spPr>
        <p:txBody>
          <a:bodyPr wrap="square" rtlCol="0">
            <a:spAutoFit/>
          </a:bodyPr>
          <a:lstStyle/>
          <a:p>
            <a:pPr algn="ctr"/>
            <a:r>
              <a:rPr lang="en-US" sz="2400" b="1" u="sng" dirty="0" smtClean="0">
                <a:solidFill>
                  <a:schemeClr val="bg1"/>
                </a:solidFill>
              </a:rPr>
              <a:t>CAD 3D MODEL</a:t>
            </a:r>
            <a:endParaRPr lang="en-US" sz="2400" b="1" u="sng" dirty="0">
              <a:solidFill>
                <a:schemeClr val="bg1"/>
              </a:solidFill>
            </a:endParaRPr>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12"/>
          <p:cNvSpPr/>
          <p:nvPr/>
        </p:nvSpPr>
        <p:spPr>
          <a:xfrm>
            <a:off x="4114800" y="27432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248400" y="48768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ChangeArrowheads="1"/>
          </p:cNvSpPr>
          <p:nvPr/>
        </p:nvSpPr>
        <p:spPr bwMode="auto">
          <a:xfrm>
            <a:off x="0" y="1676400"/>
            <a:ext cx="6172200" cy="1066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sz="2800" b="1" dirty="0" smtClean="0">
                <a:solidFill>
                  <a:schemeClr val="tx1"/>
                </a:solidFill>
                <a:latin typeface="Calibri" pitchFamily="34" charset="0"/>
                <a:ea typeface="Calibri" pitchFamily="34" charset="0"/>
                <a:cs typeface="Times New Roman" pitchFamily="18" charset="0"/>
              </a:rPr>
              <a:t>Implement prototype in </a:t>
            </a:r>
            <a:r>
              <a:rPr lang="en-US" sz="2800" b="1" dirty="0" smtClean="0">
                <a:solidFill>
                  <a:schemeClr val="bg1"/>
                </a:solidFill>
                <a:latin typeface="Calibri" pitchFamily="34" charset="0"/>
                <a:ea typeface="Calibri" pitchFamily="34" charset="0"/>
                <a:cs typeface="Times New Roman" pitchFamily="18" charset="0"/>
              </a:rPr>
              <a:t>CAD 3D </a:t>
            </a:r>
            <a:r>
              <a:rPr lang="en-US" sz="2800" b="1" dirty="0" smtClean="0">
                <a:solidFill>
                  <a:schemeClr val="tx1"/>
                </a:solidFill>
                <a:latin typeface="Calibri" pitchFamily="34" charset="0"/>
                <a:ea typeface="Calibri" pitchFamily="34" charset="0"/>
                <a:cs typeface="Times New Roman" pitchFamily="18" charset="0"/>
              </a:rPr>
              <a:t>software to </a:t>
            </a:r>
            <a:r>
              <a:rPr lang="en-US" sz="2800" b="1" dirty="0" smtClean="0">
                <a:solidFill>
                  <a:schemeClr val="bg1"/>
                </a:solidFill>
                <a:latin typeface="Calibri" pitchFamily="34" charset="0"/>
                <a:ea typeface="Calibri" pitchFamily="34" charset="0"/>
                <a:cs typeface="Times New Roman" pitchFamily="18" charset="0"/>
              </a:rPr>
              <a:t>create full size model</a:t>
            </a:r>
          </a:p>
          <a:p>
            <a:pPr lvl="0" eaLnBrk="0" fontAlgn="base" hangingPunct="0">
              <a:spcBef>
                <a:spcPct val="0"/>
              </a:spcBef>
              <a:spcAft>
                <a:spcPct val="0"/>
              </a:spcAft>
            </a:pPr>
            <a:endParaRPr lang="en-US" sz="4400" dirty="0" smtClean="0">
              <a:solidFill>
                <a:schemeClr val="tx1"/>
              </a:solidFill>
              <a:latin typeface="Arial" pitchFamily="34" charset="0"/>
              <a:cs typeface="Arial" pitchFamily="34" charset="0"/>
            </a:endParaRPr>
          </a:p>
          <a:p>
            <a:pPr lvl="0" algn="ctr" fontAlgn="base">
              <a:spcBef>
                <a:spcPct val="0"/>
              </a:spcBef>
              <a:spcAft>
                <a:spcPct val="0"/>
              </a:spcAft>
            </a:pPr>
            <a:endParaRPr lang="en-US" sz="2800" b="1" dirty="0" smtClean="0">
              <a:solidFill>
                <a:schemeClr val="bg1"/>
              </a:solidFill>
              <a:latin typeface="Calibri" pitchFamily="34" charset="0"/>
              <a:ea typeface="Calibri" pitchFamily="34" charset="0"/>
              <a:cs typeface="Times New Roman" pitchFamily="18" charset="0"/>
            </a:endParaRPr>
          </a:p>
          <a:p>
            <a:pPr lvl="0" algn="ctr" fontAlgn="base">
              <a:spcBef>
                <a:spcPct val="0"/>
              </a:spcBef>
              <a:spcAft>
                <a:spcPct val="0"/>
              </a:spcAft>
            </a:pPr>
            <a:endParaRPr lang="en-US" sz="4400" b="1" dirty="0" smtClean="0">
              <a:solidFill>
                <a:schemeClr val="bg1"/>
              </a:solidFill>
              <a:latin typeface="Arial" pitchFamily="34" charset="0"/>
              <a:cs typeface="Arial" pitchFamily="34" charset="0"/>
            </a:endParaRPr>
          </a:p>
        </p:txBody>
      </p:sp>
      <p:sp>
        <p:nvSpPr>
          <p:cNvPr id="7" name="Rectangle 6"/>
          <p:cNvSpPr>
            <a:spLocks noChangeArrowheads="1"/>
          </p:cNvSpPr>
          <p:nvPr/>
        </p:nvSpPr>
        <p:spPr bwMode="auto">
          <a:xfrm>
            <a:off x="2438400" y="3581400"/>
            <a:ext cx="5943600" cy="1371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sz="2800" b="1" dirty="0" smtClean="0">
                <a:solidFill>
                  <a:schemeClr val="tx1"/>
                </a:solidFill>
                <a:latin typeface="Calibri" pitchFamily="34" charset="0"/>
                <a:ea typeface="Calibri" pitchFamily="34" charset="0"/>
                <a:cs typeface="Times New Roman" pitchFamily="18" charset="0"/>
              </a:rPr>
              <a:t>Create </a:t>
            </a:r>
            <a:r>
              <a:rPr lang="en-US" sz="2800" b="1" dirty="0" smtClean="0">
                <a:solidFill>
                  <a:schemeClr val="bg1"/>
                </a:solidFill>
                <a:latin typeface="Calibri" pitchFamily="34" charset="0"/>
                <a:ea typeface="Calibri" pitchFamily="34" charset="0"/>
                <a:cs typeface="Times New Roman" pitchFamily="18" charset="0"/>
              </a:rPr>
              <a:t>full size model </a:t>
            </a:r>
            <a:r>
              <a:rPr lang="en-US" sz="2800" b="1" dirty="0" smtClean="0">
                <a:solidFill>
                  <a:schemeClr val="tx1"/>
                </a:solidFill>
                <a:latin typeface="Calibri" pitchFamily="34" charset="0"/>
                <a:ea typeface="Calibri" pitchFamily="34" charset="0"/>
                <a:cs typeface="Times New Roman" pitchFamily="18" charset="0"/>
              </a:rPr>
              <a:t>to present to </a:t>
            </a:r>
            <a:r>
              <a:rPr lang="en-US" sz="2800" b="1" dirty="0" smtClean="0">
                <a:solidFill>
                  <a:schemeClr val="bg1"/>
                </a:solidFill>
                <a:latin typeface="Calibri" pitchFamily="34" charset="0"/>
                <a:ea typeface="Calibri" pitchFamily="34" charset="0"/>
                <a:cs typeface="Times New Roman" pitchFamily="18" charset="0"/>
              </a:rPr>
              <a:t>government</a:t>
            </a:r>
            <a:r>
              <a:rPr lang="en-US" sz="2800" b="1" dirty="0" smtClean="0">
                <a:solidFill>
                  <a:schemeClr val="tx1"/>
                </a:solidFill>
                <a:latin typeface="Calibri" pitchFamily="34" charset="0"/>
                <a:ea typeface="Calibri" pitchFamily="34" charset="0"/>
                <a:cs typeface="Times New Roman" pitchFamily="18" charset="0"/>
              </a:rPr>
              <a:t> and </a:t>
            </a:r>
            <a:r>
              <a:rPr lang="en-US" sz="2800" b="1" dirty="0" smtClean="0">
                <a:solidFill>
                  <a:schemeClr val="bg1"/>
                </a:solidFill>
                <a:latin typeface="Calibri" pitchFamily="34" charset="0"/>
                <a:ea typeface="Calibri" pitchFamily="34" charset="0"/>
                <a:cs typeface="Times New Roman" pitchFamily="18" charset="0"/>
              </a:rPr>
              <a:t>environmental </a:t>
            </a:r>
            <a:r>
              <a:rPr lang="en-US" sz="2800" b="1" dirty="0" smtClean="0">
                <a:solidFill>
                  <a:schemeClr val="tx1"/>
                </a:solidFill>
                <a:latin typeface="Calibri" pitchFamily="34" charset="0"/>
                <a:ea typeface="Calibri" pitchFamily="34" charset="0"/>
                <a:cs typeface="Times New Roman" pitchFamily="18" charset="0"/>
              </a:rPr>
              <a:t>entities.</a:t>
            </a:r>
          </a:p>
          <a:p>
            <a:pPr lvl="0" fontAlgn="base">
              <a:spcBef>
                <a:spcPct val="0"/>
              </a:spcBef>
              <a:spcAft>
                <a:spcPct val="0"/>
              </a:spcAft>
            </a:pPr>
            <a:endParaRPr lang="en-US" sz="4400" dirty="0" smtClean="0">
              <a:solidFill>
                <a:schemeClr val="tx1"/>
              </a:solidFill>
              <a:latin typeface="Calibri" pitchFamily="34" charset="0"/>
              <a:ea typeface="Calibri" pitchFamily="34" charset="0"/>
              <a:cs typeface="Times New Roman" pitchFamily="18" charset="0"/>
            </a:endParaRPr>
          </a:p>
          <a:p>
            <a:pPr lvl="0" algn="ctr" fontAlgn="base">
              <a:spcBef>
                <a:spcPct val="0"/>
              </a:spcBef>
              <a:spcAft>
                <a:spcPct val="0"/>
              </a:spcAft>
            </a:pPr>
            <a:endParaRPr lang="en-US" sz="4400" b="1" dirty="0" smtClean="0">
              <a:solidFill>
                <a:schemeClr val="bg1"/>
              </a:solidFill>
              <a:latin typeface="Arial" pitchFamily="34" charset="0"/>
              <a:cs typeface="Arial" pitchFamily="34" charset="0"/>
            </a:endParaRPr>
          </a:p>
        </p:txBody>
      </p:sp>
      <p:sp>
        <p:nvSpPr>
          <p:cNvPr id="8" name="Rectangle 7"/>
          <p:cNvSpPr>
            <a:spLocks noChangeArrowheads="1"/>
          </p:cNvSpPr>
          <p:nvPr/>
        </p:nvSpPr>
        <p:spPr bwMode="auto">
          <a:xfrm>
            <a:off x="3200400" y="5638800"/>
            <a:ext cx="5943600" cy="1219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sz="2800" b="1" dirty="0" smtClean="0">
                <a:solidFill>
                  <a:schemeClr val="tx1"/>
                </a:solidFill>
                <a:latin typeface="Calibri" pitchFamily="34" charset="0"/>
                <a:ea typeface="Calibri" pitchFamily="34" charset="0"/>
                <a:cs typeface="Times New Roman" pitchFamily="18" charset="0"/>
              </a:rPr>
              <a:t>Meet and display </a:t>
            </a:r>
            <a:r>
              <a:rPr lang="en-US" sz="2800" b="1" dirty="0" smtClean="0">
                <a:solidFill>
                  <a:schemeClr val="bg1"/>
                </a:solidFill>
                <a:latin typeface="Calibri" pitchFamily="34" charset="0"/>
                <a:ea typeface="Calibri" pitchFamily="34" charset="0"/>
                <a:cs typeface="Times New Roman" pitchFamily="18" charset="0"/>
              </a:rPr>
              <a:t>model</a:t>
            </a:r>
            <a:r>
              <a:rPr lang="en-US" sz="2800" b="1" dirty="0" smtClean="0">
                <a:solidFill>
                  <a:schemeClr val="tx1"/>
                </a:solidFill>
                <a:latin typeface="Calibri" pitchFamily="34" charset="0"/>
                <a:ea typeface="Calibri" pitchFamily="34" charset="0"/>
                <a:cs typeface="Times New Roman" pitchFamily="18" charset="0"/>
              </a:rPr>
              <a:t> to officials to represent our ideas and views. </a:t>
            </a:r>
            <a:endParaRPr lang="en-US" sz="4400" b="1" dirty="0" smtClean="0">
              <a:solidFill>
                <a:schemeClr val="tx1"/>
              </a:solidFill>
              <a:latin typeface="Arial" pitchFamily="34" charset="0"/>
              <a:cs typeface="Arial" pitchFamily="34" charset="0"/>
            </a:endParaRPr>
          </a:p>
          <a:p>
            <a:pPr lvl="0" algn="ctr" eaLnBrk="0" fontAlgn="base" hangingPunct="0">
              <a:spcBef>
                <a:spcPct val="0"/>
              </a:spcBef>
              <a:spcAft>
                <a:spcPct val="0"/>
              </a:spcAft>
            </a:pPr>
            <a:endParaRPr lang="en-US" sz="4400" b="1" dirty="0" smtClean="0">
              <a:solidFill>
                <a:schemeClr val="tx1"/>
              </a:solidFill>
              <a:latin typeface="Arial" pitchFamily="34" charset="0"/>
              <a:cs typeface="Arial" pitchFamily="34" charset="0"/>
            </a:endParaRPr>
          </a:p>
          <a:p>
            <a:pPr lvl="0" algn="ctr" fontAlgn="base">
              <a:spcBef>
                <a:spcPct val="0"/>
              </a:spcBef>
              <a:spcAft>
                <a:spcPct val="0"/>
              </a:spcAft>
            </a:pPr>
            <a:endParaRPr lang="en-US" sz="2800" b="1" dirty="0" smtClean="0">
              <a:solidFill>
                <a:schemeClr val="bg1"/>
              </a:solidFill>
              <a:latin typeface="Calibri" pitchFamily="34" charset="0"/>
              <a:ea typeface="Calibri" pitchFamily="34" charset="0"/>
              <a:cs typeface="Times New Roman" pitchFamily="18" charset="0"/>
            </a:endParaRPr>
          </a:p>
          <a:p>
            <a:pPr lvl="0" algn="ctr" fontAlgn="base">
              <a:spcBef>
                <a:spcPct val="0"/>
              </a:spcBef>
              <a:spcAft>
                <a:spcPct val="0"/>
              </a:spcAft>
            </a:pPr>
            <a:endParaRPr lang="en-US" sz="4400" b="1" dirty="0" smtClean="0">
              <a:solidFill>
                <a:schemeClr val="bg1"/>
              </a:solidFill>
              <a:latin typeface="Arial" pitchFamily="34" charset="0"/>
              <a:cs typeface="Arial" pitchFamily="34" charset="0"/>
            </a:endParaRPr>
          </a:p>
        </p:txBody>
      </p:sp>
      <p:sp>
        <p:nvSpPr>
          <p:cNvPr id="15" name="Title 1"/>
          <p:cNvSpPr>
            <a:spLocks noGrp="1"/>
          </p:cNvSpPr>
          <p:nvPr>
            <p:ph type="title"/>
          </p:nvPr>
        </p:nvSpPr>
        <p:spPr>
          <a:xfrm>
            <a:off x="2438400" y="304800"/>
            <a:ext cx="4724400" cy="1143000"/>
          </a:xfrm>
        </p:spPr>
        <p:txBody>
          <a:bodyPr>
            <a:normAutofit/>
          </a:bodyPr>
          <a:lstStyle/>
          <a:p>
            <a:r>
              <a:rPr lang="en-US" b="1" u="sng" dirty="0" smtClean="0"/>
              <a:t>Prototype Team</a:t>
            </a:r>
            <a:endParaRPr lang="en-US" b="1" u="sng" dirty="0"/>
          </a:p>
        </p:txBody>
      </p:sp>
    </p:spTree>
  </p:cSld>
  <p:clrMapOvr>
    <a:masterClrMapping/>
  </p:clrMapOvr>
  <p:transition spd="med">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6705600" cy="1219200"/>
          </a:xfrm>
        </p:spPr>
        <p:txBody>
          <a:bodyPr>
            <a:normAutofit/>
          </a:bodyPr>
          <a:lstStyle/>
          <a:p>
            <a:r>
              <a:rPr lang="en-US" sz="3600" b="1" u="sng" dirty="0" smtClean="0"/>
              <a:t>PROGRESS TOWARDS GOALS</a:t>
            </a:r>
            <a:endParaRPr lang="en-US" sz="3600" b="1" u="sng" dirty="0"/>
          </a:p>
        </p:txBody>
      </p:sp>
      <p:sp>
        <p:nvSpPr>
          <p:cNvPr id="3" name="Content Placeholder 2"/>
          <p:cNvSpPr>
            <a:spLocks noGrp="1"/>
          </p:cNvSpPr>
          <p:nvPr>
            <p:ph idx="1"/>
          </p:nvPr>
        </p:nvSpPr>
        <p:spPr>
          <a:xfrm>
            <a:off x="2209800" y="1828800"/>
            <a:ext cx="5257800" cy="1600200"/>
          </a:xfrm>
        </p:spPr>
        <p:txBody>
          <a:bodyPr>
            <a:normAutofit fontScale="25000" lnSpcReduction="20000"/>
          </a:bodyPr>
          <a:lstStyle/>
          <a:p>
            <a:pPr>
              <a:buFont typeface="Wingdings" pitchFamily="2" charset="2"/>
              <a:buChar char="v"/>
            </a:pPr>
            <a:r>
              <a:rPr lang="en-US" sz="8000" b="1" dirty="0" smtClean="0"/>
              <a:t>Spreading the word </a:t>
            </a:r>
            <a:r>
              <a:rPr lang="en-US" sz="8000" dirty="0" smtClean="0"/>
              <a:t>: Facebook and Twitter</a:t>
            </a:r>
          </a:p>
          <a:p>
            <a:pPr>
              <a:buFont typeface="Wingdings" pitchFamily="2" charset="2"/>
              <a:buChar char="v"/>
            </a:pPr>
            <a:r>
              <a:rPr lang="en-US" sz="8000" dirty="0" smtClean="0"/>
              <a:t>Contacted </a:t>
            </a:r>
            <a:r>
              <a:rPr lang="en-US" sz="8000" b="1" dirty="0" smtClean="0"/>
              <a:t>6 government and non-governmental </a:t>
            </a:r>
            <a:r>
              <a:rPr lang="en-US" sz="8000" dirty="0" smtClean="0"/>
              <a:t>organizations </a:t>
            </a:r>
          </a:p>
          <a:p>
            <a:pPr lvl="2">
              <a:buFont typeface="Wingdings" pitchFamily="2" charset="2"/>
              <a:buChar char="v"/>
            </a:pPr>
            <a:r>
              <a:rPr lang="en-US" sz="7200" i="1" dirty="0" smtClean="0"/>
              <a:t>Chicago centre for green technology</a:t>
            </a:r>
          </a:p>
          <a:p>
            <a:pPr lvl="2">
              <a:buFont typeface="Wingdings" pitchFamily="2" charset="2"/>
              <a:buChar char="v"/>
            </a:pPr>
            <a:r>
              <a:rPr lang="en-US" sz="7200" i="1" dirty="0" smtClean="0"/>
              <a:t>Chicago dept. of environment</a:t>
            </a:r>
          </a:p>
          <a:p>
            <a:pPr lvl="2">
              <a:buFont typeface="Wingdings" pitchFamily="2" charset="2"/>
              <a:buChar char="v"/>
            </a:pPr>
            <a:r>
              <a:rPr lang="en-US" sz="7200" i="1" dirty="0" smtClean="0"/>
              <a:t>Metropolitan planning council</a:t>
            </a:r>
          </a:p>
          <a:p>
            <a:pPr lvl="2">
              <a:buFont typeface="Wingdings" pitchFamily="2" charset="2"/>
              <a:buChar char="v"/>
            </a:pPr>
            <a:r>
              <a:rPr lang="en-US" sz="7200" i="1" dirty="0" smtClean="0"/>
              <a:t>Naperville Park district</a:t>
            </a:r>
          </a:p>
          <a:p>
            <a:pPr lvl="2">
              <a:buFont typeface="Wingdings" pitchFamily="2" charset="2"/>
              <a:buChar char="v"/>
            </a:pPr>
            <a:r>
              <a:rPr lang="en-US" sz="7200" i="1" dirty="0" smtClean="0"/>
              <a:t>American society of plumbing engineers</a:t>
            </a:r>
          </a:p>
          <a:p>
            <a:pPr lvl="2">
              <a:buFont typeface="Wingdings" pitchFamily="2" charset="2"/>
              <a:buChar char="v"/>
            </a:pPr>
            <a:r>
              <a:rPr lang="en-US" sz="7200" i="1" dirty="0" smtClean="0"/>
              <a:t>Illinois Environment Protection Agency</a:t>
            </a:r>
          </a:p>
          <a:p>
            <a:pPr>
              <a:buFont typeface="Wingdings" pitchFamily="2" charset="2"/>
              <a:buChar char="v"/>
            </a:pPr>
            <a:r>
              <a:rPr lang="en-US" sz="8000" b="1" dirty="0" smtClean="0"/>
              <a:t>Created an awareness video</a:t>
            </a:r>
          </a:p>
          <a:p>
            <a:pPr>
              <a:buFont typeface="Wingdings" pitchFamily="2" charset="2"/>
              <a:buChar char="v"/>
            </a:pPr>
            <a:r>
              <a:rPr lang="en-US" sz="8000" b="1" dirty="0" smtClean="0"/>
              <a:t>Created an awareness model</a:t>
            </a:r>
          </a:p>
          <a:p>
            <a:pPr>
              <a:buNone/>
            </a:pPr>
            <a:endParaRPr lang="en-US" dirty="0" smtClean="0"/>
          </a:p>
          <a:p>
            <a:pPr>
              <a:buNone/>
            </a:pPr>
            <a:r>
              <a:rPr lang="en-US" dirty="0"/>
              <a:t> </a:t>
            </a:r>
            <a:r>
              <a:rPr lang="en-US" dirty="0" smtClean="0"/>
              <a:t>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rot="16200000">
            <a:off x="-2514600" y="2514600"/>
            <a:ext cx="6858000" cy="1828800"/>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0" y="76200"/>
            <a:ext cx="9144000" cy="6858000"/>
            <a:chOff x="0" y="76200"/>
            <a:chExt cx="9144000" cy="6858000"/>
          </a:xfrm>
        </p:grpSpPr>
        <p:pic>
          <p:nvPicPr>
            <p:cNvPr id="5" name="Picture 3"/>
            <p:cNvPicPr>
              <a:picLocks noChangeAspect="1" noChangeArrowheads="1"/>
            </p:cNvPicPr>
            <p:nvPr/>
          </p:nvPicPr>
          <p:blipFill>
            <a:blip r:embed="rId2" cstate="print"/>
            <a:srcRect/>
            <a:stretch>
              <a:fillRect/>
            </a:stretch>
          </p:blipFill>
          <p:spPr bwMode="auto">
            <a:xfrm>
              <a:off x="0" y="76200"/>
              <a:ext cx="9144000" cy="685800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6172200" y="1066800"/>
              <a:ext cx="609600" cy="338554"/>
            </a:xfrm>
            <a:prstGeom prst="rect">
              <a:avLst/>
            </a:prstGeom>
            <a:noFill/>
          </p:spPr>
          <p:txBody>
            <a:bodyPr wrap="square" lIns="91440" tIns="45720" rIns="91440" bIns="45720">
              <a:spAutoFit/>
            </a:bodyPr>
            <a:lstStyle/>
            <a:p>
              <a:pPr algn="ctr"/>
              <a:r>
                <a:rPr lang="en-US" sz="16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s</a:t>
              </a:r>
              <a:endParaRPr lang="en-US" sz="16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7" name="Rectangle 6"/>
            <p:cNvSpPr/>
            <p:nvPr/>
          </p:nvSpPr>
          <p:spPr>
            <a:xfrm>
              <a:off x="1219201" y="6019800"/>
              <a:ext cx="3048000" cy="461665"/>
            </a:xfrm>
            <a:prstGeom prst="rect">
              <a:avLst/>
            </a:prstGeom>
            <a:noFill/>
          </p:spPr>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Public Awareness</a:t>
              </a:r>
              <a:endParaRPr lang="en-US"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8" name="Oval 7"/>
            <p:cNvSpPr/>
            <p:nvPr/>
          </p:nvSpPr>
          <p:spPr>
            <a:xfrm>
              <a:off x="5486400" y="152400"/>
              <a:ext cx="1295400" cy="1371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GOALS</a:t>
              </a:r>
              <a:endParaRPr lang="en-US" sz="2000" b="1" dirty="0">
                <a:solidFill>
                  <a:schemeClr val="tx1"/>
                </a:solidFill>
              </a:endParaRPr>
            </a:p>
          </p:txBody>
        </p:sp>
        <p:sp>
          <p:nvSpPr>
            <p:cNvPr id="9" name="Rectangle 8"/>
            <p:cNvSpPr/>
            <p:nvPr/>
          </p:nvSpPr>
          <p:spPr>
            <a:xfrm>
              <a:off x="3733799" y="4648200"/>
              <a:ext cx="4800601" cy="461665"/>
            </a:xfrm>
            <a:prstGeom prst="rect">
              <a:avLst/>
            </a:prstGeom>
          </p:spPr>
          <p:txBody>
            <a:bodyPr wrap="square">
              <a:spAutoFit/>
            </a:bodyPr>
            <a:lstStyle/>
            <a:p>
              <a:pPr algn="ct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Contacting organizations</a:t>
              </a:r>
              <a:endParaRPr lang="en-US"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0" name="Rectangle 9"/>
            <p:cNvSpPr/>
            <p:nvPr/>
          </p:nvSpPr>
          <p:spPr>
            <a:xfrm>
              <a:off x="1295400" y="2590800"/>
              <a:ext cx="3813593" cy="830997"/>
            </a:xfrm>
            <a:prstGeom prst="rect">
              <a:avLst/>
            </a:prstGeom>
          </p:spPr>
          <p:txBody>
            <a:bodyPr wrap="square">
              <a:spAutoFit/>
            </a:bodyPr>
            <a:lstStyle/>
            <a:p>
              <a:pPr algn="ct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Creating MODEL and Video</a:t>
              </a:r>
              <a:endParaRPr lang="en-US"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1" name="Rectangle 10"/>
            <p:cNvSpPr/>
            <p:nvPr/>
          </p:nvSpPr>
          <p:spPr>
            <a:xfrm>
              <a:off x="6781800" y="2438400"/>
              <a:ext cx="2133600" cy="461665"/>
            </a:xfrm>
            <a:prstGeom prst="rect">
              <a:avLst/>
            </a:prstGeom>
          </p:spPr>
          <p:txBody>
            <a:bodyPr wrap="square">
              <a:spAutoFit/>
            </a:bodyPr>
            <a:lstStyle/>
            <a:p>
              <a:pPr algn="ct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Prototyping</a:t>
              </a:r>
              <a:endParaRPr lang="en-US"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2" name="Rectangle 11"/>
            <p:cNvSpPr/>
            <p:nvPr/>
          </p:nvSpPr>
          <p:spPr>
            <a:xfrm>
              <a:off x="685800" y="1143000"/>
              <a:ext cx="1828801" cy="830997"/>
            </a:xfrm>
            <a:prstGeom prst="rect">
              <a:avLst/>
            </a:prstGeom>
          </p:spPr>
          <p:txBody>
            <a:bodyPr wrap="square">
              <a:spAutoFit/>
            </a:bodyPr>
            <a:lstStyle/>
            <a:p>
              <a:pPr algn="ct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Combining Results</a:t>
              </a:r>
              <a:endParaRPr lang="en-US"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grpSp>
    </p:spTree>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Awareness video</a:t>
            </a:r>
            <a:endParaRPr lang="en-US" b="1" u="sng" dirty="0"/>
          </a:p>
        </p:txBody>
      </p:sp>
      <p:sp>
        <p:nvSpPr>
          <p:cNvPr id="5" name="Action Button: Forward or Next 4">
            <a:hlinkClick r:id="rId2" action="ppaction://hlinkfile" highlightClick="1"/>
          </p:cNvPr>
          <p:cNvSpPr/>
          <p:nvPr/>
        </p:nvSpPr>
        <p:spPr>
          <a:xfrm>
            <a:off x="3581400" y="2819400"/>
            <a:ext cx="2514600" cy="1905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1219200"/>
          </a:xfrm>
        </p:spPr>
        <p:txBody>
          <a:bodyPr>
            <a:normAutofit fontScale="90000"/>
          </a:bodyPr>
          <a:lstStyle/>
          <a:p>
            <a:r>
              <a:rPr lang="en-US" b="1" u="sng" dirty="0" smtClean="0"/>
              <a:t>Major Obstacles Encountered</a:t>
            </a:r>
            <a:endParaRPr lang="en-US" b="1" u="sng" dirty="0"/>
          </a:p>
        </p:txBody>
      </p:sp>
      <p:sp>
        <p:nvSpPr>
          <p:cNvPr id="5" name="Subtitle 2"/>
          <p:cNvSpPr txBox="1">
            <a:spLocks/>
          </p:cNvSpPr>
          <p:nvPr/>
        </p:nvSpPr>
        <p:spPr>
          <a:xfrm>
            <a:off x="2362200" y="1828800"/>
            <a:ext cx="6019800" cy="2590800"/>
          </a:xfrm>
          <a:prstGeom prst="rect">
            <a:avLst/>
          </a:prstGeom>
        </p:spPr>
        <p:txBody>
          <a:bodyPr vert="horz" lIns="91440" tIns="45720" rIns="91440" bIns="45720" rtlCol="0">
            <a:normAutofit/>
          </a:bodyPr>
          <a:lstStyle/>
          <a:p>
            <a:pPr lvl="1" indent="-457200">
              <a:spcBef>
                <a:spcPts val="1800"/>
              </a:spcBef>
              <a:spcAft>
                <a:spcPts val="600"/>
              </a:spcAft>
              <a:buClr>
                <a:schemeClr val="accent1"/>
              </a:buClr>
              <a:buSzPct val="80000"/>
              <a:buFont typeface="Wingdings" pitchFamily="2" charset="2"/>
              <a:buChar char="v"/>
            </a:pPr>
            <a:r>
              <a:rPr lang="en-US" sz="2400" b="1" dirty="0" smtClean="0"/>
              <a:t>CAD Design: </a:t>
            </a:r>
          </a:p>
          <a:p>
            <a:pPr lvl="2" indent="-457200">
              <a:spcBef>
                <a:spcPts val="1800"/>
              </a:spcBef>
              <a:spcAft>
                <a:spcPts val="600"/>
              </a:spcAft>
              <a:buClr>
                <a:schemeClr val="accent1"/>
              </a:buClr>
              <a:buSzPct val="80000"/>
              <a:buFont typeface="Wingdings" pitchFamily="2" charset="2"/>
              <a:buChar char="v"/>
            </a:pPr>
            <a:r>
              <a:rPr lang="en-US" sz="2000" dirty="0" smtClean="0"/>
              <a:t>Re-Learning 3D Modeling in CAD</a:t>
            </a:r>
          </a:p>
          <a:p>
            <a:pPr lvl="2" indent="-457200">
              <a:spcBef>
                <a:spcPts val="1800"/>
              </a:spcBef>
              <a:spcAft>
                <a:spcPts val="600"/>
              </a:spcAft>
              <a:buClr>
                <a:schemeClr val="accent1"/>
              </a:buClr>
              <a:buSzPct val="80000"/>
              <a:buFont typeface="Wingdings" pitchFamily="2" charset="2"/>
              <a:buChar char="v"/>
            </a:pPr>
            <a:r>
              <a:rPr lang="en-US" sz="2000" dirty="0" smtClean="0"/>
              <a:t>Creating a Drawing Suitable for Demonstration</a:t>
            </a:r>
          </a:p>
          <a:p>
            <a:pPr lvl="2" indent="-457200">
              <a:spcBef>
                <a:spcPts val="1800"/>
              </a:spcBef>
              <a:spcAft>
                <a:spcPts val="600"/>
              </a:spcAft>
              <a:buClr>
                <a:schemeClr val="accent1"/>
              </a:buClr>
              <a:buSzPct val="80000"/>
              <a:buFont typeface="Wingdings" pitchFamily="2" charset="2"/>
              <a:buChar char="v"/>
            </a:pPr>
            <a:r>
              <a:rPr lang="en-US" sz="2000" dirty="0" smtClean="0"/>
              <a:t>Modifying Drawing (scaling etc.) For Printing</a:t>
            </a:r>
          </a:p>
          <a:p>
            <a:pPr lvl="2" indent="-457200">
              <a:spcBef>
                <a:spcPts val="1800"/>
              </a:spcBef>
              <a:spcAft>
                <a:spcPts val="600"/>
              </a:spcAft>
              <a:buClr>
                <a:schemeClr val="accent1"/>
              </a:buClr>
              <a:buSzPct val="80000"/>
              <a:buFont typeface="Wingdings" pitchFamily="2" charset="2"/>
              <a:buChar char="v"/>
            </a:pPr>
            <a:endParaRPr lang="en-US" sz="2000" b="1" dirty="0" smtClean="0"/>
          </a:p>
          <a:p>
            <a:pPr lvl="2" indent="-457200">
              <a:spcBef>
                <a:spcPts val="1800"/>
              </a:spcBef>
              <a:spcAft>
                <a:spcPts val="600"/>
              </a:spcAft>
              <a:buClr>
                <a:schemeClr val="accent1"/>
              </a:buClr>
              <a:buSzPct val="80000"/>
              <a:buFont typeface="Wingdings" pitchFamily="2" charset="2"/>
              <a:buChar char="v"/>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2"/>
          <p:cNvPicPr>
            <a:picLocks noChangeAspect="1" noChangeArrowheads="1"/>
          </p:cNvPicPr>
          <p:nvPr/>
        </p:nvPicPr>
        <p:blipFill>
          <a:blip r:embed="rId2" cstate="print"/>
          <a:srcRect/>
          <a:stretch>
            <a:fillRect/>
          </a:stretch>
        </p:blipFill>
        <p:spPr bwMode="auto">
          <a:xfrm>
            <a:off x="3276600" y="4267200"/>
            <a:ext cx="3481903" cy="2590800"/>
          </a:xfrm>
          <a:prstGeom prst="rect">
            <a:avLst/>
          </a:prstGeom>
          <a:noFill/>
          <a:ln w="9525">
            <a:noFill/>
            <a:miter lim="800000"/>
            <a:headEnd/>
            <a:tailEnd/>
          </a:ln>
        </p:spPr>
      </p:pic>
      <p:sp>
        <p:nvSpPr>
          <p:cNvPr id="10" name="TextBox 9"/>
          <p:cNvSpPr txBox="1"/>
          <p:nvPr/>
        </p:nvSpPr>
        <p:spPr>
          <a:xfrm>
            <a:off x="5105400" y="4343400"/>
            <a:ext cx="1752600" cy="369332"/>
          </a:xfrm>
          <a:prstGeom prst="rect">
            <a:avLst/>
          </a:prstGeom>
          <a:noFill/>
        </p:spPr>
        <p:txBody>
          <a:bodyPr wrap="square" rtlCol="0">
            <a:spAutoFit/>
          </a:bodyPr>
          <a:lstStyle/>
          <a:p>
            <a:r>
              <a:rPr lang="en-US" b="1" u="sng" dirty="0" smtClean="0">
                <a:solidFill>
                  <a:schemeClr val="bg1"/>
                </a:solidFill>
              </a:rPr>
              <a:t>CAD Drawing</a:t>
            </a:r>
            <a:endParaRPr lang="en-US" b="1" u="sng" dirty="0">
              <a:solidFill>
                <a:schemeClr val="bg1"/>
              </a:solidFill>
            </a:endParaRPr>
          </a:p>
        </p:txBody>
      </p:sp>
    </p:spTree>
  </p:cSld>
  <p:clrMapOvr>
    <a:masterClrMapping/>
  </p:clrMapOvr>
  <p:transition spd="med">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286000" y="4267200"/>
            <a:ext cx="6019800" cy="2590800"/>
          </a:xfrm>
          <a:prstGeom prst="rect">
            <a:avLst/>
          </a:prstGeom>
        </p:spPr>
        <p:txBody>
          <a:bodyPr vert="horz" lIns="91440" tIns="45720" rIns="91440" bIns="45720" rtlCol="0">
            <a:normAutofit/>
          </a:bodyPr>
          <a:lstStyle/>
          <a:p>
            <a:pPr lvl="1" indent="-457200">
              <a:spcBef>
                <a:spcPts val="1800"/>
              </a:spcBef>
              <a:spcAft>
                <a:spcPts val="600"/>
              </a:spcAft>
              <a:buClr>
                <a:schemeClr val="accent1"/>
              </a:buClr>
              <a:buSzPct val="80000"/>
              <a:buFont typeface="Wingdings" pitchFamily="2" charset="2"/>
              <a:buChar char="v"/>
            </a:pPr>
            <a:r>
              <a:rPr lang="en-US" sz="2000" b="1" dirty="0" smtClean="0"/>
              <a:t>We have 121 followers so far on Facebook, whereas we have minimal response on twitter. </a:t>
            </a:r>
          </a:p>
          <a:p>
            <a:pPr lvl="2" indent="-457200">
              <a:spcBef>
                <a:spcPts val="1800"/>
              </a:spcBef>
              <a:spcAft>
                <a:spcPts val="600"/>
              </a:spcAft>
              <a:buClr>
                <a:schemeClr val="accent1"/>
              </a:buClr>
              <a:buSzPct val="80000"/>
              <a:buFont typeface="Wingdings" pitchFamily="2" charset="2"/>
              <a:buChar char="v"/>
            </a:pPr>
            <a:endParaRPr lang="en-US" sz="2000" b="1" dirty="0" smtClean="0"/>
          </a:p>
          <a:p>
            <a:pPr lvl="2" indent="-457200">
              <a:spcBef>
                <a:spcPts val="1800"/>
              </a:spcBef>
              <a:spcAft>
                <a:spcPts val="600"/>
              </a:spcAft>
              <a:buClr>
                <a:schemeClr val="accent1"/>
              </a:buClr>
              <a:buSzPct val="80000"/>
              <a:buFont typeface="Wingdings" pitchFamily="2" charset="2"/>
              <a:buChar char="v"/>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Title 1"/>
          <p:cNvSpPr>
            <a:spLocks noGrp="1"/>
          </p:cNvSpPr>
          <p:nvPr>
            <p:ph type="title"/>
          </p:nvPr>
        </p:nvSpPr>
        <p:spPr>
          <a:xfrm>
            <a:off x="1371600" y="228600"/>
            <a:ext cx="7772400" cy="1219200"/>
          </a:xfrm>
        </p:spPr>
        <p:txBody>
          <a:bodyPr>
            <a:normAutofit fontScale="90000"/>
          </a:bodyPr>
          <a:lstStyle/>
          <a:p>
            <a:r>
              <a:rPr lang="en-US" b="1" u="sng" dirty="0" smtClean="0"/>
              <a:t>Major Obstacles Encountered</a:t>
            </a:r>
            <a:endParaRPr lang="en-US" b="1" u="sng" dirty="0"/>
          </a:p>
        </p:txBody>
      </p:sp>
      <p:sp>
        <p:nvSpPr>
          <p:cNvPr id="8" name="Subtitle 2"/>
          <p:cNvSpPr txBox="1">
            <a:spLocks/>
          </p:cNvSpPr>
          <p:nvPr/>
        </p:nvSpPr>
        <p:spPr>
          <a:xfrm>
            <a:off x="2209800" y="1676400"/>
            <a:ext cx="6019800" cy="2590800"/>
          </a:xfrm>
          <a:prstGeom prst="rect">
            <a:avLst/>
          </a:prstGeom>
        </p:spPr>
        <p:txBody>
          <a:bodyPr vert="horz" lIns="91440" tIns="45720" rIns="91440" bIns="45720" rtlCol="0">
            <a:normAutofit lnSpcReduction="10000"/>
          </a:bodyPr>
          <a:lstStyle/>
          <a:p>
            <a:pPr lvl="1" indent="-457200">
              <a:spcBef>
                <a:spcPts val="1800"/>
              </a:spcBef>
              <a:spcAft>
                <a:spcPts val="600"/>
              </a:spcAft>
              <a:buClr>
                <a:schemeClr val="accent1"/>
              </a:buClr>
              <a:buSzPct val="80000"/>
              <a:buFont typeface="Wingdings" pitchFamily="2" charset="2"/>
              <a:buChar char="v"/>
            </a:pPr>
            <a:r>
              <a:rPr lang="en-US" sz="2400" b="1" dirty="0" smtClean="0"/>
              <a:t>Getting a response from government organizations.</a:t>
            </a:r>
          </a:p>
          <a:p>
            <a:pPr lvl="2" indent="-457200">
              <a:spcBef>
                <a:spcPts val="1800"/>
              </a:spcBef>
              <a:spcAft>
                <a:spcPts val="600"/>
              </a:spcAft>
              <a:buClr>
                <a:schemeClr val="accent1"/>
              </a:buClr>
              <a:buSzPct val="80000"/>
              <a:buFont typeface="Wingdings" pitchFamily="2" charset="2"/>
              <a:buChar char="v"/>
            </a:pPr>
            <a:r>
              <a:rPr lang="en-US" sz="2000" dirty="0" smtClean="0"/>
              <a:t>Little response to emails</a:t>
            </a:r>
          </a:p>
          <a:p>
            <a:pPr lvl="2" indent="-457200">
              <a:spcBef>
                <a:spcPts val="1800"/>
              </a:spcBef>
              <a:spcAft>
                <a:spcPts val="600"/>
              </a:spcAft>
              <a:buClr>
                <a:schemeClr val="accent1"/>
              </a:buClr>
              <a:buSzPct val="80000"/>
              <a:buFont typeface="Wingdings" pitchFamily="2" charset="2"/>
              <a:buChar char="v"/>
            </a:pPr>
            <a:r>
              <a:rPr lang="en-US" sz="2000" dirty="0" smtClean="0"/>
              <a:t>Little response to Phone Calls</a:t>
            </a:r>
          </a:p>
          <a:p>
            <a:pPr lvl="2" indent="-457200">
              <a:spcBef>
                <a:spcPts val="1800"/>
              </a:spcBef>
              <a:spcAft>
                <a:spcPts val="600"/>
              </a:spcAft>
              <a:buClr>
                <a:schemeClr val="accent1"/>
              </a:buClr>
              <a:buSzPct val="80000"/>
              <a:buFont typeface="Wingdings" pitchFamily="2" charset="2"/>
              <a:buChar char="v"/>
            </a:pPr>
            <a:r>
              <a:rPr lang="en-US" sz="2000" dirty="0" smtClean="0"/>
              <a:t>Little response to social network</a:t>
            </a:r>
          </a:p>
        </p:txBody>
      </p:sp>
    </p:spTree>
  </p:cSld>
  <p:clrMapOvr>
    <a:masterClrMapping/>
  </p:clrMapOvr>
  <p:transition spd="med">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b="1" u="sng" dirty="0" smtClean="0"/>
              <a:t>Anticipated Major Challenges</a:t>
            </a:r>
            <a:endParaRPr lang="en-US" sz="3600" b="1" u="sng" dirty="0"/>
          </a:p>
        </p:txBody>
      </p:sp>
      <p:sp>
        <p:nvSpPr>
          <p:cNvPr id="5" name="Content Placeholder 4"/>
          <p:cNvSpPr>
            <a:spLocks noGrp="1"/>
          </p:cNvSpPr>
          <p:nvPr>
            <p:ph idx="1"/>
          </p:nvPr>
        </p:nvSpPr>
        <p:spPr>
          <a:xfrm>
            <a:off x="1828800" y="1676400"/>
            <a:ext cx="7315200" cy="2438400"/>
          </a:xfrm>
        </p:spPr>
        <p:txBody>
          <a:bodyPr>
            <a:noAutofit/>
          </a:bodyPr>
          <a:lstStyle/>
          <a:p>
            <a:pPr>
              <a:buFont typeface="Wingdings" pitchFamily="2" charset="2"/>
              <a:buChar char="v"/>
            </a:pPr>
            <a:r>
              <a:rPr lang="en-US" sz="2400" b="1" dirty="0" smtClean="0"/>
              <a:t>One challenge our team faces is getting environmental and governmental entities to support our initiative</a:t>
            </a:r>
            <a:r>
              <a:rPr lang="en-US" sz="1200" b="1" dirty="0" smtClean="0"/>
              <a:t>. </a:t>
            </a:r>
          </a:p>
          <a:p>
            <a:pPr lvl="1">
              <a:buFont typeface="Wingdings" pitchFamily="2" charset="2"/>
              <a:buChar char="v"/>
            </a:pPr>
            <a:r>
              <a:rPr lang="en-US" sz="1800" dirty="0" smtClean="0"/>
              <a:t>These entities might have different views/goals/approaches than us.</a:t>
            </a:r>
          </a:p>
          <a:p>
            <a:pPr lvl="1">
              <a:buFont typeface="Wingdings" pitchFamily="2" charset="2"/>
              <a:buChar char="v"/>
            </a:pPr>
            <a:r>
              <a:rPr lang="en-US" sz="1800" dirty="0" smtClean="0"/>
              <a:t>We plan to overcome this challenge by seeking to speak/meet with different groups and organizations, not just 2 or 3.</a:t>
            </a:r>
            <a:endParaRPr lang="en-US" sz="1800" dirty="0"/>
          </a:p>
        </p:txBody>
      </p:sp>
      <p:pic>
        <p:nvPicPr>
          <p:cNvPr id="2051" name="Picture 3"/>
          <p:cNvPicPr>
            <a:picLocks noChangeAspect="1" noChangeArrowheads="1"/>
          </p:cNvPicPr>
          <p:nvPr/>
        </p:nvPicPr>
        <p:blipFill>
          <a:blip r:embed="rId2" cstate="print"/>
          <a:srcRect/>
          <a:stretch>
            <a:fillRect/>
          </a:stretch>
        </p:blipFill>
        <p:spPr bwMode="auto">
          <a:xfrm>
            <a:off x="4267200" y="4648200"/>
            <a:ext cx="2380841" cy="1981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10400" cy="1143000"/>
          </a:xfrm>
        </p:spPr>
        <p:txBody>
          <a:bodyPr>
            <a:normAutofit fontScale="90000"/>
          </a:bodyPr>
          <a:lstStyle/>
          <a:p>
            <a:r>
              <a:rPr lang="en-US" b="1" u="sng" dirty="0" smtClean="0"/>
              <a:t>Statement of the Problem</a:t>
            </a:r>
            <a:endParaRPr lang="en-US" b="1" u="sng" dirty="0"/>
          </a:p>
        </p:txBody>
      </p:sp>
      <p:sp>
        <p:nvSpPr>
          <p:cNvPr id="4" name="Subtitle 2"/>
          <p:cNvSpPr>
            <a:spLocks noGrp="1"/>
          </p:cNvSpPr>
          <p:nvPr>
            <p:ph idx="1"/>
          </p:nvPr>
        </p:nvSpPr>
        <p:spPr>
          <a:xfrm>
            <a:off x="2057400" y="1676400"/>
            <a:ext cx="6629400" cy="4724400"/>
          </a:xfrm>
        </p:spPr>
        <p:txBody>
          <a:bodyPr>
            <a:normAutofit fontScale="92500"/>
          </a:bodyPr>
          <a:lstStyle/>
          <a:p>
            <a:pPr algn="l">
              <a:spcAft>
                <a:spcPts val="600"/>
              </a:spcAft>
              <a:buFont typeface="Wingdings" pitchFamily="2" charset="2"/>
              <a:buChar char="v"/>
            </a:pPr>
            <a:r>
              <a:rPr lang="en-US" sz="2400" dirty="0" smtClean="0">
                <a:solidFill>
                  <a:schemeClr val="tx1"/>
                </a:solidFill>
              </a:rPr>
              <a:t>The condensate from A/C units produces water of high purity that is currently wasted in spite of its potential for saving tap water.</a:t>
            </a:r>
          </a:p>
          <a:p>
            <a:pPr algn="l">
              <a:spcAft>
                <a:spcPts val="600"/>
              </a:spcAft>
              <a:buFont typeface="Wingdings" pitchFamily="2" charset="2"/>
              <a:buChar char="v"/>
            </a:pPr>
            <a:r>
              <a:rPr lang="en-US" sz="2400" dirty="0" smtClean="0">
                <a:solidFill>
                  <a:schemeClr val="tx1"/>
                </a:solidFill>
              </a:rPr>
              <a:t>The biggest obstacle for harvesting A/C condensate are regulations.  Building a system to tap into this condensate is not contemplated in the building’s code and thus, it is not permitted.</a:t>
            </a:r>
          </a:p>
          <a:p>
            <a:pPr algn="l">
              <a:spcAft>
                <a:spcPts val="600"/>
              </a:spcAft>
              <a:buFont typeface="Wingdings" pitchFamily="2" charset="2"/>
              <a:buChar char="v"/>
            </a:pPr>
            <a:r>
              <a:rPr lang="en-US" sz="2400" dirty="0" smtClean="0">
                <a:solidFill>
                  <a:schemeClr val="tx1"/>
                </a:solidFill>
              </a:rPr>
              <a:t>This IPRO will help reduce the barriers for accepting the use of this wasted resource through education of the general public and officials of the City of Chicago. This will be done by showing the potential to use this for various purposes.</a:t>
            </a:r>
            <a:endParaRPr lang="en-US" sz="2400" dirty="0">
              <a:solidFill>
                <a:schemeClr val="tx1"/>
              </a:solidFill>
            </a:endParaRP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696200" cy="1219200"/>
          </a:xfrm>
        </p:spPr>
        <p:txBody>
          <a:bodyPr>
            <a:normAutofit fontScale="90000"/>
          </a:bodyPr>
          <a:lstStyle/>
          <a:p>
            <a:r>
              <a:rPr lang="en-US" b="1" u="sng" dirty="0" smtClean="0"/>
              <a:t>Anticipated Major Challenges</a:t>
            </a:r>
            <a:endParaRPr lang="en-US" b="1" u="sng" dirty="0"/>
          </a:p>
        </p:txBody>
      </p:sp>
      <p:sp>
        <p:nvSpPr>
          <p:cNvPr id="3" name="Content Placeholder 2"/>
          <p:cNvSpPr>
            <a:spLocks noGrp="1"/>
          </p:cNvSpPr>
          <p:nvPr>
            <p:ph idx="1"/>
          </p:nvPr>
        </p:nvSpPr>
        <p:spPr>
          <a:xfrm>
            <a:off x="2209800" y="1828800"/>
            <a:ext cx="6477000" cy="4343400"/>
          </a:xfrm>
        </p:spPr>
        <p:txBody>
          <a:bodyPr>
            <a:normAutofit fontScale="70000" lnSpcReduction="20000"/>
          </a:bodyPr>
          <a:lstStyle/>
          <a:p>
            <a:pPr>
              <a:buFont typeface="Wingdings" pitchFamily="2" charset="2"/>
              <a:buChar char="v"/>
            </a:pPr>
            <a:r>
              <a:rPr lang="en-US" sz="3200" b="1" dirty="0" smtClean="0"/>
              <a:t>Secondly, our team might not always have the resources necessary to complete certain tasks or projects.</a:t>
            </a:r>
          </a:p>
          <a:p>
            <a:pPr lvl="1">
              <a:buFont typeface="Wingdings" pitchFamily="2" charset="2"/>
              <a:buChar char="v"/>
            </a:pPr>
            <a:r>
              <a:rPr lang="en-US" sz="3400" dirty="0" smtClean="0"/>
              <a:t>Our team will need to have access to different air conditioning systems as well as land to try various proposed solutions. </a:t>
            </a:r>
          </a:p>
          <a:p>
            <a:pPr>
              <a:buFont typeface="Wingdings" pitchFamily="2" charset="2"/>
              <a:buChar char="v"/>
            </a:pPr>
            <a:r>
              <a:rPr lang="en-US" sz="3300" b="1" dirty="0" smtClean="0"/>
              <a:t>Finally, a major challenge in all projects is time. </a:t>
            </a:r>
          </a:p>
          <a:p>
            <a:pPr lvl="1">
              <a:buFont typeface="Wingdings" pitchFamily="2" charset="2"/>
              <a:buChar char="v"/>
            </a:pPr>
            <a:r>
              <a:rPr lang="en-US" sz="3200" dirty="0" smtClean="0"/>
              <a:t>With so many ideas and directions, we may not have enough time to complete our goals.</a:t>
            </a:r>
          </a:p>
          <a:p>
            <a:pPr lvl="1">
              <a:buNone/>
            </a:pPr>
            <a:endParaRPr lang="en-US" sz="1400" dirty="0" smtClean="0"/>
          </a:p>
          <a:p>
            <a:endParaRPr lang="en-US" dirty="0"/>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1143000"/>
          </a:xfrm>
        </p:spPr>
        <p:txBody>
          <a:bodyPr>
            <a:normAutofit/>
          </a:bodyPr>
          <a:lstStyle/>
          <a:p>
            <a:pPr algn="ctr"/>
            <a:r>
              <a:rPr lang="en-US" b="1" u="sng" dirty="0" smtClean="0"/>
              <a:t>Helpful Support</a:t>
            </a:r>
            <a:endParaRPr lang="en-US" b="1" u="sng" dirty="0"/>
          </a:p>
        </p:txBody>
      </p:sp>
      <p:sp>
        <p:nvSpPr>
          <p:cNvPr id="4" name="TextBox 3"/>
          <p:cNvSpPr txBox="1"/>
          <p:nvPr/>
        </p:nvSpPr>
        <p:spPr>
          <a:xfrm>
            <a:off x="2209800" y="4611231"/>
            <a:ext cx="4038600" cy="2246769"/>
          </a:xfrm>
          <a:prstGeom prst="rect">
            <a:avLst/>
          </a:prstGeom>
          <a:noFill/>
        </p:spPr>
        <p:txBody>
          <a:bodyPr wrap="square" rtlCol="0">
            <a:spAutoFit/>
          </a:bodyPr>
          <a:lstStyle/>
          <a:p>
            <a:endParaRPr lang="en-US" sz="2000" dirty="0" smtClean="0"/>
          </a:p>
          <a:p>
            <a:endParaRPr lang="en-US" sz="2000" dirty="0" smtClean="0"/>
          </a:p>
          <a:p>
            <a:pPr>
              <a:buFont typeface="Arial" pitchFamily="34" charset="0"/>
              <a:buChar char="•"/>
            </a:pPr>
            <a:r>
              <a:rPr lang="en-US" sz="2000" dirty="0" smtClean="0"/>
              <a:t>  Support from IIT students and Faculty by spreading the message on the use of condensate through social media and by other means</a:t>
            </a:r>
          </a:p>
          <a:p>
            <a:endParaRPr lang="en-US" sz="2000" dirty="0"/>
          </a:p>
        </p:txBody>
      </p:sp>
      <p:pic>
        <p:nvPicPr>
          <p:cNvPr id="5" name="Picture 3" descr="C:\Users\Rahul\Desktop\IIT_logo.gif"/>
          <p:cNvPicPr>
            <a:picLocks noChangeAspect="1" noChangeArrowheads="1"/>
          </p:cNvPicPr>
          <p:nvPr/>
        </p:nvPicPr>
        <p:blipFill>
          <a:blip r:embed="rId2" cstate="print"/>
          <a:srcRect/>
          <a:stretch>
            <a:fillRect/>
          </a:stretch>
        </p:blipFill>
        <p:spPr bwMode="auto">
          <a:xfrm>
            <a:off x="5742215" y="1143000"/>
            <a:ext cx="3401785" cy="762000"/>
          </a:xfrm>
          <a:prstGeom prst="rect">
            <a:avLst/>
          </a:prstGeom>
          <a:noFill/>
        </p:spPr>
      </p:pic>
      <p:sp>
        <p:nvSpPr>
          <p:cNvPr id="6" name="TextBox 5"/>
          <p:cNvSpPr txBox="1"/>
          <p:nvPr/>
        </p:nvSpPr>
        <p:spPr>
          <a:xfrm>
            <a:off x="533400" y="1371600"/>
            <a:ext cx="4419600" cy="1631216"/>
          </a:xfrm>
          <a:prstGeom prst="rect">
            <a:avLst/>
          </a:prstGeom>
          <a:noFill/>
        </p:spPr>
        <p:txBody>
          <a:bodyPr wrap="square" rtlCol="0">
            <a:spAutoFit/>
          </a:bodyPr>
          <a:lstStyle/>
          <a:p>
            <a:pPr>
              <a:buFont typeface="Arial" pitchFamily="34" charset="0"/>
              <a:buChar char="•"/>
            </a:pPr>
            <a:r>
              <a:rPr lang="en-US" sz="2000" dirty="0" smtClean="0"/>
              <a:t> The IPRO requires special permission from the Dean’s office towards the implementation of a Prototype condensate collection and recycle system on IIT’s Main Campus.</a:t>
            </a:r>
            <a:endParaRPr lang="en-US" sz="2000" dirty="0"/>
          </a:p>
        </p:txBody>
      </p:sp>
      <p:sp>
        <p:nvSpPr>
          <p:cNvPr id="7" name="TextBox 6"/>
          <p:cNvSpPr txBox="1"/>
          <p:nvPr/>
        </p:nvSpPr>
        <p:spPr>
          <a:xfrm>
            <a:off x="4800600" y="2693075"/>
            <a:ext cx="4038600" cy="2246769"/>
          </a:xfrm>
          <a:prstGeom prst="rect">
            <a:avLst/>
          </a:prstGeom>
          <a:noFill/>
        </p:spPr>
        <p:txBody>
          <a:bodyPr wrap="square" rtlCol="0">
            <a:spAutoFit/>
          </a:bodyPr>
          <a:lstStyle/>
          <a:p>
            <a:pPr>
              <a:buFont typeface="Arial" pitchFamily="34" charset="0"/>
              <a:buChar char="•"/>
            </a:pPr>
            <a:r>
              <a:rPr lang="en-US" sz="2000" dirty="0" smtClean="0"/>
              <a:t> The IPRO needs to use the Idea Shop’s Rapid prototype printer towards the creation of an Illustrative model of How condensate can be collected and recycled in a commercial building.</a:t>
            </a:r>
          </a:p>
          <a:p>
            <a:pPr>
              <a:buFont typeface="Arial" pitchFamily="34" charset="0"/>
              <a:buChar char="•"/>
            </a:pPr>
            <a:endParaRPr lang="en-US" sz="2000" dirty="0"/>
          </a:p>
        </p:txBody>
      </p:sp>
      <p:pic>
        <p:nvPicPr>
          <p:cNvPr id="8" name="Picture 4" descr="C:\Users\Rahul\Desktop\df_printer_proto.jpg"/>
          <p:cNvPicPr>
            <a:picLocks noChangeAspect="1" noChangeArrowheads="1"/>
          </p:cNvPicPr>
          <p:nvPr/>
        </p:nvPicPr>
        <p:blipFill>
          <a:blip r:embed="rId3" cstate="print"/>
          <a:srcRect/>
          <a:stretch>
            <a:fillRect/>
          </a:stretch>
        </p:blipFill>
        <p:spPr bwMode="auto">
          <a:xfrm>
            <a:off x="2057400" y="2921675"/>
            <a:ext cx="2590800" cy="2137410"/>
          </a:xfrm>
          <a:prstGeom prst="rect">
            <a:avLst/>
          </a:prstGeom>
          <a:noFill/>
        </p:spPr>
      </p:pic>
      <p:pic>
        <p:nvPicPr>
          <p:cNvPr id="9" name="Picture 5" descr="C:\Users\Rahul\Desktop\images.jpg"/>
          <p:cNvPicPr>
            <a:picLocks noChangeAspect="1" noChangeArrowheads="1"/>
          </p:cNvPicPr>
          <p:nvPr/>
        </p:nvPicPr>
        <p:blipFill>
          <a:blip r:embed="rId4" cstate="print"/>
          <a:srcRect/>
          <a:stretch>
            <a:fillRect/>
          </a:stretch>
        </p:blipFill>
        <p:spPr bwMode="auto">
          <a:xfrm>
            <a:off x="0" y="5436275"/>
            <a:ext cx="2020956" cy="762000"/>
          </a:xfrm>
          <a:prstGeom prst="rect">
            <a:avLst/>
          </a:prstGeom>
          <a:noFill/>
        </p:spPr>
      </p:pic>
      <p:pic>
        <p:nvPicPr>
          <p:cNvPr id="10" name="Picture 6" descr="C:\Users\Rahul\Desktop\twitter-official-logo.png"/>
          <p:cNvPicPr>
            <a:picLocks noChangeAspect="1" noChangeArrowheads="1"/>
          </p:cNvPicPr>
          <p:nvPr/>
        </p:nvPicPr>
        <p:blipFill>
          <a:blip r:embed="rId5" cstate="print"/>
          <a:srcRect/>
          <a:stretch>
            <a:fillRect/>
          </a:stretch>
        </p:blipFill>
        <p:spPr bwMode="auto">
          <a:xfrm>
            <a:off x="6172200" y="5512475"/>
            <a:ext cx="2438400" cy="453656"/>
          </a:xfrm>
          <a:prstGeom prst="rect">
            <a:avLst/>
          </a:prstGeom>
          <a:noFill/>
        </p:spPr>
      </p:pic>
    </p:spTree>
  </p:cSld>
  <p:clrMapOvr>
    <a:masterClrMapping/>
  </p:clrMapOvr>
  <p:transition spd="med">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696200" cy="1143000"/>
          </a:xfrm>
        </p:spPr>
        <p:txBody>
          <a:bodyPr>
            <a:normAutofit fontScale="90000"/>
          </a:bodyPr>
          <a:lstStyle/>
          <a:p>
            <a:r>
              <a:rPr lang="en-US" b="1" u="sng" dirty="0" smtClean="0"/>
              <a:t>Link of facebook and twitter</a:t>
            </a:r>
            <a:endParaRPr lang="en-US" b="1" u="sng" dirty="0"/>
          </a:p>
        </p:txBody>
      </p:sp>
      <p:sp>
        <p:nvSpPr>
          <p:cNvPr id="3" name="Content Placeholder 2"/>
          <p:cNvSpPr>
            <a:spLocks noGrp="1"/>
          </p:cNvSpPr>
          <p:nvPr>
            <p:ph idx="1"/>
          </p:nvPr>
        </p:nvSpPr>
        <p:spPr>
          <a:xfrm>
            <a:off x="2438400" y="2286001"/>
            <a:ext cx="6096000" cy="1828800"/>
          </a:xfrm>
        </p:spPr>
        <p:txBody>
          <a:bodyPr/>
          <a:lstStyle/>
          <a:p>
            <a:r>
              <a:rPr lang="en-US" dirty="0" smtClean="0">
                <a:hlinkClick r:id="rId2"/>
              </a:rPr>
              <a:t>http://</a:t>
            </a:r>
            <a:r>
              <a:rPr lang="en-US" dirty="0" smtClean="0">
                <a:hlinkClick r:id="rId2"/>
              </a:rPr>
              <a:t>www.facebook.com/profile.php?id=100002489385079&amp;sk=wall</a:t>
            </a:r>
            <a:endParaRPr lang="en-US" dirty="0" smtClean="0"/>
          </a:p>
          <a:p>
            <a:r>
              <a:rPr lang="en-US" dirty="0" smtClean="0">
                <a:hlinkClick r:id="rId3"/>
              </a:rPr>
              <a:t>http://twitter.com/#!/IIT_Saves_Water</a:t>
            </a:r>
            <a:endParaRPr lang="en-US"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144000" cy="1143000"/>
          </a:xfrm>
        </p:spPr>
        <p:txBody>
          <a:bodyPr>
            <a:normAutofit fontScale="90000"/>
          </a:bodyPr>
          <a:lstStyle/>
          <a:p>
            <a:r>
              <a:rPr lang="en-US" b="1" u="sng" dirty="0" smtClean="0"/>
              <a:t>Questions??Comments??Concerns??</a:t>
            </a:r>
            <a:endParaRPr lang="en-US" b="1" u="sng" dirty="0"/>
          </a:p>
        </p:txBody>
      </p:sp>
      <p:pic>
        <p:nvPicPr>
          <p:cNvPr id="1028" name="Picture 4" descr="http://veryspatial.com/wp-content/uploads/2008/05/questions.jpg"/>
          <p:cNvPicPr>
            <a:picLocks noChangeAspect="1" noChangeArrowheads="1"/>
          </p:cNvPicPr>
          <p:nvPr/>
        </p:nvPicPr>
        <p:blipFill>
          <a:blip r:embed="rId2" cstate="print"/>
          <a:srcRect/>
          <a:stretch>
            <a:fillRect/>
          </a:stretch>
        </p:blipFill>
        <p:spPr bwMode="auto">
          <a:xfrm>
            <a:off x="0" y="1676400"/>
            <a:ext cx="9144000" cy="5181600"/>
          </a:xfrm>
          <a:prstGeom prst="rect">
            <a:avLst/>
          </a:prstGeom>
          <a:noFill/>
        </p:spPr>
      </p:pic>
    </p:spTree>
  </p:cSld>
  <p:clrMapOvr>
    <a:masterClrMapping/>
  </p:clrMapOvr>
  <p:transition spd="med">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Goals of the Project</a:t>
            </a:r>
            <a:endParaRPr lang="en-US" b="1" u="sng" dirty="0"/>
          </a:p>
        </p:txBody>
      </p:sp>
      <p:sp>
        <p:nvSpPr>
          <p:cNvPr id="11" name="Subtitle 2"/>
          <p:cNvSpPr>
            <a:spLocks noGrp="1"/>
          </p:cNvSpPr>
          <p:nvPr>
            <p:ph idx="1"/>
          </p:nvPr>
        </p:nvSpPr>
        <p:spPr>
          <a:xfrm>
            <a:off x="2057400" y="1828800"/>
            <a:ext cx="6781800" cy="3048000"/>
          </a:xfrm>
        </p:spPr>
        <p:txBody>
          <a:bodyPr>
            <a:normAutofit fontScale="92500"/>
          </a:bodyPr>
          <a:lstStyle/>
          <a:p>
            <a:pPr marL="457200" lvl="1">
              <a:spcAft>
                <a:spcPts val="600"/>
              </a:spcAft>
              <a:buClr>
                <a:schemeClr val="accent1"/>
              </a:buClr>
              <a:buFont typeface="Wingdings" pitchFamily="2" charset="2"/>
              <a:buChar char="v"/>
            </a:pPr>
            <a:r>
              <a:rPr lang="en-US" sz="2800" b="1" u="sng" kern="0" dirty="0" smtClean="0"/>
              <a:t>Build public awareness</a:t>
            </a:r>
            <a:endParaRPr lang="en-US" sz="2400" b="1" u="sng" kern="0" dirty="0" smtClean="0"/>
          </a:p>
          <a:p>
            <a:pPr marL="914400" lvl="2">
              <a:spcAft>
                <a:spcPts val="600"/>
              </a:spcAft>
              <a:buClr>
                <a:schemeClr val="accent1"/>
              </a:buClr>
              <a:buFont typeface="Wingdings" pitchFamily="2" charset="2"/>
              <a:buChar char="v"/>
            </a:pPr>
            <a:r>
              <a:rPr lang="en-US" sz="2400" kern="0" dirty="0" smtClean="0"/>
              <a:t>Set up social networking sites such as Twitter and Facebook</a:t>
            </a:r>
          </a:p>
          <a:p>
            <a:pPr marL="914400" lvl="2">
              <a:spcAft>
                <a:spcPts val="600"/>
              </a:spcAft>
              <a:buClr>
                <a:schemeClr val="accent1"/>
              </a:buClr>
              <a:buFont typeface="Wingdings" pitchFamily="2" charset="2"/>
              <a:buChar char="v"/>
            </a:pPr>
            <a:r>
              <a:rPr lang="en-US" sz="2400" kern="0" dirty="0" smtClean="0"/>
              <a:t>Correspondence with other organizations</a:t>
            </a:r>
            <a:endParaRPr lang="en-US" sz="2000" kern="0" dirty="0" smtClean="0"/>
          </a:p>
          <a:p>
            <a:pPr marL="914400" lvl="2">
              <a:spcAft>
                <a:spcPts val="600"/>
              </a:spcAft>
              <a:buClr>
                <a:schemeClr val="accent1"/>
              </a:buClr>
              <a:buFont typeface="Wingdings" pitchFamily="2" charset="2"/>
              <a:buChar char="v"/>
            </a:pPr>
            <a:r>
              <a:rPr lang="en-US" sz="2400" kern="0" dirty="0" smtClean="0"/>
              <a:t>Alter current policy to move forward the practice of harvesting air conditioning condensate. </a:t>
            </a:r>
          </a:p>
          <a:p>
            <a:pPr marL="914400" lvl="2">
              <a:spcAft>
                <a:spcPts val="600"/>
              </a:spcAft>
              <a:buClr>
                <a:schemeClr val="accent1"/>
              </a:buClr>
              <a:buFont typeface="Wingdings" pitchFamily="2" charset="2"/>
              <a:buChar char="v"/>
            </a:pPr>
            <a:endParaRPr lang="en-US" sz="2200" dirty="0" smtClean="0">
              <a:solidFill>
                <a:schemeClr val="tx1"/>
              </a:solidFill>
            </a:endParaRPr>
          </a:p>
        </p:txBody>
      </p:sp>
      <p:pic>
        <p:nvPicPr>
          <p:cNvPr id="13" name="Picture 4"/>
          <p:cNvPicPr>
            <a:picLocks noChangeAspect="1" noChangeArrowheads="1"/>
          </p:cNvPicPr>
          <p:nvPr/>
        </p:nvPicPr>
        <p:blipFill>
          <a:blip r:embed="rId2" cstate="print"/>
          <a:srcRect/>
          <a:stretch>
            <a:fillRect/>
          </a:stretch>
        </p:blipFill>
        <p:spPr bwMode="auto">
          <a:xfrm>
            <a:off x="0" y="3200400"/>
            <a:ext cx="2532174" cy="1981200"/>
          </a:xfrm>
          <a:prstGeom prst="rect">
            <a:avLst/>
          </a:prstGeom>
          <a:noFill/>
        </p:spPr>
      </p:pic>
      <p:pic>
        <p:nvPicPr>
          <p:cNvPr id="14" name="Picture 23" descr="http://www.themarysue.com/wp-content/uploads/2011/02/facebook-logo.jpg"/>
          <p:cNvPicPr>
            <a:picLocks noChangeAspect="1" noChangeArrowheads="1"/>
          </p:cNvPicPr>
          <p:nvPr/>
        </p:nvPicPr>
        <p:blipFill>
          <a:blip r:embed="rId3" cstate="print"/>
          <a:srcRect/>
          <a:stretch>
            <a:fillRect/>
          </a:stretch>
        </p:blipFill>
        <p:spPr bwMode="auto">
          <a:xfrm>
            <a:off x="2971800" y="5181600"/>
            <a:ext cx="2209800" cy="782882"/>
          </a:xfrm>
          <a:prstGeom prst="rect">
            <a:avLst/>
          </a:prstGeom>
          <a:noFill/>
        </p:spPr>
      </p:pic>
      <p:pic>
        <p:nvPicPr>
          <p:cNvPr id="15" name="Picture 25" descr="http://design-milk.com/images/2011/02/twitter-official-logo.png"/>
          <p:cNvPicPr>
            <a:picLocks noChangeAspect="1" noChangeArrowheads="1"/>
          </p:cNvPicPr>
          <p:nvPr/>
        </p:nvPicPr>
        <p:blipFill>
          <a:blip r:embed="rId4" cstate="print"/>
          <a:srcRect/>
          <a:stretch>
            <a:fillRect/>
          </a:stretch>
        </p:blipFill>
        <p:spPr bwMode="auto">
          <a:xfrm>
            <a:off x="5867400" y="5334000"/>
            <a:ext cx="2346739" cy="581025"/>
          </a:xfrm>
          <a:prstGeom prst="rect">
            <a:avLst/>
          </a:prstGeom>
          <a:solidFill>
            <a:schemeClr val="bg1">
              <a:alpha val="0"/>
            </a:schemeClr>
          </a:solidFill>
        </p:spPr>
      </p:pic>
    </p:spTree>
  </p:cSld>
  <p:clrMapOvr>
    <a:masterClrMapping/>
  </p:clrMapOvr>
  <p:transition spd="med">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828800" y="1752600"/>
            <a:ext cx="6172200" cy="3124200"/>
          </a:xfrm>
          <a:prstGeom prst="rect">
            <a:avLst/>
          </a:prstGeom>
        </p:spPr>
        <p:txBody>
          <a:bodyPr vert="horz" lIns="91440" tIns="45720" rIns="91440" bIns="45720" rtlCol="0">
            <a:normAutofit/>
          </a:bodyPr>
          <a:lstStyle/>
          <a:p>
            <a:pPr lvl="1" indent="-457200">
              <a:spcBef>
                <a:spcPts val="1800"/>
              </a:spcBef>
              <a:spcAft>
                <a:spcPts val="600"/>
              </a:spcAft>
              <a:buClr>
                <a:schemeClr val="accent1"/>
              </a:buClr>
              <a:buSzPct val="80000"/>
              <a:buFont typeface="Wingdings" pitchFamily="2" charset="2"/>
              <a:buChar char="v"/>
            </a:pPr>
            <a:r>
              <a:rPr lang="en-US" sz="2400" b="1" dirty="0" smtClean="0">
                <a:latin typeface="Georgia" pitchFamily="18" charset="0"/>
              </a:rPr>
              <a:t>Demonstrate different uses of the condensate</a:t>
            </a:r>
            <a:endParaRPr kumimoji="0" lang="en-US" sz="2400" b="1" i="0" u="sng" strike="noStrike" kern="0" cap="none" spc="0" normalizeH="0" baseline="0" noProof="0" dirty="0" smtClean="0">
              <a:ln>
                <a:noFill/>
              </a:ln>
              <a:solidFill>
                <a:schemeClr val="tx1"/>
              </a:solidFill>
              <a:effectLst/>
              <a:uLnTx/>
              <a:uFillTx/>
              <a:latin typeface="+mn-lt"/>
              <a:ea typeface="+mn-ea"/>
              <a:cs typeface="+mn-cs"/>
            </a:endParaRPr>
          </a:p>
          <a:p>
            <a:pPr lvl="2" indent="-457200">
              <a:spcBef>
                <a:spcPts val="1800"/>
              </a:spcBef>
              <a:spcAft>
                <a:spcPts val="600"/>
              </a:spcAft>
              <a:buClr>
                <a:schemeClr val="accent1"/>
              </a:buClr>
              <a:buSzPct val="80000"/>
              <a:buFont typeface="Wingdings" pitchFamily="2" charset="2"/>
              <a:buChar char="v"/>
            </a:pPr>
            <a:r>
              <a:rPr lang="en-US" sz="2400" dirty="0" smtClean="0">
                <a:latin typeface="Georgia" pitchFamily="18" charset="0"/>
              </a:rPr>
              <a:t>Build a 3D model</a:t>
            </a:r>
            <a:endParaRPr lang="en-US" sz="2400" dirty="0" smtClean="0"/>
          </a:p>
          <a:p>
            <a:pPr lvl="2" indent="-457200">
              <a:spcBef>
                <a:spcPts val="1800"/>
              </a:spcBef>
              <a:spcAft>
                <a:spcPts val="600"/>
              </a:spcAft>
              <a:buClr>
                <a:schemeClr val="accent1"/>
              </a:buClr>
              <a:buSzPct val="80000"/>
              <a:buFont typeface="Wingdings" pitchFamily="2" charset="2"/>
              <a:buChar char="v"/>
            </a:pPr>
            <a:r>
              <a:rPr lang="en-US" sz="2400" dirty="0" smtClean="0">
                <a:latin typeface="Georgia" pitchFamily="18" charset="0"/>
              </a:rPr>
              <a:t>Harvest and use condensate at IIT</a:t>
            </a:r>
          </a:p>
          <a:p>
            <a:pPr lvl="2" indent="-457200">
              <a:spcBef>
                <a:spcPts val="1800"/>
              </a:spcBef>
              <a:spcAft>
                <a:spcPts val="600"/>
              </a:spcAft>
              <a:buClr>
                <a:schemeClr val="accent1"/>
              </a:buClr>
              <a:buSzPct val="80000"/>
              <a:buFont typeface="Wingdings" pitchFamily="2" charset="2"/>
              <a:buChar char="v"/>
            </a:pPr>
            <a:r>
              <a:rPr lang="en-US" sz="2400" dirty="0" smtClean="0">
                <a:latin typeface="Georgia" pitchFamily="18" charset="0"/>
              </a:rPr>
              <a:t>Make an awareness video</a:t>
            </a:r>
            <a:endParaRPr lang="en-US" sz="2400" dirty="0" smtClean="0"/>
          </a:p>
          <a:p>
            <a:pPr lvl="2" indent="-457200">
              <a:spcBef>
                <a:spcPts val="1800"/>
              </a:spcBef>
              <a:spcAft>
                <a:spcPts val="600"/>
              </a:spcAft>
              <a:buClr>
                <a:schemeClr val="accent1"/>
              </a:buClr>
              <a:buSzPct val="80000"/>
              <a:buFont typeface="Wingdings" pitchFamily="2" charset="2"/>
              <a:buChar char="v"/>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Title 1"/>
          <p:cNvSpPr>
            <a:spLocks noGrp="1"/>
          </p:cNvSpPr>
          <p:nvPr>
            <p:ph type="title"/>
          </p:nvPr>
        </p:nvSpPr>
        <p:spPr>
          <a:xfrm>
            <a:off x="2438400" y="228600"/>
            <a:ext cx="6248400" cy="1143000"/>
          </a:xfrm>
        </p:spPr>
        <p:txBody>
          <a:bodyPr/>
          <a:lstStyle/>
          <a:p>
            <a:r>
              <a:rPr lang="en-US" b="1" u="sng" dirty="0" smtClean="0"/>
              <a:t>Goals of the Project</a:t>
            </a:r>
            <a:endParaRPr lang="en-US" b="1" u="sng" dirty="0"/>
          </a:p>
        </p:txBody>
      </p:sp>
      <p:pic>
        <p:nvPicPr>
          <p:cNvPr id="6" name="Picture 4"/>
          <p:cNvPicPr>
            <a:picLocks noChangeAspect="1" noChangeArrowheads="1"/>
          </p:cNvPicPr>
          <p:nvPr/>
        </p:nvPicPr>
        <p:blipFill>
          <a:blip r:embed="rId2" cstate="print"/>
          <a:srcRect/>
          <a:stretch>
            <a:fillRect/>
          </a:stretch>
        </p:blipFill>
        <p:spPr bwMode="auto">
          <a:xfrm>
            <a:off x="3962400" y="4610551"/>
            <a:ext cx="2362200" cy="2247449"/>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38400" y="228600"/>
            <a:ext cx="6248400" cy="1143000"/>
          </a:xfrm>
        </p:spPr>
        <p:txBody>
          <a:bodyPr/>
          <a:lstStyle/>
          <a:p>
            <a:r>
              <a:rPr lang="en-US" b="1" u="sng" dirty="0" smtClean="0"/>
              <a:t>Goals of the Project</a:t>
            </a:r>
            <a:endParaRPr lang="en-US" b="1" u="sng" dirty="0"/>
          </a:p>
        </p:txBody>
      </p:sp>
      <p:sp>
        <p:nvSpPr>
          <p:cNvPr id="5" name="Subtitle 2"/>
          <p:cNvSpPr txBox="1">
            <a:spLocks/>
          </p:cNvSpPr>
          <p:nvPr/>
        </p:nvSpPr>
        <p:spPr>
          <a:xfrm>
            <a:off x="1828800" y="1752600"/>
            <a:ext cx="7315200" cy="3733800"/>
          </a:xfrm>
          <a:prstGeom prst="rect">
            <a:avLst/>
          </a:prstGeom>
        </p:spPr>
        <p:txBody>
          <a:bodyPr vert="horz" lIns="91440" tIns="45720" rIns="91440" bIns="45720" rtlCol="0">
            <a:normAutofit/>
          </a:bodyPr>
          <a:lstStyle/>
          <a:p>
            <a:pPr lvl="1" indent="-457200">
              <a:spcBef>
                <a:spcPts val="1800"/>
              </a:spcBef>
              <a:spcAft>
                <a:spcPts val="600"/>
              </a:spcAft>
              <a:buClr>
                <a:schemeClr val="accent1"/>
              </a:buClr>
              <a:buSzPct val="80000"/>
              <a:buFont typeface="Wingdings" pitchFamily="2" charset="2"/>
              <a:buChar char="v"/>
            </a:pPr>
            <a:r>
              <a:rPr lang="en-US" sz="2000" b="1" dirty="0" smtClean="0">
                <a:latin typeface="Georgia" pitchFamily="18" charset="0"/>
              </a:rPr>
              <a:t>Stimulate a government or environment organization to work towards implementing this idea. </a:t>
            </a:r>
            <a:endParaRPr lang="en-US" sz="2400" b="1" kern="0" dirty="0" smtClean="0"/>
          </a:p>
          <a:p>
            <a:pPr lvl="2" indent="-457200">
              <a:spcBef>
                <a:spcPts val="1800"/>
              </a:spcBef>
              <a:spcAft>
                <a:spcPts val="600"/>
              </a:spcAft>
              <a:buClr>
                <a:schemeClr val="accent1"/>
              </a:buClr>
              <a:buSzPct val="80000"/>
              <a:buFont typeface="Wingdings" pitchFamily="2" charset="2"/>
              <a:buChar char="v"/>
            </a:pPr>
            <a:r>
              <a:rPr kumimoji="0" lang="en-US" sz="2000" i="0" strike="noStrike" kern="0" cap="none" spc="0" normalizeH="0" baseline="0" noProof="0" dirty="0" smtClean="0">
                <a:ln>
                  <a:noFill/>
                </a:ln>
                <a:solidFill>
                  <a:schemeClr val="tx1"/>
                </a:solidFill>
                <a:effectLst/>
                <a:uLnTx/>
                <a:uFillTx/>
                <a:latin typeface="+mn-lt"/>
                <a:ea typeface="+mn-ea"/>
                <a:cs typeface="+mn-cs"/>
              </a:rPr>
              <a:t>Draft ordinance</a:t>
            </a:r>
            <a:r>
              <a:rPr kumimoji="0" lang="en-US" sz="2000" i="0" strike="noStrike" kern="0" cap="none" spc="0" normalizeH="0" noProof="0" dirty="0" smtClean="0">
                <a:ln>
                  <a:noFill/>
                </a:ln>
                <a:solidFill>
                  <a:schemeClr val="tx1"/>
                </a:solidFill>
                <a:effectLst/>
                <a:uLnTx/>
                <a:uFillTx/>
                <a:latin typeface="+mn-lt"/>
                <a:ea typeface="+mn-ea"/>
                <a:cs typeface="+mn-cs"/>
              </a:rPr>
              <a:t>  </a:t>
            </a:r>
          </a:p>
          <a:p>
            <a:pPr lvl="2" indent="-457200">
              <a:spcBef>
                <a:spcPts val="1800"/>
              </a:spcBef>
              <a:spcAft>
                <a:spcPts val="600"/>
              </a:spcAft>
              <a:buClr>
                <a:schemeClr val="accent1"/>
              </a:buClr>
              <a:buSzPct val="80000"/>
              <a:buFont typeface="Wingdings" pitchFamily="2" charset="2"/>
              <a:buChar char="v"/>
            </a:pPr>
            <a:r>
              <a:rPr lang="en-US" sz="2000" kern="0" baseline="0" dirty="0" smtClean="0"/>
              <a:t>Draft resolution </a:t>
            </a:r>
          </a:p>
          <a:p>
            <a:pPr lvl="2" indent="-457200">
              <a:spcBef>
                <a:spcPts val="1800"/>
              </a:spcBef>
              <a:spcAft>
                <a:spcPts val="600"/>
              </a:spcAft>
              <a:buClr>
                <a:schemeClr val="accent1"/>
              </a:buClr>
              <a:buSzPct val="80000"/>
              <a:buFont typeface="Wingdings" pitchFamily="2" charset="2"/>
              <a:buChar char="v"/>
            </a:pPr>
            <a:r>
              <a:rPr kumimoji="0" lang="en-US" sz="2000" i="0" strike="noStrike" kern="0" cap="none" spc="0" normalizeH="0" noProof="0" dirty="0" smtClean="0">
                <a:ln>
                  <a:noFill/>
                </a:ln>
                <a:solidFill>
                  <a:schemeClr val="tx1"/>
                </a:solidFill>
                <a:effectLst/>
                <a:uLnTx/>
                <a:uFillTx/>
                <a:latin typeface="+mn-lt"/>
                <a:ea typeface="+mn-ea"/>
                <a:cs typeface="+mn-cs"/>
              </a:rPr>
              <a:t>Study Group</a:t>
            </a:r>
          </a:p>
          <a:p>
            <a:pPr lvl="2" indent="-457200">
              <a:spcBef>
                <a:spcPts val="1800"/>
              </a:spcBef>
              <a:spcAft>
                <a:spcPts val="600"/>
              </a:spcAft>
              <a:buClr>
                <a:schemeClr val="accent1"/>
              </a:buClr>
              <a:buSzPct val="80000"/>
              <a:buFont typeface="Wingdings" pitchFamily="2" charset="2"/>
              <a:buChar char="v"/>
            </a:pPr>
            <a:r>
              <a:rPr lang="en-US" sz="2000" kern="0" dirty="0" smtClean="0"/>
              <a:t>Advocacy Group</a:t>
            </a:r>
          </a:p>
          <a:p>
            <a:pPr lvl="2" indent="-457200">
              <a:spcBef>
                <a:spcPts val="1800"/>
              </a:spcBef>
              <a:spcAft>
                <a:spcPts val="600"/>
              </a:spcAft>
              <a:buClr>
                <a:schemeClr val="accent1"/>
              </a:buClr>
              <a:buSzPct val="80000"/>
              <a:buFont typeface="Wingdings" pitchFamily="2" charset="2"/>
              <a:buChar char="v"/>
            </a:pPr>
            <a:endParaRPr kumimoji="0" lang="en-US" sz="2000" i="0"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228600"/>
            <a:ext cx="6705600" cy="1143000"/>
          </a:xfrm>
        </p:spPr>
        <p:txBody>
          <a:bodyPr>
            <a:normAutofit fontScale="90000"/>
          </a:bodyPr>
          <a:lstStyle/>
          <a:p>
            <a:r>
              <a:rPr lang="en-US" b="1" u="sng" dirty="0" smtClean="0"/>
              <a:t>Organization of the Team</a:t>
            </a:r>
            <a:endParaRPr lang="en-US" b="1" u="sng" dirty="0"/>
          </a:p>
        </p:txBody>
      </p:sp>
      <p:sp>
        <p:nvSpPr>
          <p:cNvPr id="7" name="Rectangle 10"/>
          <p:cNvSpPr>
            <a:spLocks noChangeArrowheads="1"/>
          </p:cNvSpPr>
          <p:nvPr/>
        </p:nvSpPr>
        <p:spPr bwMode="auto">
          <a:xfrm>
            <a:off x="2400300" y="1431667"/>
            <a:ext cx="480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Create Public Awareness: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3" descr="http://www.themarysue.com/wp-content/uploads/2011/02/facebook-logo.jpg"/>
          <p:cNvPicPr>
            <a:picLocks noChangeAspect="1" noChangeArrowheads="1"/>
          </p:cNvPicPr>
          <p:nvPr/>
        </p:nvPicPr>
        <p:blipFill>
          <a:blip r:embed="rId2" cstate="print"/>
          <a:srcRect/>
          <a:stretch>
            <a:fillRect/>
          </a:stretch>
        </p:blipFill>
        <p:spPr bwMode="auto">
          <a:xfrm>
            <a:off x="723900" y="2590800"/>
            <a:ext cx="3733800" cy="1198788"/>
          </a:xfrm>
          <a:prstGeom prst="rect">
            <a:avLst/>
          </a:prstGeom>
          <a:noFill/>
        </p:spPr>
      </p:pic>
      <p:pic>
        <p:nvPicPr>
          <p:cNvPr id="9" name="Picture 25" descr="http://design-milk.com/images/2011/02/twitter-official-logo.png"/>
          <p:cNvPicPr>
            <a:picLocks noChangeAspect="1" noChangeArrowheads="1"/>
          </p:cNvPicPr>
          <p:nvPr/>
        </p:nvPicPr>
        <p:blipFill>
          <a:blip r:embed="rId3" cstate="print"/>
          <a:srcRect/>
          <a:stretch>
            <a:fillRect/>
          </a:stretch>
        </p:blipFill>
        <p:spPr bwMode="auto">
          <a:xfrm>
            <a:off x="4381500" y="5562600"/>
            <a:ext cx="4762500" cy="885825"/>
          </a:xfrm>
          <a:prstGeom prst="rect">
            <a:avLst/>
          </a:prstGeom>
          <a:solidFill>
            <a:schemeClr val="bg1">
              <a:alpha val="0"/>
            </a:schemeClr>
          </a:solidFill>
        </p:spPr>
      </p:pic>
      <p:sp>
        <p:nvSpPr>
          <p:cNvPr id="11" name="Rectangle 7"/>
          <p:cNvSpPr>
            <a:spLocks noChangeArrowheads="1"/>
          </p:cNvSpPr>
          <p:nvPr/>
        </p:nvSpPr>
        <p:spPr bwMode="auto">
          <a:xfrm>
            <a:off x="3276600" y="3810000"/>
            <a:ext cx="5029200" cy="1676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smtClean="0">
              <a:ln>
                <a:noFill/>
              </a:ln>
              <a:solidFill>
                <a:sysClr val="windowText" lastClr="000000"/>
              </a:solidFill>
              <a:effectLst/>
              <a:uLnTx/>
              <a:uFillTx/>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ysClr val="windowText" lastClr="000000"/>
                </a:solidFill>
                <a:effectLst/>
                <a:uLnTx/>
                <a:uFillTx/>
                <a:latin typeface="Calibri" pitchFamily="34" charset="0"/>
                <a:ea typeface="Calibri" pitchFamily="34" charset="0"/>
                <a:cs typeface="Times New Roman" pitchFamily="18" charset="0"/>
              </a:rPr>
              <a:t>Create</a:t>
            </a:r>
            <a:r>
              <a:rPr kumimoji="0" lang="en-US" sz="3200" b="1" i="0" u="none" strike="noStrike" kern="0" cap="none" spc="0" normalizeH="0" baseline="0" noProof="0" dirty="0" smtClean="0">
                <a:ln>
                  <a:noFill/>
                </a:ln>
                <a:solidFill>
                  <a:sysClr val="window" lastClr="FFFFFF"/>
                </a:solidFill>
                <a:effectLst/>
                <a:uLnTx/>
                <a:uFillTx/>
                <a:latin typeface="Calibri" pitchFamily="34" charset="0"/>
                <a:ea typeface="Calibri" pitchFamily="34" charset="0"/>
                <a:cs typeface="Times New Roman" pitchFamily="18" charset="0"/>
              </a:rPr>
              <a:t> Twitter </a:t>
            </a:r>
            <a:r>
              <a:rPr kumimoji="0" lang="en-US" sz="3200" b="1" i="0" u="none" strike="noStrike" kern="0" cap="none" spc="0" normalizeH="0" baseline="0" noProof="0" dirty="0" smtClean="0">
                <a:ln>
                  <a:noFill/>
                </a:ln>
                <a:solidFill>
                  <a:sysClr val="windowText" lastClr="000000"/>
                </a:solidFill>
                <a:effectLst/>
                <a:uLnTx/>
                <a:uFillTx/>
                <a:latin typeface="Calibri" pitchFamily="34" charset="0"/>
                <a:ea typeface="Calibri" pitchFamily="34" charset="0"/>
                <a:cs typeface="Times New Roman" pitchFamily="18" charset="0"/>
              </a:rPr>
              <a:t>and </a:t>
            </a:r>
            <a:r>
              <a:rPr kumimoji="0" lang="en-US" sz="3200" b="1" i="0" u="none" strike="noStrike" kern="0" cap="none" spc="0" normalizeH="0" baseline="0" noProof="0" dirty="0" smtClean="0">
                <a:ln>
                  <a:noFill/>
                </a:ln>
                <a:solidFill>
                  <a:sysClr val="window" lastClr="FFFFFF"/>
                </a:solidFill>
                <a:effectLst/>
                <a:uLnTx/>
                <a:uFillTx/>
                <a:latin typeface="Calibri" pitchFamily="34" charset="0"/>
                <a:ea typeface="Calibri" pitchFamily="34" charset="0"/>
                <a:cs typeface="Times New Roman" pitchFamily="18" charset="0"/>
              </a:rPr>
              <a:t>Facebook</a:t>
            </a:r>
            <a:r>
              <a:rPr kumimoji="0" lang="en-US" sz="3200" b="1" i="0" u="none" strike="noStrike" kern="0" cap="none" spc="0" normalizeH="0" baseline="0" noProof="0" dirty="0" smtClean="0">
                <a:ln>
                  <a:noFill/>
                </a:ln>
                <a:solidFill>
                  <a:sysClr val="windowText" lastClr="000000"/>
                </a:solidFill>
                <a:effectLst/>
                <a:uLnTx/>
                <a:uFillTx/>
                <a:latin typeface="Calibri" pitchFamily="34" charset="0"/>
                <a:ea typeface="Calibri" pitchFamily="34" charset="0"/>
                <a:cs typeface="Times New Roman" pitchFamily="18" charset="0"/>
              </a:rPr>
              <a:t> Media Web-Pages</a:t>
            </a:r>
            <a:endParaRPr kumimoji="0" lang="en-US" sz="4800" b="1"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p:txBody>
      </p:sp>
    </p:spTree>
  </p:cSld>
  <p:clrMapOvr>
    <a:masterClrMapping/>
  </p:clrMapOvr>
  <p:transition spd="med">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295400"/>
            <a:ext cx="9144000" cy="5562600"/>
          </a:xfrm>
          <a:prstGeom prst="rect">
            <a:avLst/>
          </a:prstGeom>
          <a:noFill/>
          <a:ln w="9525">
            <a:noFill/>
            <a:miter lim="800000"/>
            <a:headEnd/>
            <a:tailEnd/>
          </a:ln>
        </p:spPr>
      </p:pic>
      <p:sp>
        <p:nvSpPr>
          <p:cNvPr id="4" name="Rectangle 7"/>
          <p:cNvSpPr>
            <a:spLocks noChangeArrowheads="1"/>
          </p:cNvSpPr>
          <p:nvPr/>
        </p:nvSpPr>
        <p:spPr bwMode="auto">
          <a:xfrm>
            <a:off x="2286000" y="152400"/>
            <a:ext cx="5181600" cy="9906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sz="3200" b="1" dirty="0" smtClean="0">
                <a:solidFill>
                  <a:prstClr val="black"/>
                </a:solidFill>
                <a:latin typeface="Calibri" pitchFamily="34" charset="0"/>
                <a:ea typeface="Calibri" pitchFamily="34" charset="0"/>
                <a:cs typeface="Times New Roman" pitchFamily="18" charset="0"/>
              </a:rPr>
              <a:t>Add </a:t>
            </a:r>
            <a:r>
              <a:rPr lang="en-US" sz="3200" b="1" dirty="0" smtClean="0">
                <a:solidFill>
                  <a:prstClr val="white"/>
                </a:solidFill>
                <a:latin typeface="Calibri" pitchFamily="34" charset="0"/>
                <a:ea typeface="Calibri" pitchFamily="34" charset="0"/>
                <a:cs typeface="Times New Roman" pitchFamily="18" charset="0"/>
              </a:rPr>
              <a:t>data</a:t>
            </a:r>
            <a:r>
              <a:rPr lang="en-US" sz="3200" b="1" dirty="0" smtClean="0">
                <a:solidFill>
                  <a:prstClr val="black"/>
                </a:solidFill>
                <a:latin typeface="Calibri" pitchFamily="34" charset="0"/>
                <a:ea typeface="Calibri" pitchFamily="34" charset="0"/>
                <a:cs typeface="Times New Roman" pitchFamily="18" charset="0"/>
              </a:rPr>
              <a:t>, </a:t>
            </a:r>
            <a:r>
              <a:rPr lang="en-US" sz="3200" b="1" dirty="0" smtClean="0">
                <a:solidFill>
                  <a:prstClr val="white"/>
                </a:solidFill>
                <a:latin typeface="Calibri" pitchFamily="34" charset="0"/>
                <a:ea typeface="Calibri" pitchFamily="34" charset="0"/>
                <a:cs typeface="Times New Roman" pitchFamily="18" charset="0"/>
              </a:rPr>
              <a:t>pictures</a:t>
            </a:r>
            <a:r>
              <a:rPr lang="en-US" sz="3200" b="1" dirty="0" smtClean="0">
                <a:solidFill>
                  <a:prstClr val="black"/>
                </a:solidFill>
                <a:latin typeface="Calibri" pitchFamily="34" charset="0"/>
                <a:ea typeface="Calibri" pitchFamily="34" charset="0"/>
                <a:cs typeface="Times New Roman" pitchFamily="18" charset="0"/>
              </a:rPr>
              <a:t> &amp; </a:t>
            </a:r>
            <a:r>
              <a:rPr lang="en-US" sz="3200" b="1" dirty="0" smtClean="0">
                <a:solidFill>
                  <a:prstClr val="white"/>
                </a:solidFill>
                <a:latin typeface="Calibri" pitchFamily="34" charset="0"/>
                <a:ea typeface="Calibri" pitchFamily="34" charset="0"/>
                <a:cs typeface="Times New Roman" pitchFamily="18" charset="0"/>
              </a:rPr>
              <a:t>results</a:t>
            </a:r>
            <a:r>
              <a:rPr lang="en-US" sz="3200" b="1" dirty="0" smtClean="0">
                <a:solidFill>
                  <a:prstClr val="black"/>
                </a:solidFill>
                <a:latin typeface="Calibri" pitchFamily="34" charset="0"/>
                <a:ea typeface="Calibri" pitchFamily="34" charset="0"/>
                <a:cs typeface="Times New Roman" pitchFamily="18" charset="0"/>
              </a:rPr>
              <a:t> to social media pages.</a:t>
            </a:r>
          </a:p>
        </p:txBody>
      </p:sp>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801" r="3847"/>
          <a:stretch>
            <a:fillRect/>
          </a:stretch>
        </p:blipFill>
        <p:spPr bwMode="auto">
          <a:xfrm>
            <a:off x="0" y="1143000"/>
            <a:ext cx="9144000" cy="5715000"/>
          </a:xfrm>
          <a:prstGeom prst="rect">
            <a:avLst/>
          </a:prstGeom>
          <a:noFill/>
          <a:ln w="9525">
            <a:noFill/>
            <a:miter lim="800000"/>
            <a:headEnd/>
            <a:tailEnd/>
          </a:ln>
        </p:spPr>
      </p:pic>
      <p:sp>
        <p:nvSpPr>
          <p:cNvPr id="6" name="Rectangle 7"/>
          <p:cNvSpPr>
            <a:spLocks noChangeArrowheads="1"/>
          </p:cNvSpPr>
          <p:nvPr/>
        </p:nvSpPr>
        <p:spPr bwMode="auto">
          <a:xfrm>
            <a:off x="1066800" y="152400"/>
            <a:ext cx="6934200" cy="8382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Maintain </a:t>
            </a:r>
            <a:r>
              <a:rPr kumimoji="0" lang="en-US"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social media sites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by updating as project moves forward and milestones are reached</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1676400" y="228600"/>
            <a:ext cx="6400800" cy="1295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Present social media sites to</a:t>
            </a:r>
          </a:p>
          <a:p>
            <a:pPr lvl="0" algn="ctr" fontAlgn="base">
              <a:spcBef>
                <a:spcPct val="0"/>
              </a:spcBef>
              <a:spcAft>
                <a:spcPct val="0"/>
              </a:spcAf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governmental </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a:t>
            </a:r>
            <a:r>
              <a:rPr kumimoji="0" lang="en-US" sz="28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environmental officials</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148" name="Picture 4" descr="http://www.scotts.com/smg/article/promotions/images/great-lakes-logo.gif"/>
          <p:cNvPicPr>
            <a:picLocks noChangeAspect="1" noChangeArrowheads="1"/>
          </p:cNvPicPr>
          <p:nvPr/>
        </p:nvPicPr>
        <p:blipFill>
          <a:blip r:embed="rId2" cstate="print"/>
          <a:srcRect/>
          <a:stretch>
            <a:fillRect/>
          </a:stretch>
        </p:blipFill>
        <p:spPr bwMode="auto">
          <a:xfrm>
            <a:off x="2895600" y="2209800"/>
            <a:ext cx="2743200" cy="1524000"/>
          </a:xfrm>
          <a:prstGeom prst="rect">
            <a:avLst/>
          </a:prstGeom>
          <a:noFill/>
        </p:spPr>
      </p:pic>
      <p:pic>
        <p:nvPicPr>
          <p:cNvPr id="18" name="Picture 10" descr="http://www.allianceforwaterefficiency.org/uploadedImages/News/NewsArticles/NewsArticleResources/CMAP%20logo4c.jpg"/>
          <p:cNvPicPr>
            <a:picLocks noChangeAspect="1" noChangeArrowheads="1"/>
          </p:cNvPicPr>
          <p:nvPr/>
        </p:nvPicPr>
        <p:blipFill>
          <a:blip r:embed="rId3" cstate="print"/>
          <a:srcRect/>
          <a:stretch>
            <a:fillRect/>
          </a:stretch>
        </p:blipFill>
        <p:spPr bwMode="auto">
          <a:xfrm>
            <a:off x="6477000" y="2286000"/>
            <a:ext cx="2667000" cy="1066800"/>
          </a:xfrm>
          <a:prstGeom prst="rect">
            <a:avLst/>
          </a:prstGeom>
          <a:noFill/>
        </p:spPr>
      </p:pic>
      <p:pic>
        <p:nvPicPr>
          <p:cNvPr id="6156" name="Picture 12" descr="http://www.inhs.uiuc.edu/cwe/gap/images/iepa_logo.jpg"/>
          <p:cNvPicPr>
            <a:picLocks noChangeAspect="1" noChangeArrowheads="1"/>
          </p:cNvPicPr>
          <p:nvPr/>
        </p:nvPicPr>
        <p:blipFill>
          <a:blip r:embed="rId4" cstate="print"/>
          <a:srcRect/>
          <a:stretch>
            <a:fillRect/>
          </a:stretch>
        </p:blipFill>
        <p:spPr bwMode="auto">
          <a:xfrm>
            <a:off x="0" y="1905000"/>
            <a:ext cx="1828800" cy="1846385"/>
          </a:xfrm>
          <a:prstGeom prst="rect">
            <a:avLst/>
          </a:prstGeom>
          <a:noFill/>
        </p:spPr>
      </p:pic>
      <p:pic>
        <p:nvPicPr>
          <p:cNvPr id="6158" name="Picture 14" descr="http://www.chparker.com/images/bigASPE.gif"/>
          <p:cNvPicPr>
            <a:picLocks noChangeAspect="1" noChangeArrowheads="1"/>
          </p:cNvPicPr>
          <p:nvPr/>
        </p:nvPicPr>
        <p:blipFill>
          <a:blip r:embed="rId5" cstate="print"/>
          <a:srcRect/>
          <a:stretch>
            <a:fillRect/>
          </a:stretch>
        </p:blipFill>
        <p:spPr bwMode="auto">
          <a:xfrm>
            <a:off x="0" y="5486400"/>
            <a:ext cx="1828800" cy="1371600"/>
          </a:xfrm>
          <a:prstGeom prst="rect">
            <a:avLst/>
          </a:prstGeom>
          <a:noFill/>
        </p:spPr>
      </p:pic>
      <p:pic>
        <p:nvPicPr>
          <p:cNvPr id="14338" name="Picture 2" descr="http://greenmarkpr.com/wp-content/uploads/2009/11/npd-logo-3.jpg"/>
          <p:cNvPicPr>
            <a:picLocks noChangeAspect="1" noChangeArrowheads="1"/>
          </p:cNvPicPr>
          <p:nvPr/>
        </p:nvPicPr>
        <p:blipFill>
          <a:blip r:embed="rId6" cstate="print"/>
          <a:srcRect/>
          <a:stretch>
            <a:fillRect/>
          </a:stretch>
        </p:blipFill>
        <p:spPr bwMode="auto">
          <a:xfrm>
            <a:off x="3429000" y="4724400"/>
            <a:ext cx="1676400" cy="1865672"/>
          </a:xfrm>
          <a:prstGeom prst="rect">
            <a:avLst/>
          </a:prstGeom>
          <a:noFill/>
        </p:spPr>
      </p:pic>
      <p:pic>
        <p:nvPicPr>
          <p:cNvPr id="14340" name="Picture 4" descr="http://www.sustainablerenewableblog.com/wp-content/uploads/2011/03/ccfgt.jpg"/>
          <p:cNvPicPr>
            <a:picLocks noChangeAspect="1" noChangeArrowheads="1"/>
          </p:cNvPicPr>
          <p:nvPr/>
        </p:nvPicPr>
        <p:blipFill>
          <a:blip r:embed="rId7" cstate="print"/>
          <a:srcRect/>
          <a:stretch>
            <a:fillRect/>
          </a:stretch>
        </p:blipFill>
        <p:spPr bwMode="auto">
          <a:xfrm>
            <a:off x="6248400" y="5410200"/>
            <a:ext cx="2895600" cy="1447800"/>
          </a:xfrm>
          <a:prstGeom prst="rect">
            <a:avLst/>
          </a:prstGeom>
          <a:noFill/>
        </p:spPr>
      </p:pic>
    </p:spTree>
  </p:cSld>
  <p:clrMapOvr>
    <a:masterClrMapping/>
  </p:clrMapOvr>
  <p:transition spd="med">
    <p:wipe dir="u"/>
  </p:transition>
  <p:timing>
    <p:tnLst>
      <p:par>
        <p:cTn id="1" dur="indefinite" restart="never" nodeType="tmRoot"/>
      </p:par>
    </p:tnLst>
  </p:timing>
</p:sld>
</file>

<file path=ppt/theme/theme1.xml><?xml version="1.0" encoding="utf-8"?>
<a:theme xmlns:a="http://schemas.openxmlformats.org/drawingml/2006/main" name="Theme_Mod_theme">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Theme_Mod_theme</Template>
  <TotalTime>785</TotalTime>
  <Words>784</Words>
  <Application>Microsoft Office PowerPoint</Application>
  <PresentationFormat>On-screen Show (4:3)</PresentationFormat>
  <Paragraphs>100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Theme_Mod_theme</vt:lpstr>
      <vt:lpstr>Slide 1</vt:lpstr>
      <vt:lpstr>Statement of the Problem</vt:lpstr>
      <vt:lpstr>Goals of the Project</vt:lpstr>
      <vt:lpstr>Goals of the Project</vt:lpstr>
      <vt:lpstr>Goals of the Project</vt:lpstr>
      <vt:lpstr>Organization of the Team</vt:lpstr>
      <vt:lpstr>Slide 7</vt:lpstr>
      <vt:lpstr>Slide 8</vt:lpstr>
      <vt:lpstr>Slide 9</vt:lpstr>
      <vt:lpstr>Slide 10</vt:lpstr>
      <vt:lpstr>Organization of the Team</vt:lpstr>
      <vt:lpstr>Slide 12</vt:lpstr>
      <vt:lpstr>Prototype Team</vt:lpstr>
      <vt:lpstr>PROGRESS TOWARDS GOALS</vt:lpstr>
      <vt:lpstr>Slide 15</vt:lpstr>
      <vt:lpstr>Awareness video</vt:lpstr>
      <vt:lpstr>Major Obstacles Encountered</vt:lpstr>
      <vt:lpstr>Major Obstacles Encountered</vt:lpstr>
      <vt:lpstr>Anticipated Major Challenges</vt:lpstr>
      <vt:lpstr>Anticipated Major Challenges</vt:lpstr>
      <vt:lpstr>Helpful Support</vt:lpstr>
      <vt:lpstr>Link of facebook and twitter</vt:lpstr>
      <vt:lpstr>Questions??Comments??Concerns??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Raksha Rajagopalan</dc:creator>
  <cp:lastModifiedBy>Raksha Rajagopalan</cp:lastModifiedBy>
  <cp:revision>23</cp:revision>
  <dcterms:created xsi:type="dcterms:W3CDTF">2011-06-27T17:50:24Z</dcterms:created>
  <dcterms:modified xsi:type="dcterms:W3CDTF">2011-06-29T18:02:43Z</dcterms:modified>
</cp:coreProperties>
</file>