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47"/>
  </p:notesMasterIdLst>
  <p:sldIdLst>
    <p:sldId id="256" r:id="rId2"/>
    <p:sldId id="261" r:id="rId3"/>
    <p:sldId id="270" r:id="rId4"/>
    <p:sldId id="269" r:id="rId5"/>
    <p:sldId id="260" r:id="rId6"/>
    <p:sldId id="268" r:id="rId7"/>
    <p:sldId id="262" r:id="rId8"/>
    <p:sldId id="258" r:id="rId9"/>
    <p:sldId id="271" r:id="rId10"/>
    <p:sldId id="303" r:id="rId11"/>
    <p:sldId id="298" r:id="rId12"/>
    <p:sldId id="314" r:id="rId13"/>
    <p:sldId id="305" r:id="rId14"/>
    <p:sldId id="315" r:id="rId15"/>
    <p:sldId id="307" r:id="rId16"/>
    <p:sldId id="312" r:id="rId17"/>
    <p:sldId id="281" r:id="rId18"/>
    <p:sldId id="263" r:id="rId19"/>
    <p:sldId id="302" r:id="rId20"/>
    <p:sldId id="273" r:id="rId21"/>
    <p:sldId id="274" r:id="rId22"/>
    <p:sldId id="275" r:id="rId23"/>
    <p:sldId id="276" r:id="rId24"/>
    <p:sldId id="288" r:id="rId25"/>
    <p:sldId id="284" r:id="rId26"/>
    <p:sldId id="259" r:id="rId27"/>
    <p:sldId id="267" r:id="rId28"/>
    <p:sldId id="264" r:id="rId29"/>
    <p:sldId id="296" r:id="rId30"/>
    <p:sldId id="266" r:id="rId31"/>
    <p:sldId id="265" r:id="rId32"/>
    <p:sldId id="287" r:id="rId33"/>
    <p:sldId id="292" r:id="rId34"/>
    <p:sldId id="291" r:id="rId35"/>
    <p:sldId id="278" r:id="rId36"/>
    <p:sldId id="297" r:id="rId37"/>
    <p:sldId id="279" r:id="rId38"/>
    <p:sldId id="309" r:id="rId39"/>
    <p:sldId id="310" r:id="rId40"/>
    <p:sldId id="311" r:id="rId41"/>
    <p:sldId id="294" r:id="rId42"/>
    <p:sldId id="300" r:id="rId43"/>
    <p:sldId id="313" r:id="rId44"/>
    <p:sldId id="316" r:id="rId45"/>
    <p:sldId id="301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391" autoAdjust="0"/>
  </p:normalViewPr>
  <p:slideViewPr>
    <p:cSldViewPr>
      <p:cViewPr varScale="1">
        <p:scale>
          <a:sx n="89" d="100"/>
          <a:sy n="89" d="100"/>
        </p:scale>
        <p:origin x="-163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Minos\depts\reference\International%20Students\ILA%20presentation\char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Minos\depts\reference\International%20Students\ILA%20presentation\charts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Minos\depts\reference\International%20Students\ILA%20presentation\char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International Students</c:v>
                </c:pt>
              </c:strCache>
            </c:strRef>
          </c:tx>
          <c:marker>
            <c:symbol val="none"/>
          </c:marker>
          <c:cat>
            <c:strRef>
              <c:f>Sheet1!$A$2:$A$20</c:f>
              <c:strCache>
                <c:ptCount val="19"/>
                <c:pt idx="0">
                  <c:v>1991/92</c:v>
                </c:pt>
                <c:pt idx="1">
                  <c:v>1992/93</c:v>
                </c:pt>
                <c:pt idx="2">
                  <c:v>1993/94</c:v>
                </c:pt>
                <c:pt idx="3">
                  <c:v>1994/95</c:v>
                </c:pt>
                <c:pt idx="4">
                  <c:v>1995/96</c:v>
                </c:pt>
                <c:pt idx="5">
                  <c:v>1996/97</c:v>
                </c:pt>
                <c:pt idx="6">
                  <c:v>1997/98</c:v>
                </c:pt>
                <c:pt idx="7">
                  <c:v>1998/99</c:v>
                </c:pt>
                <c:pt idx="8">
                  <c:v>1999/00</c:v>
                </c:pt>
                <c:pt idx="9">
                  <c:v>2000/01</c:v>
                </c:pt>
                <c:pt idx="10">
                  <c:v>2001/02</c:v>
                </c:pt>
                <c:pt idx="11">
                  <c:v>2002/03</c:v>
                </c:pt>
                <c:pt idx="12">
                  <c:v>2003/04</c:v>
                </c:pt>
                <c:pt idx="13">
                  <c:v>2004/05</c:v>
                </c:pt>
                <c:pt idx="14">
                  <c:v>2005/06</c:v>
                </c:pt>
                <c:pt idx="15">
                  <c:v>2006/07</c:v>
                </c:pt>
                <c:pt idx="16">
                  <c:v>2007/08</c:v>
                </c:pt>
                <c:pt idx="17">
                  <c:v>2008/09</c:v>
                </c:pt>
                <c:pt idx="18">
                  <c:v>2009/10</c:v>
                </c:pt>
              </c:strCache>
            </c:strRef>
          </c:cat>
          <c:val>
            <c:numRef>
              <c:f>Sheet1!$B$2:$B$20</c:f>
              <c:numCache>
                <c:formatCode>#,##0</c:formatCode>
                <c:ptCount val="19"/>
                <c:pt idx="0">
                  <c:v>419585</c:v>
                </c:pt>
                <c:pt idx="1">
                  <c:v>438618</c:v>
                </c:pt>
                <c:pt idx="2">
                  <c:v>449749</c:v>
                </c:pt>
                <c:pt idx="3">
                  <c:v>452635</c:v>
                </c:pt>
                <c:pt idx="4">
                  <c:v>453787</c:v>
                </c:pt>
                <c:pt idx="5">
                  <c:v>457984</c:v>
                </c:pt>
                <c:pt idx="6">
                  <c:v>481280</c:v>
                </c:pt>
                <c:pt idx="7">
                  <c:v>490933</c:v>
                </c:pt>
                <c:pt idx="8">
                  <c:v>514723</c:v>
                </c:pt>
                <c:pt idx="9">
                  <c:v>547867</c:v>
                </c:pt>
                <c:pt idx="10">
                  <c:v>582996</c:v>
                </c:pt>
                <c:pt idx="11">
                  <c:v>586323</c:v>
                </c:pt>
                <c:pt idx="12">
                  <c:v>572509</c:v>
                </c:pt>
                <c:pt idx="13">
                  <c:v>565039</c:v>
                </c:pt>
                <c:pt idx="14">
                  <c:v>564766</c:v>
                </c:pt>
                <c:pt idx="15">
                  <c:v>582984</c:v>
                </c:pt>
                <c:pt idx="16">
                  <c:v>623805</c:v>
                </c:pt>
                <c:pt idx="17">
                  <c:v>671616</c:v>
                </c:pt>
                <c:pt idx="18">
                  <c:v>690923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776384"/>
        <c:axId val="79778176"/>
      </c:lineChart>
      <c:catAx>
        <c:axId val="79776384"/>
        <c:scaling>
          <c:orientation val="minMax"/>
        </c:scaling>
        <c:delete val="0"/>
        <c:axPos val="b"/>
        <c:majorTickMark val="out"/>
        <c:minorTickMark val="none"/>
        <c:tickLblPos val="nextTo"/>
        <c:crossAx val="79778176"/>
        <c:crosses val="autoZero"/>
        <c:auto val="1"/>
        <c:lblAlgn val="ctr"/>
        <c:lblOffset val="100"/>
        <c:noMultiLvlLbl val="0"/>
      </c:catAx>
      <c:valAx>
        <c:axId val="7977817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79776384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200"/>
            </a:pPr>
            <a:endParaRPr lang="en-US"/>
          </a:p>
        </c:txPr>
      </c:legendEntry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Sheet4!$A$2:$A$6</c:f>
              <c:strCache>
                <c:ptCount val="5"/>
                <c:pt idx="0">
                  <c:v>Associate's</c:v>
                </c:pt>
                <c:pt idx="1">
                  <c:v>Bachelor's</c:v>
                </c:pt>
                <c:pt idx="2">
                  <c:v>Graduate</c:v>
                </c:pt>
                <c:pt idx="3">
                  <c:v>Non-Degree</c:v>
                </c:pt>
                <c:pt idx="4">
                  <c:v>OPT</c:v>
                </c:pt>
              </c:strCache>
            </c:strRef>
          </c:cat>
          <c:val>
            <c:numRef>
              <c:f>Sheet4!$B$2:$B$6</c:f>
              <c:numCache>
                <c:formatCode>General</c:formatCode>
                <c:ptCount val="5"/>
                <c:pt idx="0">
                  <c:v>68562</c:v>
                </c:pt>
                <c:pt idx="1">
                  <c:v>205869</c:v>
                </c:pt>
                <c:pt idx="2">
                  <c:v>293885</c:v>
                </c:pt>
                <c:pt idx="3">
                  <c:v>109606</c:v>
                </c:pt>
                <c:pt idx="4">
                  <c:v>67804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dLbl>
              <c:idx val="2"/>
              <c:layout>
                <c:manualLayout>
                  <c:x val="-8.0948246853758649E-2"/>
                  <c:y val="-0.1390201815989219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5.2825111604639166E-2"/>
                  <c:y val="-9.780396538270554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spPr/>
              <c:txPr>
                <a:bodyPr/>
                <a:lstStyle/>
                <a:p>
                  <a:pPr>
                    <a:defRPr sz="120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spPr/>
              <c:txPr>
                <a:bodyPr/>
                <a:lstStyle/>
                <a:p>
                  <a:pPr>
                    <a:defRPr sz="120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spPr/>
              <c:txPr>
                <a:bodyPr/>
                <a:lstStyle/>
                <a:p>
                  <a:pPr>
                    <a:defRPr sz="120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9"/>
              <c:spPr/>
              <c:txPr>
                <a:bodyPr/>
                <a:lstStyle/>
                <a:p>
                  <a:pPr>
                    <a:defRPr sz="120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0"/>
              <c:spPr/>
              <c:txPr>
                <a:bodyPr/>
                <a:lstStyle/>
                <a:p>
                  <a:pPr>
                    <a:defRPr sz="120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2"/>
              <c:spPr/>
              <c:txPr>
                <a:bodyPr/>
                <a:lstStyle/>
                <a:p>
                  <a:pPr>
                    <a:defRPr sz="120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Sheet3!$A$2:$A$14</c:f>
              <c:strCache>
                <c:ptCount val="13"/>
                <c:pt idx="0">
                  <c:v>Business and Management</c:v>
                </c:pt>
                <c:pt idx="1">
                  <c:v>Engineering</c:v>
                </c:pt>
                <c:pt idx="2">
                  <c:v>Physical and Life Sciences</c:v>
                </c:pt>
                <c:pt idx="3">
                  <c:v>Math and Computer Science</c:v>
                </c:pt>
                <c:pt idx="4">
                  <c:v>Social Sciences</c:v>
                </c:pt>
                <c:pt idx="5">
                  <c:v>Fine and Applied Arts</c:v>
                </c:pt>
                <c:pt idx="6">
                  <c:v>Health Professions</c:v>
                </c:pt>
                <c:pt idx="7">
                  <c:v>Intensive English Language</c:v>
                </c:pt>
                <c:pt idx="8">
                  <c:v>Education</c:v>
                </c:pt>
                <c:pt idx="9">
                  <c:v>Humanities</c:v>
                </c:pt>
                <c:pt idx="10">
                  <c:v>Agriculture</c:v>
                </c:pt>
                <c:pt idx="11">
                  <c:v>Other Fields of Study</c:v>
                </c:pt>
                <c:pt idx="12">
                  <c:v>Undeclared</c:v>
                </c:pt>
              </c:strCache>
            </c:strRef>
          </c:cat>
          <c:val>
            <c:numRef>
              <c:f>Sheet3!$B$2:$B$14</c:f>
              <c:numCache>
                <c:formatCode>#,##0</c:formatCode>
                <c:ptCount val="13"/>
                <c:pt idx="0">
                  <c:v>145514</c:v>
                </c:pt>
                <c:pt idx="1">
                  <c:v>127441</c:v>
                </c:pt>
                <c:pt idx="2">
                  <c:v>61285</c:v>
                </c:pt>
                <c:pt idx="3">
                  <c:v>60780</c:v>
                </c:pt>
                <c:pt idx="4">
                  <c:v>59865</c:v>
                </c:pt>
                <c:pt idx="5">
                  <c:v>35801</c:v>
                </c:pt>
                <c:pt idx="6">
                  <c:v>32111</c:v>
                </c:pt>
                <c:pt idx="7">
                  <c:v>26075</c:v>
                </c:pt>
                <c:pt idx="8">
                  <c:v>18299</c:v>
                </c:pt>
                <c:pt idx="9">
                  <c:v>17985</c:v>
                </c:pt>
                <c:pt idx="10">
                  <c:v>10317</c:v>
                </c:pt>
                <c:pt idx="11">
                  <c:v>76743</c:v>
                </c:pt>
                <c:pt idx="12">
                  <c:v>18707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Sheet2!$B$9</c:f>
              <c:strCache>
                <c:ptCount val="1"/>
                <c:pt idx="0">
                  <c:v>China</c:v>
                </c:pt>
              </c:strCache>
            </c:strRef>
          </c:tx>
          <c:spPr>
            <a:solidFill>
              <a:srgbClr val="2DA2BF"/>
            </a:solidFill>
            <a:ln>
              <a:solidFill>
                <a:srgbClr val="2DA2BF"/>
              </a:solidFill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18.5%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Sheet2!$A$10:$A$11</c:f>
              <c:strCache>
                <c:ptCount val="2"/>
                <c:pt idx="0">
                  <c:v>Galvin</c:v>
                </c:pt>
                <c:pt idx="1">
                  <c:v>U.S.</c:v>
                </c:pt>
              </c:strCache>
            </c:strRef>
          </c:cat>
          <c:val>
            <c:numRef>
              <c:f>Sheet2!$B$10:$B$11</c:f>
              <c:numCache>
                <c:formatCode>General</c:formatCode>
                <c:ptCount val="2"/>
                <c:pt idx="0">
                  <c:v>24</c:v>
                </c:pt>
                <c:pt idx="1">
                  <c:v>18.5</c:v>
                </c:pt>
              </c:numCache>
            </c:numRef>
          </c:val>
        </c:ser>
        <c:ser>
          <c:idx val="1"/>
          <c:order val="1"/>
          <c:tx>
            <c:strRef>
              <c:f>Sheet2!$C$9</c:f>
              <c:strCache>
                <c:ptCount val="1"/>
                <c:pt idx="0">
                  <c:v>India</c:v>
                </c:pt>
              </c:strCache>
            </c:strRef>
          </c:tx>
          <c:spPr>
            <a:solidFill>
              <a:srgbClr val="EB641B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14%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15.2%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Sheet2!$A$10:$A$11</c:f>
              <c:strCache>
                <c:ptCount val="2"/>
                <c:pt idx="0">
                  <c:v>Galvin</c:v>
                </c:pt>
                <c:pt idx="1">
                  <c:v>U.S.</c:v>
                </c:pt>
              </c:strCache>
            </c:strRef>
          </c:cat>
          <c:val>
            <c:numRef>
              <c:f>Sheet2!$C$10:$C$11</c:f>
              <c:numCache>
                <c:formatCode>General</c:formatCode>
                <c:ptCount val="2"/>
                <c:pt idx="0">
                  <c:v>14</c:v>
                </c:pt>
                <c:pt idx="1">
                  <c:v>15.2</c:v>
                </c:pt>
              </c:numCache>
            </c:numRef>
          </c:val>
        </c:ser>
        <c:ser>
          <c:idx val="2"/>
          <c:order val="2"/>
          <c:tx>
            <c:strRef>
              <c:f>Sheet2!$D$9</c:f>
              <c:strCache>
                <c:ptCount val="1"/>
                <c:pt idx="0">
                  <c:v>South Korea</c:v>
                </c:pt>
              </c:strCache>
            </c:strRef>
          </c:tx>
          <c:spPr>
            <a:solidFill>
              <a:srgbClr val="464646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5%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10.4%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Sheet2!$A$10:$A$11</c:f>
              <c:strCache>
                <c:ptCount val="2"/>
                <c:pt idx="0">
                  <c:v>Galvin</c:v>
                </c:pt>
                <c:pt idx="1">
                  <c:v>U.S.</c:v>
                </c:pt>
              </c:strCache>
            </c:strRef>
          </c:cat>
          <c:val>
            <c:numRef>
              <c:f>Sheet2!$D$10:$D$11</c:f>
              <c:numCache>
                <c:formatCode>General</c:formatCode>
                <c:ptCount val="2"/>
                <c:pt idx="0">
                  <c:v>5</c:v>
                </c:pt>
                <c:pt idx="1">
                  <c:v>10.4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82313984"/>
        <c:axId val="82315520"/>
      </c:barChart>
      <c:catAx>
        <c:axId val="8231398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82315520"/>
        <c:crosses val="autoZero"/>
        <c:auto val="1"/>
        <c:lblAlgn val="ctr"/>
        <c:lblOffset val="100"/>
        <c:noMultiLvlLbl val="0"/>
      </c:catAx>
      <c:valAx>
        <c:axId val="823155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8231398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Sheet5!$F$2:$F$5</c:f>
              <c:strCache>
                <c:ptCount val="4"/>
                <c:pt idx="0">
                  <c:v>No</c:v>
                </c:pt>
                <c:pt idx="1">
                  <c:v>Yes, inside</c:v>
                </c:pt>
                <c:pt idx="2">
                  <c:v>Yes, all and outside</c:v>
                </c:pt>
                <c:pt idx="3">
                  <c:v>Other/mix</c:v>
                </c:pt>
              </c:strCache>
            </c:strRef>
          </c:cat>
          <c:val>
            <c:numRef>
              <c:f>Sheet5!$G$2:$G$5</c:f>
              <c:numCache>
                <c:formatCode>General</c:formatCode>
                <c:ptCount val="4"/>
                <c:pt idx="0">
                  <c:v>14</c:v>
                </c:pt>
                <c:pt idx="1">
                  <c:v>27</c:v>
                </c:pt>
                <c:pt idx="2">
                  <c:v>37</c:v>
                </c:pt>
                <c:pt idx="3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6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600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600"/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1600"/>
            </a:pPr>
            <a:endParaRPr lang="en-US"/>
          </a:p>
        </c:txPr>
      </c:legendEntry>
      <c:layout/>
      <c:overlay val="0"/>
    </c:legend>
    <c:plotVisOnly val="1"/>
    <c:dispBlanksAs val="zero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4B67C8-62BA-4C2A-9823-036C018B8055}" type="doc">
      <dgm:prSet loTypeId="urn:microsoft.com/office/officeart/2005/8/layout/list1" loCatId="list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35B81A7C-B925-47F7-9B09-10D8A80C798C}">
      <dgm:prSet phldrT="[Text]"/>
      <dgm:spPr/>
      <dgm:t>
        <a:bodyPr/>
        <a:lstStyle/>
        <a:p>
          <a:r>
            <a:rPr lang="en-US" dirty="0" smtClean="0"/>
            <a:t>Fully attended </a:t>
          </a:r>
          <a:endParaRPr lang="en-US" dirty="0"/>
        </a:p>
      </dgm:t>
    </dgm:pt>
    <dgm:pt modelId="{A08EF967-0281-46A3-AD17-A9A05B69CABD}" type="parTrans" cxnId="{7C8FE758-CEE2-44A0-858B-7AD41BDEFCB6}">
      <dgm:prSet/>
      <dgm:spPr/>
      <dgm:t>
        <a:bodyPr/>
        <a:lstStyle/>
        <a:p>
          <a:endParaRPr lang="en-US"/>
        </a:p>
      </dgm:t>
    </dgm:pt>
    <dgm:pt modelId="{104584A3-5E80-4E51-965D-FB1F7C0E8A8B}" type="sibTrans" cxnId="{7C8FE758-CEE2-44A0-858B-7AD41BDEFCB6}">
      <dgm:prSet/>
      <dgm:spPr/>
      <dgm:t>
        <a:bodyPr/>
        <a:lstStyle/>
        <a:p>
          <a:endParaRPr lang="en-US"/>
        </a:p>
      </dgm:t>
    </dgm:pt>
    <dgm:pt modelId="{4506F040-4753-4B6B-B781-A622F190DA7D}">
      <dgm:prSet phldrT="[Text]"/>
      <dgm:spPr/>
      <dgm:t>
        <a:bodyPr/>
        <a:lstStyle/>
        <a:p>
          <a:r>
            <a:rPr lang="en-US" dirty="0" smtClean="0"/>
            <a:t>Showed interest</a:t>
          </a:r>
          <a:endParaRPr lang="en-US" dirty="0"/>
        </a:p>
      </dgm:t>
    </dgm:pt>
    <dgm:pt modelId="{FF608FB2-1DE7-4707-9A59-5C04A36B6B0D}" type="parTrans" cxnId="{2E9928D7-3466-4526-B81E-F4316095F8B4}">
      <dgm:prSet/>
      <dgm:spPr/>
      <dgm:t>
        <a:bodyPr/>
        <a:lstStyle/>
        <a:p>
          <a:endParaRPr lang="en-US"/>
        </a:p>
      </dgm:t>
    </dgm:pt>
    <dgm:pt modelId="{5D2B0F7B-5B48-4230-870F-E706F52BFDC0}" type="sibTrans" cxnId="{2E9928D7-3466-4526-B81E-F4316095F8B4}">
      <dgm:prSet/>
      <dgm:spPr/>
      <dgm:t>
        <a:bodyPr/>
        <a:lstStyle/>
        <a:p>
          <a:endParaRPr lang="en-US"/>
        </a:p>
      </dgm:t>
    </dgm:pt>
    <dgm:pt modelId="{2A86C196-44F5-4DD7-B0C1-81AB87343AC4}">
      <dgm:prSet phldrT="[Text]"/>
      <dgm:spPr/>
      <dgm:t>
        <a:bodyPr/>
        <a:lstStyle/>
        <a:p>
          <a:r>
            <a:rPr lang="en-US" dirty="0" smtClean="0"/>
            <a:t>Asked a lot of questions</a:t>
          </a:r>
          <a:endParaRPr lang="en-US" dirty="0"/>
        </a:p>
      </dgm:t>
    </dgm:pt>
    <dgm:pt modelId="{87C51436-9764-496F-8401-62C5591262EA}" type="parTrans" cxnId="{12F92D22-189C-4D0C-BB2B-213D9935BE19}">
      <dgm:prSet/>
      <dgm:spPr/>
      <dgm:t>
        <a:bodyPr/>
        <a:lstStyle/>
        <a:p>
          <a:endParaRPr lang="en-US"/>
        </a:p>
      </dgm:t>
    </dgm:pt>
    <dgm:pt modelId="{43FAAAC5-F9CE-4D86-A62B-EF44CFE08B49}" type="sibTrans" cxnId="{12F92D22-189C-4D0C-BB2B-213D9935BE19}">
      <dgm:prSet/>
      <dgm:spPr/>
      <dgm:t>
        <a:bodyPr/>
        <a:lstStyle/>
        <a:p>
          <a:endParaRPr lang="en-US"/>
        </a:p>
      </dgm:t>
    </dgm:pt>
    <dgm:pt modelId="{F14FAEAB-115B-4351-99C0-6DA8F029E8B2}" type="pres">
      <dgm:prSet presAssocID="{8B4B67C8-62BA-4C2A-9823-036C018B805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E5C00C-E539-49D2-9037-769084764D60}" type="pres">
      <dgm:prSet presAssocID="{35B81A7C-B925-47F7-9B09-10D8A80C798C}" presName="parentLin" presStyleCnt="0"/>
      <dgm:spPr/>
    </dgm:pt>
    <dgm:pt modelId="{C3503E67-A15C-49EE-A1B7-5CA2CC9ABE0C}" type="pres">
      <dgm:prSet presAssocID="{35B81A7C-B925-47F7-9B09-10D8A80C798C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F9FDECE6-5C7B-484C-8233-43C8388946B2}" type="pres">
      <dgm:prSet presAssocID="{35B81A7C-B925-47F7-9B09-10D8A80C798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A0445C-DEED-445C-BB7E-9F0F853749AB}" type="pres">
      <dgm:prSet presAssocID="{35B81A7C-B925-47F7-9B09-10D8A80C798C}" presName="negativeSpace" presStyleCnt="0"/>
      <dgm:spPr/>
    </dgm:pt>
    <dgm:pt modelId="{234C9BA1-11D9-4FEF-8F71-C2E54919DA27}" type="pres">
      <dgm:prSet presAssocID="{35B81A7C-B925-47F7-9B09-10D8A80C798C}" presName="childText" presStyleLbl="conFgAcc1" presStyleIdx="0" presStyleCnt="3">
        <dgm:presLayoutVars>
          <dgm:bulletEnabled val="1"/>
        </dgm:presLayoutVars>
      </dgm:prSet>
      <dgm:spPr/>
    </dgm:pt>
    <dgm:pt modelId="{B964126F-8E62-46C1-A6D0-61CABCB3A940}" type="pres">
      <dgm:prSet presAssocID="{104584A3-5E80-4E51-965D-FB1F7C0E8A8B}" presName="spaceBetweenRectangles" presStyleCnt="0"/>
      <dgm:spPr/>
    </dgm:pt>
    <dgm:pt modelId="{782B7309-B89F-49A0-9857-B7EE2728574A}" type="pres">
      <dgm:prSet presAssocID="{4506F040-4753-4B6B-B781-A622F190DA7D}" presName="parentLin" presStyleCnt="0"/>
      <dgm:spPr/>
    </dgm:pt>
    <dgm:pt modelId="{1FD5936C-AFE4-4CFD-85B1-E532835364BB}" type="pres">
      <dgm:prSet presAssocID="{4506F040-4753-4B6B-B781-A622F190DA7D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3BCECBA8-A6A9-434E-8AD3-A4A3FAB4E602}" type="pres">
      <dgm:prSet presAssocID="{4506F040-4753-4B6B-B781-A622F190DA7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A59E54-52EC-47FB-96DF-363A82BA4C76}" type="pres">
      <dgm:prSet presAssocID="{4506F040-4753-4B6B-B781-A622F190DA7D}" presName="negativeSpace" presStyleCnt="0"/>
      <dgm:spPr/>
    </dgm:pt>
    <dgm:pt modelId="{0BB35EEE-174B-488E-A7E6-09C13056425F}" type="pres">
      <dgm:prSet presAssocID="{4506F040-4753-4B6B-B781-A622F190DA7D}" presName="childText" presStyleLbl="conFgAcc1" presStyleIdx="1" presStyleCnt="3">
        <dgm:presLayoutVars>
          <dgm:bulletEnabled val="1"/>
        </dgm:presLayoutVars>
      </dgm:prSet>
      <dgm:spPr/>
    </dgm:pt>
    <dgm:pt modelId="{5E219D00-69A8-4A0A-A0A4-F51FAE485BDC}" type="pres">
      <dgm:prSet presAssocID="{5D2B0F7B-5B48-4230-870F-E706F52BFDC0}" presName="spaceBetweenRectangles" presStyleCnt="0"/>
      <dgm:spPr/>
    </dgm:pt>
    <dgm:pt modelId="{1BBFAFEE-073B-4BAC-874F-51CA2C8F8E21}" type="pres">
      <dgm:prSet presAssocID="{2A86C196-44F5-4DD7-B0C1-81AB87343AC4}" presName="parentLin" presStyleCnt="0"/>
      <dgm:spPr/>
    </dgm:pt>
    <dgm:pt modelId="{4823C46A-2EEB-4006-A808-F5A98D7B1A24}" type="pres">
      <dgm:prSet presAssocID="{2A86C196-44F5-4DD7-B0C1-81AB87343AC4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25CC51B9-E145-49A8-8F6F-E88DF0EDE548}" type="pres">
      <dgm:prSet presAssocID="{2A86C196-44F5-4DD7-B0C1-81AB87343AC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09C176-7E62-4925-8C77-ABEEAB0567D8}" type="pres">
      <dgm:prSet presAssocID="{2A86C196-44F5-4DD7-B0C1-81AB87343AC4}" presName="negativeSpace" presStyleCnt="0"/>
      <dgm:spPr/>
    </dgm:pt>
    <dgm:pt modelId="{1937303E-029B-4158-87C4-3A0D7FF067E3}" type="pres">
      <dgm:prSet presAssocID="{2A86C196-44F5-4DD7-B0C1-81AB87343AC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511D20A-DC8A-47B4-9877-F1D1826F1C81}" type="presOf" srcId="{2A86C196-44F5-4DD7-B0C1-81AB87343AC4}" destId="{25CC51B9-E145-49A8-8F6F-E88DF0EDE548}" srcOrd="1" destOrd="0" presId="urn:microsoft.com/office/officeart/2005/8/layout/list1"/>
    <dgm:cxn modelId="{CCD5891D-0A40-45E6-B3E7-D5E4A02A9E22}" type="presOf" srcId="{35B81A7C-B925-47F7-9B09-10D8A80C798C}" destId="{C3503E67-A15C-49EE-A1B7-5CA2CC9ABE0C}" srcOrd="0" destOrd="0" presId="urn:microsoft.com/office/officeart/2005/8/layout/list1"/>
    <dgm:cxn modelId="{09F23078-E1A0-4F49-B8D8-88E4D259E440}" type="presOf" srcId="{35B81A7C-B925-47F7-9B09-10D8A80C798C}" destId="{F9FDECE6-5C7B-484C-8233-43C8388946B2}" srcOrd="1" destOrd="0" presId="urn:microsoft.com/office/officeart/2005/8/layout/list1"/>
    <dgm:cxn modelId="{12F92D22-189C-4D0C-BB2B-213D9935BE19}" srcId="{8B4B67C8-62BA-4C2A-9823-036C018B8055}" destId="{2A86C196-44F5-4DD7-B0C1-81AB87343AC4}" srcOrd="2" destOrd="0" parTransId="{87C51436-9764-496F-8401-62C5591262EA}" sibTransId="{43FAAAC5-F9CE-4D86-A62B-EF44CFE08B49}"/>
    <dgm:cxn modelId="{7C8FE758-CEE2-44A0-858B-7AD41BDEFCB6}" srcId="{8B4B67C8-62BA-4C2A-9823-036C018B8055}" destId="{35B81A7C-B925-47F7-9B09-10D8A80C798C}" srcOrd="0" destOrd="0" parTransId="{A08EF967-0281-46A3-AD17-A9A05B69CABD}" sibTransId="{104584A3-5E80-4E51-965D-FB1F7C0E8A8B}"/>
    <dgm:cxn modelId="{7D6E4B31-05DB-495E-9EF9-061ABD8145D6}" type="presOf" srcId="{4506F040-4753-4B6B-B781-A622F190DA7D}" destId="{3BCECBA8-A6A9-434E-8AD3-A4A3FAB4E602}" srcOrd="1" destOrd="0" presId="urn:microsoft.com/office/officeart/2005/8/layout/list1"/>
    <dgm:cxn modelId="{D31C28DF-F540-4453-A7EE-43F7EBF2BFE0}" type="presOf" srcId="{2A86C196-44F5-4DD7-B0C1-81AB87343AC4}" destId="{4823C46A-2EEB-4006-A808-F5A98D7B1A24}" srcOrd="0" destOrd="0" presId="urn:microsoft.com/office/officeart/2005/8/layout/list1"/>
    <dgm:cxn modelId="{2E9928D7-3466-4526-B81E-F4316095F8B4}" srcId="{8B4B67C8-62BA-4C2A-9823-036C018B8055}" destId="{4506F040-4753-4B6B-B781-A622F190DA7D}" srcOrd="1" destOrd="0" parTransId="{FF608FB2-1DE7-4707-9A59-5C04A36B6B0D}" sibTransId="{5D2B0F7B-5B48-4230-870F-E706F52BFDC0}"/>
    <dgm:cxn modelId="{561B4D7E-C2ED-4E73-90CC-BC6F59978A32}" type="presOf" srcId="{4506F040-4753-4B6B-B781-A622F190DA7D}" destId="{1FD5936C-AFE4-4CFD-85B1-E532835364BB}" srcOrd="0" destOrd="0" presId="urn:microsoft.com/office/officeart/2005/8/layout/list1"/>
    <dgm:cxn modelId="{6995AB42-4034-42CD-AE0F-7CA2942EF35D}" type="presOf" srcId="{8B4B67C8-62BA-4C2A-9823-036C018B8055}" destId="{F14FAEAB-115B-4351-99C0-6DA8F029E8B2}" srcOrd="0" destOrd="0" presId="urn:microsoft.com/office/officeart/2005/8/layout/list1"/>
    <dgm:cxn modelId="{9CC98B9A-395D-4A5A-9DFC-4D7279A2C838}" type="presParOf" srcId="{F14FAEAB-115B-4351-99C0-6DA8F029E8B2}" destId="{26E5C00C-E539-49D2-9037-769084764D60}" srcOrd="0" destOrd="0" presId="urn:microsoft.com/office/officeart/2005/8/layout/list1"/>
    <dgm:cxn modelId="{E72C5326-C138-4CEE-AA81-369537900FE4}" type="presParOf" srcId="{26E5C00C-E539-49D2-9037-769084764D60}" destId="{C3503E67-A15C-49EE-A1B7-5CA2CC9ABE0C}" srcOrd="0" destOrd="0" presId="urn:microsoft.com/office/officeart/2005/8/layout/list1"/>
    <dgm:cxn modelId="{A7A4A5CA-8DB0-492C-B3CF-CBE709214234}" type="presParOf" srcId="{26E5C00C-E539-49D2-9037-769084764D60}" destId="{F9FDECE6-5C7B-484C-8233-43C8388946B2}" srcOrd="1" destOrd="0" presId="urn:microsoft.com/office/officeart/2005/8/layout/list1"/>
    <dgm:cxn modelId="{6BF29EDA-BD75-4120-A6A9-CF8D076A6E62}" type="presParOf" srcId="{F14FAEAB-115B-4351-99C0-6DA8F029E8B2}" destId="{62A0445C-DEED-445C-BB7E-9F0F853749AB}" srcOrd="1" destOrd="0" presId="urn:microsoft.com/office/officeart/2005/8/layout/list1"/>
    <dgm:cxn modelId="{6FBF2661-6535-4CA3-80DA-9C5518AE39CC}" type="presParOf" srcId="{F14FAEAB-115B-4351-99C0-6DA8F029E8B2}" destId="{234C9BA1-11D9-4FEF-8F71-C2E54919DA27}" srcOrd="2" destOrd="0" presId="urn:microsoft.com/office/officeart/2005/8/layout/list1"/>
    <dgm:cxn modelId="{0E2235AB-D3B4-4DD7-B2C5-B2E6097F25B0}" type="presParOf" srcId="{F14FAEAB-115B-4351-99C0-6DA8F029E8B2}" destId="{B964126F-8E62-46C1-A6D0-61CABCB3A940}" srcOrd="3" destOrd="0" presId="urn:microsoft.com/office/officeart/2005/8/layout/list1"/>
    <dgm:cxn modelId="{A433EE4D-A412-4090-9F78-A69BACE28D2F}" type="presParOf" srcId="{F14FAEAB-115B-4351-99C0-6DA8F029E8B2}" destId="{782B7309-B89F-49A0-9857-B7EE2728574A}" srcOrd="4" destOrd="0" presId="urn:microsoft.com/office/officeart/2005/8/layout/list1"/>
    <dgm:cxn modelId="{69F7E49A-EA80-461B-AA29-79C39540BF30}" type="presParOf" srcId="{782B7309-B89F-49A0-9857-B7EE2728574A}" destId="{1FD5936C-AFE4-4CFD-85B1-E532835364BB}" srcOrd="0" destOrd="0" presId="urn:microsoft.com/office/officeart/2005/8/layout/list1"/>
    <dgm:cxn modelId="{89BE4383-199E-4191-96B7-4A6D823E157B}" type="presParOf" srcId="{782B7309-B89F-49A0-9857-B7EE2728574A}" destId="{3BCECBA8-A6A9-434E-8AD3-A4A3FAB4E602}" srcOrd="1" destOrd="0" presId="urn:microsoft.com/office/officeart/2005/8/layout/list1"/>
    <dgm:cxn modelId="{40B1EDEF-593D-4F7B-94F9-132E801F2E2C}" type="presParOf" srcId="{F14FAEAB-115B-4351-99C0-6DA8F029E8B2}" destId="{3CA59E54-52EC-47FB-96DF-363A82BA4C76}" srcOrd="5" destOrd="0" presId="urn:microsoft.com/office/officeart/2005/8/layout/list1"/>
    <dgm:cxn modelId="{14F299D1-A2A6-411C-87D4-471A6E02F243}" type="presParOf" srcId="{F14FAEAB-115B-4351-99C0-6DA8F029E8B2}" destId="{0BB35EEE-174B-488E-A7E6-09C13056425F}" srcOrd="6" destOrd="0" presId="urn:microsoft.com/office/officeart/2005/8/layout/list1"/>
    <dgm:cxn modelId="{54A03B97-6C69-4D01-AA61-6C2091DE0717}" type="presParOf" srcId="{F14FAEAB-115B-4351-99C0-6DA8F029E8B2}" destId="{5E219D00-69A8-4A0A-A0A4-F51FAE485BDC}" srcOrd="7" destOrd="0" presId="urn:microsoft.com/office/officeart/2005/8/layout/list1"/>
    <dgm:cxn modelId="{1612E154-8BBC-4520-82BA-B53340D6F918}" type="presParOf" srcId="{F14FAEAB-115B-4351-99C0-6DA8F029E8B2}" destId="{1BBFAFEE-073B-4BAC-874F-51CA2C8F8E21}" srcOrd="8" destOrd="0" presId="urn:microsoft.com/office/officeart/2005/8/layout/list1"/>
    <dgm:cxn modelId="{4D17B60E-5CD8-4177-9430-73D15F1DED9C}" type="presParOf" srcId="{1BBFAFEE-073B-4BAC-874F-51CA2C8F8E21}" destId="{4823C46A-2EEB-4006-A808-F5A98D7B1A24}" srcOrd="0" destOrd="0" presId="urn:microsoft.com/office/officeart/2005/8/layout/list1"/>
    <dgm:cxn modelId="{5A888FBB-E324-44D5-947F-120C44971BA1}" type="presParOf" srcId="{1BBFAFEE-073B-4BAC-874F-51CA2C8F8E21}" destId="{25CC51B9-E145-49A8-8F6F-E88DF0EDE548}" srcOrd="1" destOrd="0" presId="urn:microsoft.com/office/officeart/2005/8/layout/list1"/>
    <dgm:cxn modelId="{7F8A9EE1-3941-465E-95A4-8D12C28B26A5}" type="presParOf" srcId="{F14FAEAB-115B-4351-99C0-6DA8F029E8B2}" destId="{3F09C176-7E62-4925-8C77-ABEEAB0567D8}" srcOrd="9" destOrd="0" presId="urn:microsoft.com/office/officeart/2005/8/layout/list1"/>
    <dgm:cxn modelId="{BDBC5880-2951-49D3-93F6-70879F41C392}" type="presParOf" srcId="{F14FAEAB-115B-4351-99C0-6DA8F029E8B2}" destId="{1937303E-029B-4158-87C4-3A0D7FF067E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4C9BA1-11D9-4FEF-8F71-C2E54919DA27}">
      <dsp:nvSpPr>
        <dsp:cNvPr id="0" name=""/>
        <dsp:cNvSpPr/>
      </dsp:nvSpPr>
      <dsp:spPr>
        <a:xfrm>
          <a:off x="0" y="767672"/>
          <a:ext cx="74676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FDECE6-5C7B-484C-8233-43C8388946B2}">
      <dsp:nvSpPr>
        <dsp:cNvPr id="0" name=""/>
        <dsp:cNvSpPr/>
      </dsp:nvSpPr>
      <dsp:spPr>
        <a:xfrm>
          <a:off x="373380" y="280592"/>
          <a:ext cx="5227320" cy="9741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7580" tIns="0" rIns="197580" bIns="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Fully attended </a:t>
          </a:r>
          <a:endParaRPr lang="en-US" sz="3300" kern="1200" dirty="0"/>
        </a:p>
      </dsp:txBody>
      <dsp:txXfrm>
        <a:off x="420935" y="328147"/>
        <a:ext cx="5132210" cy="879050"/>
      </dsp:txXfrm>
    </dsp:sp>
    <dsp:sp modelId="{0BB35EEE-174B-488E-A7E6-09C13056425F}">
      <dsp:nvSpPr>
        <dsp:cNvPr id="0" name=""/>
        <dsp:cNvSpPr/>
      </dsp:nvSpPr>
      <dsp:spPr>
        <a:xfrm>
          <a:off x="0" y="2264552"/>
          <a:ext cx="74676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CECBA8-A6A9-434E-8AD3-A4A3FAB4E602}">
      <dsp:nvSpPr>
        <dsp:cNvPr id="0" name=""/>
        <dsp:cNvSpPr/>
      </dsp:nvSpPr>
      <dsp:spPr>
        <a:xfrm>
          <a:off x="373380" y="1777472"/>
          <a:ext cx="5227320" cy="9741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7580" tIns="0" rIns="197580" bIns="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Showed interest</a:t>
          </a:r>
          <a:endParaRPr lang="en-US" sz="3300" kern="1200" dirty="0"/>
        </a:p>
      </dsp:txBody>
      <dsp:txXfrm>
        <a:off x="420935" y="1825027"/>
        <a:ext cx="5132210" cy="879050"/>
      </dsp:txXfrm>
    </dsp:sp>
    <dsp:sp modelId="{1937303E-029B-4158-87C4-3A0D7FF067E3}">
      <dsp:nvSpPr>
        <dsp:cNvPr id="0" name=""/>
        <dsp:cNvSpPr/>
      </dsp:nvSpPr>
      <dsp:spPr>
        <a:xfrm>
          <a:off x="0" y="3761432"/>
          <a:ext cx="74676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CC51B9-E145-49A8-8F6F-E88DF0EDE548}">
      <dsp:nvSpPr>
        <dsp:cNvPr id="0" name=""/>
        <dsp:cNvSpPr/>
      </dsp:nvSpPr>
      <dsp:spPr>
        <a:xfrm>
          <a:off x="373380" y="3274352"/>
          <a:ext cx="5227320" cy="9741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7580" tIns="0" rIns="197580" bIns="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Asked a lot of questions</a:t>
          </a:r>
          <a:endParaRPr lang="en-US" sz="3300" kern="1200" dirty="0"/>
        </a:p>
      </dsp:txBody>
      <dsp:txXfrm>
        <a:off x="420935" y="3321907"/>
        <a:ext cx="5132210" cy="879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0E9767-4ED8-4DCC-82E1-9118BD7079F5}" type="datetimeFigureOut">
              <a:rPr lang="en-US" smtClean="0"/>
              <a:pPr/>
              <a:t>10/21/2011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9B3CF4-03EC-4484-BC7E-8B42D833D1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735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B3CF4-03EC-4484-BC7E-8B42D833D1F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2513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B3CF4-03EC-4484-BC7E-8B42D833D1F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7396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B3CF4-03EC-4484-BC7E-8B42D833D1F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2252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B3CF4-03EC-4484-BC7E-8B42D833D1F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7534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B3CF4-03EC-4484-BC7E-8B42D833D1F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96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B3CF4-03EC-4484-BC7E-8B42D833D1F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3854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B3CF4-03EC-4484-BC7E-8B42D833D1F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B3CF4-03EC-4484-BC7E-8B42D833D1F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B3CF4-03EC-4484-BC7E-8B42D833D1F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B3CF4-03EC-4484-BC7E-8B42D833D1F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2838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B3CF4-03EC-4484-BC7E-8B42D833D1F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325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B3CF4-03EC-4484-BC7E-8B42D833D1F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3232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B3CF4-03EC-4484-BC7E-8B42D833D1F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4169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B3CF4-03EC-4484-BC7E-8B42D833D1F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0650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B3CF4-03EC-4484-BC7E-8B42D833D1F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0291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B3CF4-03EC-4484-BC7E-8B42D833D1F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0068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B3CF4-03EC-4484-BC7E-8B42D833D1FA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B3CF4-03EC-4484-BC7E-8B42D833D1FA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B3CF4-03EC-4484-BC7E-8B42D833D1F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9091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B3CF4-03EC-4484-BC7E-8B42D833D1FA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276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B3CF4-03EC-4484-BC7E-8B42D833D1FA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6882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B3CF4-03EC-4484-BC7E-8B42D833D1FA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717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B3CF4-03EC-4484-BC7E-8B42D833D1F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0289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B3CF4-03EC-4484-BC7E-8B42D833D1FA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6090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B3CF4-03EC-4484-BC7E-8B42D833D1FA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7076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B3CF4-03EC-4484-BC7E-8B42D833D1FA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B3CF4-03EC-4484-BC7E-8B42D833D1FA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B3CF4-03EC-4484-BC7E-8B42D833D1FA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B3CF4-03EC-4484-BC7E-8B42D833D1FA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30498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B3CF4-03EC-4484-BC7E-8B42D833D1FA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52607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B3CF4-03EC-4484-BC7E-8B42D833D1FA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99921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B3CF4-03EC-4484-BC7E-8B42D833D1FA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1472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B3CF4-03EC-4484-BC7E-8B42D833D1FA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B3CF4-03EC-4484-BC7E-8B42D833D1F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51273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B3CF4-03EC-4484-BC7E-8B42D833D1FA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04619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B3CF4-03EC-4484-BC7E-8B42D833D1FA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B3CF4-03EC-4484-BC7E-8B42D833D1FA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28861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B3CF4-03EC-4484-BC7E-8B42D833D1FA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56960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B3CF4-03EC-4484-BC7E-8B42D833D1FA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5038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B3CF4-03EC-4484-BC7E-8B42D833D1FA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748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B3CF4-03EC-4484-BC7E-8B42D833D1F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688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B3CF4-03EC-4484-BC7E-8B42D833D1F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7280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B3CF4-03EC-4484-BC7E-8B42D833D1F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2944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B3CF4-03EC-4484-BC7E-8B42D833D1F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0270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B3CF4-03EC-4484-BC7E-8B42D833D1F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938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967CA5B-7DA3-4597-997D-9F6CC7F580D0}" type="datetimeFigureOut">
              <a:rPr lang="en-US" smtClean="0"/>
              <a:pPr/>
              <a:t>10/21/2011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46D82B0-D65A-48D7-9B1A-D554FABBF8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CA5B-7DA3-4597-997D-9F6CC7F580D0}" type="datetimeFigureOut">
              <a:rPr lang="en-US" smtClean="0"/>
              <a:pPr/>
              <a:t>10/21/2011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D82B0-D65A-48D7-9B1A-D554FABBF8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CA5B-7DA3-4597-997D-9F6CC7F580D0}" type="datetimeFigureOut">
              <a:rPr lang="en-US" smtClean="0"/>
              <a:pPr/>
              <a:t>10/21/2011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D82B0-D65A-48D7-9B1A-D554FABBF8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967CA5B-7DA3-4597-997D-9F6CC7F580D0}" type="datetimeFigureOut">
              <a:rPr lang="en-US" smtClean="0"/>
              <a:pPr/>
              <a:t>10/21/2011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46D82B0-D65A-48D7-9B1A-D554FABBF8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967CA5B-7DA3-4597-997D-9F6CC7F580D0}" type="datetimeFigureOut">
              <a:rPr lang="en-US" smtClean="0"/>
              <a:pPr/>
              <a:t>10/21/2011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46D82B0-D65A-48D7-9B1A-D554FABBF8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CA5B-7DA3-4597-997D-9F6CC7F580D0}" type="datetimeFigureOut">
              <a:rPr lang="en-US" smtClean="0"/>
              <a:pPr/>
              <a:t>10/21/2011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D82B0-D65A-48D7-9B1A-D554FABBF8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CA5B-7DA3-4597-997D-9F6CC7F580D0}" type="datetimeFigureOut">
              <a:rPr lang="en-US" smtClean="0"/>
              <a:pPr/>
              <a:t>10/21/2011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D82B0-D65A-48D7-9B1A-D554FABBF8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967CA5B-7DA3-4597-997D-9F6CC7F580D0}" type="datetimeFigureOut">
              <a:rPr lang="en-US" smtClean="0"/>
              <a:pPr/>
              <a:t>10/21/2011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46D82B0-D65A-48D7-9B1A-D554FABBF8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CA5B-7DA3-4597-997D-9F6CC7F580D0}" type="datetimeFigureOut">
              <a:rPr lang="en-US" smtClean="0"/>
              <a:pPr/>
              <a:t>10/21/2011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D82B0-D65A-48D7-9B1A-D554FABBF8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967CA5B-7DA3-4597-997D-9F6CC7F580D0}" type="datetimeFigureOut">
              <a:rPr lang="en-US" smtClean="0"/>
              <a:pPr/>
              <a:t>10/21/2011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46D82B0-D65A-48D7-9B1A-D554FABBF8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967CA5B-7DA3-4597-997D-9F6CC7F580D0}" type="datetimeFigureOut">
              <a:rPr lang="en-US" smtClean="0"/>
              <a:pPr/>
              <a:t>10/21/2011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46D82B0-D65A-48D7-9B1A-D554FABBF8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967CA5B-7DA3-4597-997D-9F6CC7F580D0}" type="datetimeFigureOut">
              <a:rPr lang="en-US" smtClean="0"/>
              <a:pPr/>
              <a:t>10/21/2011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46D82B0-D65A-48D7-9B1A-D554FABBF8B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mu.edu/teaching/resources/PublicationsArchives/InternalReports/culturalvariations.pdf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accent.gmu.edu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la.org/ala/mgrps/divs/acrl/about/sections/is/projpubs/languagetble.pdf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lickr.com/photos/vissago/3786690528/in/photostream/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Make a Connection: </a:t>
            </a:r>
            <a:br>
              <a:rPr lang="en-US" dirty="0" smtClean="0"/>
            </a:br>
            <a:r>
              <a:rPr lang="en-US" dirty="0" smtClean="0"/>
              <a:t>Library Services for International Students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Yi Han</a:t>
            </a:r>
          </a:p>
          <a:p>
            <a:r>
              <a:rPr lang="en-US" dirty="0" smtClean="0"/>
              <a:t>International Student Library Services Liaison</a:t>
            </a:r>
          </a:p>
          <a:p>
            <a:r>
              <a:rPr lang="en-US" dirty="0" smtClean="0"/>
              <a:t>Jannelle Ruswick</a:t>
            </a:r>
          </a:p>
          <a:p>
            <a:r>
              <a:rPr lang="en-US" dirty="0" smtClean="0"/>
              <a:t>Instruction Coordinator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7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1"/>
          <a:lstStyle/>
          <a:p>
            <a:r>
              <a:rPr lang="en-US" dirty="0" smtClean="0"/>
              <a:t>Did your last library give you all your textbooks?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649107155"/>
              </p:ext>
            </p:extLst>
          </p:nvPr>
        </p:nvGraphicFramePr>
        <p:xfrm>
          <a:off x="914400" y="1447800"/>
          <a:ext cx="74676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878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1">
            <a:normAutofit/>
          </a:bodyPr>
          <a:lstStyle/>
          <a:p>
            <a:r>
              <a:rPr lang="en-US" dirty="0"/>
              <a:t>Do you find anything confusing about the library?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28800"/>
            <a:ext cx="7467600" cy="3276600"/>
          </a:xfrm>
        </p:spPr>
        <p:txBody>
          <a:bodyPr>
            <a:normAutofit/>
          </a:bodyPr>
          <a:lstStyle/>
          <a:p>
            <a:r>
              <a:rPr lang="en-US" dirty="0" smtClean="0"/>
              <a:t>“Yes ,,, finding </a:t>
            </a:r>
            <a:r>
              <a:rPr lang="en-US" dirty="0"/>
              <a:t>one book is like finding a pin in a haystack, and something I've noticed is that most international students are too shy to ask for help</a:t>
            </a:r>
            <a:r>
              <a:rPr lang="en-US" dirty="0" smtClean="0"/>
              <a:t>.”</a:t>
            </a:r>
          </a:p>
          <a:p>
            <a:endParaRPr lang="en-US" dirty="0"/>
          </a:p>
          <a:p>
            <a:r>
              <a:rPr lang="en-US" dirty="0"/>
              <a:t>“How the books are sorted, they should be by  departments.”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8793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1"/>
          <a:lstStyle/>
          <a:p>
            <a:r>
              <a:rPr lang="en-US" dirty="0" smtClean="0"/>
              <a:t>Fixes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QR Codes for ends of stacks</a:t>
            </a:r>
          </a:p>
          <a:p>
            <a:r>
              <a:rPr lang="en-US" dirty="0" smtClean="0"/>
              <a:t>How to Find Books </a:t>
            </a:r>
            <a:r>
              <a:rPr lang="en-US" dirty="0" err="1" smtClean="0"/>
              <a:t>LibGuide</a:t>
            </a:r>
            <a:endParaRPr lang="en-US" dirty="0" smtClean="0"/>
          </a:p>
          <a:p>
            <a:r>
              <a:rPr lang="en-US" dirty="0" smtClean="0"/>
              <a:t>More explanation at orientation</a:t>
            </a:r>
          </a:p>
          <a:p>
            <a:r>
              <a:rPr lang="en-US" dirty="0" smtClean="0"/>
              <a:t>Walk with student to find the book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43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1"/>
          <a:lstStyle/>
          <a:p>
            <a:r>
              <a:rPr lang="en-US" dirty="0"/>
              <a:t>Do you find anything confusing about the library?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 “There </a:t>
            </a:r>
            <a:r>
              <a:rPr lang="en-US" dirty="0"/>
              <a:t>is a couple of tables and chairs on the first floor reserved for eating. But frequently I found it occupied by group studiers. Then I have to walk to MTCC to finish lunch or dinner</a:t>
            </a:r>
            <a:r>
              <a:rPr lang="en-US" dirty="0" smtClean="0"/>
              <a:t>.”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“where is quiet seats”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45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1"/>
          <a:lstStyle/>
          <a:p>
            <a:r>
              <a:rPr lang="en-US" dirty="0" smtClean="0"/>
              <a:t>Fixes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Simplify signs</a:t>
            </a:r>
          </a:p>
          <a:p>
            <a:pPr lvl="1"/>
            <a:r>
              <a:rPr lang="en-US" dirty="0"/>
              <a:t>Not “Intersession Hours” but </a:t>
            </a:r>
            <a:r>
              <a:rPr lang="en-US" dirty="0" smtClean="0"/>
              <a:t>“Hours for August”</a:t>
            </a:r>
            <a:endParaRPr lang="en-US" dirty="0"/>
          </a:p>
          <a:p>
            <a:pPr lvl="1"/>
            <a:r>
              <a:rPr lang="en-US" dirty="0" smtClean="0"/>
              <a:t>Bilingual signs</a:t>
            </a:r>
          </a:p>
          <a:p>
            <a:r>
              <a:rPr lang="en-US" dirty="0" smtClean="0"/>
              <a:t>Large clear signs for special spaces</a:t>
            </a:r>
          </a:p>
        </p:txBody>
      </p:sp>
    </p:spTree>
    <p:extLst>
      <p:ext uri="{BB962C8B-B14F-4D97-AF65-F5344CB8AC3E}">
        <p14:creationId xmlns:p14="http://schemas.microsoft.com/office/powerpoint/2010/main" val="202102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543800" cy="1143000"/>
          </a:xfrm>
        </p:spPr>
        <p:txBody>
          <a:bodyPr anchor="t" anchorCtr="1"/>
          <a:lstStyle/>
          <a:p>
            <a:pPr algn="ctr"/>
            <a:r>
              <a:rPr lang="en-US" dirty="0" smtClean="0"/>
              <a:t>Unique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Listening difficulties</a:t>
            </a:r>
          </a:p>
          <a:p>
            <a:endParaRPr lang="en-US" dirty="0" smtClean="0"/>
          </a:p>
          <a:p>
            <a:r>
              <a:rPr lang="en-US" dirty="0" smtClean="0"/>
              <a:t>Strong accent</a:t>
            </a:r>
          </a:p>
          <a:p>
            <a:endParaRPr lang="en-US" dirty="0" smtClean="0"/>
          </a:p>
          <a:p>
            <a:r>
              <a:rPr lang="en-US" dirty="0" smtClean="0"/>
              <a:t>Need time to translate words into their own language first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Library cultures</a:t>
            </a:r>
          </a:p>
          <a:p>
            <a:endParaRPr lang="en-US" dirty="0" smtClean="0"/>
          </a:p>
          <a:p>
            <a:r>
              <a:rPr lang="en-US" dirty="0" smtClean="0"/>
              <a:t>Classroom cultures</a:t>
            </a:r>
          </a:p>
          <a:p>
            <a:endParaRPr lang="en-US" dirty="0" smtClean="0"/>
          </a:p>
          <a:p>
            <a:r>
              <a:rPr lang="en-US" dirty="0" smtClean="0"/>
              <a:t>Writing styles</a:t>
            </a:r>
          </a:p>
          <a:p>
            <a:endParaRPr lang="en-US" dirty="0" smtClean="0"/>
          </a:p>
          <a:p>
            <a:r>
              <a:rPr lang="en-US" dirty="0" smtClean="0"/>
              <a:t>Different perspectives of certain concepts</a:t>
            </a:r>
          </a:p>
          <a:p>
            <a:pPr lvl="1"/>
            <a:r>
              <a:rPr lang="en-US" dirty="0" smtClean="0"/>
              <a:t>Plagiarism </a:t>
            </a:r>
          </a:p>
          <a:p>
            <a:pPr lvl="1"/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English Barrier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Cultural Differences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69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1"/>
          <a:lstStyle/>
          <a:p>
            <a:r>
              <a:rPr lang="en-US" dirty="0" smtClean="0"/>
              <a:t>Articles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International Students Needs</a:t>
            </a:r>
          </a:p>
          <a:p>
            <a:pPr>
              <a:buNone/>
            </a:pPr>
            <a:r>
              <a:rPr lang="en-US" dirty="0" smtClean="0"/>
              <a:t>	Shaffer, C., </a:t>
            </a:r>
            <a:r>
              <a:rPr lang="en-US" dirty="0" err="1" smtClean="0"/>
              <a:t>Vardaman</a:t>
            </a:r>
            <a:r>
              <a:rPr lang="en-US" dirty="0" smtClean="0"/>
              <a:t>, L., &amp; Miller, D. (2010). Library Usage Trends and Needs of International Students. </a:t>
            </a:r>
            <a:r>
              <a:rPr lang="en-US" i="1" dirty="0" smtClean="0"/>
              <a:t>Behavioral &amp; Social Science Librarian, 29</a:t>
            </a:r>
            <a:r>
              <a:rPr lang="en-US" dirty="0" smtClean="0"/>
              <a:t> (2), 109-117.</a:t>
            </a:r>
          </a:p>
          <a:p>
            <a:endParaRPr lang="en-US" dirty="0" smtClean="0"/>
          </a:p>
          <a:p>
            <a:r>
              <a:rPr lang="en-US" dirty="0" smtClean="0"/>
              <a:t>Culture Differences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Eberly</a:t>
            </a:r>
            <a:r>
              <a:rPr lang="en-US" dirty="0" smtClean="0"/>
              <a:t> Center for Teaching Excellence Intercultural Communication Center. Recognizing and Addressing Cultural Variations in the Classroom. Retrieved from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www.cmu.edu/teaching/resources/PublicationsArchives/InternalReports/culturalvariations.pdf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6442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1"/>
          <a:lstStyle/>
          <a:p>
            <a:r>
              <a:rPr lang="en-US" dirty="0" smtClean="0"/>
              <a:t>Library Staff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Listening and speaking skills</a:t>
            </a:r>
          </a:p>
          <a:p>
            <a:pPr lvl="1"/>
            <a:r>
              <a:rPr lang="en-US" dirty="0" smtClean="0"/>
              <a:t>Speech Accent Archive at George Mason University (</a:t>
            </a:r>
            <a:r>
              <a:rPr lang="en-US" dirty="0" smtClean="0">
                <a:hlinkClick r:id="rId3"/>
              </a:rPr>
              <a:t>http://accent.gmu.edu/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Speak clearly at a normal rate of 10 to 15 percent slower, (not louder)</a:t>
            </a:r>
          </a:p>
          <a:p>
            <a:endParaRPr lang="en-US" dirty="0" smtClean="0"/>
          </a:p>
          <a:p>
            <a:r>
              <a:rPr lang="en-US" dirty="0" smtClean="0"/>
              <a:t>East Asian Students</a:t>
            </a:r>
          </a:p>
          <a:p>
            <a:pPr lvl="1"/>
            <a:r>
              <a:rPr lang="en-US" dirty="0" smtClean="0"/>
              <a:t>Thinking patterns</a:t>
            </a:r>
          </a:p>
          <a:p>
            <a:pPr lvl="1"/>
            <a:r>
              <a:rPr lang="en-US" dirty="0" smtClean="0"/>
              <a:t>Nonverbal communication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pPr algn="ctr"/>
            <a:r>
              <a:rPr lang="en-US" dirty="0" smtClean="0"/>
              <a:t>Build 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International Center</a:t>
            </a:r>
          </a:p>
          <a:p>
            <a:r>
              <a:rPr lang="en-US" sz="2800" dirty="0" smtClean="0"/>
              <a:t>Orientation Committee</a:t>
            </a:r>
          </a:p>
          <a:p>
            <a:r>
              <a:rPr lang="en-US" sz="2800" dirty="0" smtClean="0"/>
              <a:t>Admissions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Student life</a:t>
            </a:r>
          </a:p>
          <a:p>
            <a:r>
              <a:rPr lang="en-US" sz="2800" dirty="0" smtClean="0"/>
              <a:t>Friendly professors</a:t>
            </a:r>
          </a:p>
          <a:p>
            <a:r>
              <a:rPr lang="en-US" sz="2800" dirty="0" smtClean="0"/>
              <a:t>ESL courses</a:t>
            </a:r>
          </a:p>
          <a:p>
            <a:r>
              <a:rPr lang="en-US" sz="2800" dirty="0" smtClean="0"/>
              <a:t>Writing Center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algn="ctr"/>
            <a:r>
              <a:rPr lang="en-US" dirty="0" smtClean="0"/>
              <a:t>Stage 1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Stage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46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uiExpand="1" build="p"/>
      <p:bldP spid="4" grpId="0" build="p" animBg="1"/>
      <p:bldP spid="5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Outreach to New Admits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56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pPr algn="ctr"/>
            <a:r>
              <a:rPr lang="en-US" dirty="0" smtClean="0"/>
              <a:t>International  Enrollment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017891637"/>
              </p:ext>
            </p:extLst>
          </p:nvPr>
        </p:nvGraphicFramePr>
        <p:xfrm>
          <a:off x="457200" y="1143000"/>
          <a:ext cx="7924800" cy="5330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2400" y="6452028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Institute of International Education. (2010). "International Student Enrollment Trends, 1949/50-2009/10." </a:t>
            </a:r>
            <a:r>
              <a:rPr lang="en-US" sz="1000" i="1" dirty="0"/>
              <a:t>Open Doors Report on International Educational Exchange</a:t>
            </a:r>
            <a:r>
              <a:rPr lang="en-US" sz="1000" dirty="0"/>
              <a:t>. Retrieved from http://www.iie.org/opendoors</a:t>
            </a:r>
          </a:p>
        </p:txBody>
      </p:sp>
    </p:spTree>
    <p:extLst>
      <p:ext uri="{BB962C8B-B14F-4D97-AF65-F5344CB8AC3E}">
        <p14:creationId xmlns:p14="http://schemas.microsoft.com/office/powerpoint/2010/main" val="301655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pPr algn="ctr"/>
            <a:r>
              <a:rPr lang="en-US" dirty="0" smtClean="0"/>
              <a:t>Provide Online Materials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Learn before arriving</a:t>
            </a:r>
          </a:p>
          <a:p>
            <a:r>
              <a:rPr lang="en-US" sz="2800" dirty="0" smtClean="0"/>
              <a:t>Multi-lingual guides are welcoming</a:t>
            </a:r>
          </a:p>
          <a:p>
            <a:r>
              <a:rPr lang="en-US" sz="2800" dirty="0" smtClean="0"/>
              <a:t>Get information without having to ask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9109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Library.iit.edu/students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7" b="3617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Guides are compiled in a popular place.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866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46" y="457200"/>
            <a:ext cx="8535135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41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pPr algn="ctr"/>
            <a:r>
              <a:rPr lang="en-US" dirty="0" smtClean="0"/>
              <a:t>Reuse and Repurpose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Most content already existed</a:t>
            </a:r>
          </a:p>
          <a:p>
            <a:r>
              <a:rPr lang="en-US" dirty="0" smtClean="0"/>
              <a:t>In user-friendly location</a:t>
            </a:r>
          </a:p>
          <a:p>
            <a:r>
              <a:rPr lang="en-US" dirty="0" smtClean="0"/>
              <a:t>Inclusive feeling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9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Multilingual Library Virtual Tour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sz="1800" dirty="0" smtClean="0"/>
              <a:t>English</a:t>
            </a:r>
          </a:p>
          <a:p>
            <a:r>
              <a:rPr lang="en-US" sz="1800" dirty="0" smtClean="0"/>
              <a:t>Chinese</a:t>
            </a:r>
          </a:p>
          <a:p>
            <a:r>
              <a:rPr lang="en-US" sz="1800" dirty="0" smtClean="0"/>
              <a:t>Korean</a:t>
            </a:r>
          </a:p>
          <a:p>
            <a:r>
              <a:rPr lang="en-US" sz="1800" dirty="0" smtClean="0"/>
              <a:t>Spanish</a:t>
            </a:r>
          </a:p>
          <a:p>
            <a:r>
              <a:rPr lang="en-US" sz="1800" dirty="0" smtClean="0"/>
              <a:t>Hindi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Translated by volunteer students.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http://guides.library.iit.edu/multilingualguides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Placeholder 6" descr="korean_副本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5000" r="5000"/>
          <a:stretch>
            <a:fillRect/>
          </a:stretch>
        </p:blipFill>
        <p:spPr>
          <a:xfrm>
            <a:off x="0" y="0"/>
            <a:ext cx="61722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1"/>
          <a:lstStyle/>
          <a:p>
            <a:r>
              <a:rPr lang="en-US" dirty="0" smtClean="0"/>
              <a:t>In New Student’s Flash drive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44236" y="1219200"/>
            <a:ext cx="7467600" cy="4873752"/>
          </a:xfrm>
        </p:spPr>
        <p:txBody>
          <a:bodyPr/>
          <a:lstStyle/>
          <a:p>
            <a:r>
              <a:rPr lang="en-US" dirty="0" smtClean="0"/>
              <a:t>Top 9 differences between Galvin Library and Your Country’s Library</a:t>
            </a:r>
          </a:p>
          <a:p>
            <a:endParaRPr lang="en-US" dirty="0" smtClean="0"/>
          </a:p>
          <a:p>
            <a:r>
              <a:rPr lang="en-US" dirty="0" smtClean="0"/>
              <a:t>Multilingual Glossary Wordlist</a:t>
            </a:r>
          </a:p>
          <a:p>
            <a:endParaRPr lang="en-US" dirty="0"/>
          </a:p>
        </p:txBody>
      </p:sp>
      <p:pic>
        <p:nvPicPr>
          <p:cNvPr id="4" name="Picture 3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1" y="2971800"/>
            <a:ext cx="8077199" cy="3124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6477000"/>
            <a:ext cx="853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Multilingual Glossary Wordlist: words </a:t>
            </a:r>
            <a:r>
              <a:rPr lang="en-US" sz="1000" dirty="0" smtClean="0"/>
              <a:t> are selected </a:t>
            </a:r>
            <a:r>
              <a:rPr lang="en-US" sz="1000" dirty="0"/>
              <a:t>from </a:t>
            </a:r>
            <a:r>
              <a:rPr lang="en-US" sz="1000" dirty="0">
                <a:hlinkClick r:id="rId4"/>
              </a:rPr>
              <a:t>http://www.ala.org/ala/mgrps/divs/acrl/about/sections/is/projpubs/languagetble.pdf</a:t>
            </a:r>
            <a:r>
              <a:rPr lang="en-US" sz="10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Student Orientations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28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anchor="t" anchorCtr="1"/>
          <a:lstStyle/>
          <a:p>
            <a:pPr algn="ctr"/>
            <a:r>
              <a:rPr lang="en-US" dirty="0" smtClean="0"/>
              <a:t>What is the best orientation method?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1981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Big auditorium lecture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Library tours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Library workshops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Resource fairs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457200" y="3429000"/>
            <a:ext cx="7467600" cy="1981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en-US" dirty="0" smtClean="0"/>
              <a:t>All of the above</a:t>
            </a:r>
          </a:p>
        </p:txBody>
      </p:sp>
      <p:pic>
        <p:nvPicPr>
          <p:cNvPr id="1026" name="Picture 2" descr="C:\Users\jannelle\AppData\Local\Microsoft\Windows\Temporary Internet Files\Content.IE5\Z752TOB3\MM900185588[1]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98" y="3562113"/>
            <a:ext cx="290513" cy="17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06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anchor="t" anchorCtr="1"/>
          <a:lstStyle/>
          <a:p>
            <a:r>
              <a:rPr lang="en-US" dirty="0" smtClean="0"/>
              <a:t>Auditorium Orientations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Reach wide audience</a:t>
            </a:r>
          </a:p>
          <a:p>
            <a:r>
              <a:rPr lang="en-US" dirty="0" smtClean="0"/>
              <a:t>Surface topics only</a:t>
            </a:r>
          </a:p>
          <a:p>
            <a:r>
              <a:rPr lang="en-US" dirty="0" smtClean="0"/>
              <a:t>No promotion needed</a:t>
            </a:r>
          </a:p>
          <a:p>
            <a:r>
              <a:rPr lang="en-US" dirty="0" smtClean="0"/>
              <a:t>Legitimized</a:t>
            </a:r>
          </a:p>
          <a:p>
            <a:r>
              <a:rPr lang="en-US" dirty="0" smtClean="0"/>
              <a:t>Advertise other events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Impersonal </a:t>
            </a:r>
          </a:p>
          <a:p>
            <a:r>
              <a:rPr lang="en-US" dirty="0" smtClean="0"/>
              <a:t>Surface topics only</a:t>
            </a:r>
          </a:p>
          <a:p>
            <a:r>
              <a:rPr lang="en-US" dirty="0" smtClean="0"/>
              <a:t>One of many lectures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algn="ctr"/>
            <a:r>
              <a:rPr lang="en-US" dirty="0" smtClean="0"/>
              <a:t>Pros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Cons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44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1" grpId="0" uiExpand="1" build="p"/>
      <p:bldP spid="8" grpId="0" build="p" animBg="1"/>
      <p:bldP spid="10" grpId="0" uiExpand="1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1"/>
          <a:lstStyle/>
          <a:p>
            <a:r>
              <a:rPr lang="en-US" dirty="0" smtClean="0"/>
              <a:t>Fall 2011 Orientation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55" y="1600200"/>
            <a:ext cx="6501690" cy="4873625"/>
          </a:xfrm>
        </p:spPr>
      </p:pic>
    </p:spTree>
    <p:extLst>
      <p:ext uri="{BB962C8B-B14F-4D97-AF65-F5344CB8AC3E}">
        <p14:creationId xmlns:p14="http://schemas.microsoft.com/office/powerpoint/2010/main" val="117349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15400" cy="1143000"/>
          </a:xfrm>
        </p:spPr>
        <p:txBody>
          <a:bodyPr anchor="t" anchorCtr="0"/>
          <a:lstStyle/>
          <a:p>
            <a:pPr algn="ctr"/>
            <a:r>
              <a:rPr lang="en-US" dirty="0" smtClean="0"/>
              <a:t>Academic Level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174743583"/>
              </p:ext>
            </p:extLst>
          </p:nvPr>
        </p:nvGraphicFramePr>
        <p:xfrm>
          <a:off x="0" y="1066800"/>
          <a:ext cx="8915400" cy="5407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" y="6457890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Institute of International Education. (2010). "International Students by Academic Level, 2008/09-2009/10." </a:t>
            </a:r>
            <a:r>
              <a:rPr lang="en-US" sz="1000" i="1" dirty="0"/>
              <a:t>Open Doors Report on International Educational Exchange</a:t>
            </a:r>
            <a:r>
              <a:rPr lang="en-US" sz="1000" dirty="0"/>
              <a:t>. Retrieved from http://www.iie.org/opendoors</a:t>
            </a:r>
          </a:p>
        </p:txBody>
      </p:sp>
    </p:spTree>
    <p:extLst>
      <p:ext uri="{BB962C8B-B14F-4D97-AF65-F5344CB8AC3E}">
        <p14:creationId xmlns:p14="http://schemas.microsoft.com/office/powerpoint/2010/main" val="389403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t" anchorCtr="1"/>
          <a:lstStyle/>
          <a:p>
            <a:r>
              <a:rPr lang="en-US" dirty="0" smtClean="0"/>
              <a:t>Combat Boredom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61" y="1600200"/>
            <a:ext cx="7321877" cy="4873625"/>
          </a:xfrm>
        </p:spPr>
      </p:pic>
      <p:sp>
        <p:nvSpPr>
          <p:cNvPr id="7" name="TextBox 6"/>
          <p:cNvSpPr txBox="1"/>
          <p:nvPr/>
        </p:nvSpPr>
        <p:spPr>
          <a:xfrm>
            <a:off x="4038600" y="6553200"/>
            <a:ext cx="434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4"/>
              </a:rPr>
              <a:t>http://www.flickr.com/photos/vissago/3786690528/in/photostream/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5054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anchor="t" anchorCtr="1"/>
          <a:lstStyle/>
          <a:p>
            <a:r>
              <a:rPr lang="en-US" dirty="0" smtClean="0"/>
              <a:t>Snooze deterrents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Use </a:t>
            </a:r>
            <a:r>
              <a:rPr lang="en-US" dirty="0" err="1" smtClean="0"/>
              <a:t>Prezi</a:t>
            </a:r>
            <a:r>
              <a:rPr lang="en-US" dirty="0" smtClean="0"/>
              <a:t> (or anything other than PowerPoint)</a:t>
            </a:r>
          </a:p>
          <a:p>
            <a:r>
              <a:rPr lang="en-US" dirty="0" smtClean="0"/>
              <a:t>Co-present</a:t>
            </a:r>
          </a:p>
          <a:p>
            <a:r>
              <a:rPr lang="en-US" dirty="0" smtClean="0"/>
              <a:t>Cover “your first week” needs only</a:t>
            </a:r>
          </a:p>
          <a:p>
            <a:r>
              <a:rPr lang="en-US" dirty="0" smtClean="0"/>
              <a:t>Step away from the catalog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70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Library Tours and Workshops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533400"/>
            <a:ext cx="1527048" cy="47244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1800" dirty="0" smtClean="0"/>
              <a:t>Textbooks</a:t>
            </a:r>
          </a:p>
          <a:p>
            <a:pPr>
              <a:buFont typeface="Arial" pitchFamily="34" charset="0"/>
              <a:buChar char="•"/>
            </a:pPr>
            <a:endParaRPr lang="en-US" sz="1800" dirty="0" smtClean="0"/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Library Catalog</a:t>
            </a:r>
          </a:p>
          <a:p>
            <a:pPr>
              <a:buFont typeface="Arial" pitchFamily="34" charset="0"/>
              <a:buChar char="•"/>
            </a:pPr>
            <a:endParaRPr lang="en-US" sz="1800" dirty="0" smtClean="0"/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Reference services</a:t>
            </a:r>
          </a:p>
        </p:txBody>
      </p:sp>
      <p:pic>
        <p:nvPicPr>
          <p:cNvPr id="5" name="Content Placeholder 4" descr="DSC00546_副本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37934"/>
            <a:ext cx="6172200" cy="68959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1"/>
          <a:lstStyle/>
          <a:p>
            <a:r>
              <a:rPr lang="en-US" dirty="0" smtClean="0"/>
              <a:t>Make up for the 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Impersonal </a:t>
            </a:r>
          </a:p>
          <a:p>
            <a:r>
              <a:rPr lang="en-US" dirty="0" smtClean="0"/>
              <a:t>Surface topics only</a:t>
            </a:r>
          </a:p>
          <a:p>
            <a:r>
              <a:rPr lang="en-US" dirty="0" smtClean="0"/>
              <a:t>One of many lectures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Personal </a:t>
            </a:r>
          </a:p>
          <a:p>
            <a:r>
              <a:rPr lang="en-US" dirty="0" smtClean="0"/>
              <a:t>In-depth topics</a:t>
            </a:r>
          </a:p>
          <a:p>
            <a:r>
              <a:rPr lang="en-US" dirty="0" smtClean="0"/>
              <a:t>Top questions asked by international students</a:t>
            </a:r>
          </a:p>
          <a:p>
            <a:r>
              <a:rPr lang="en-US" dirty="0" smtClean="0"/>
              <a:t>Interactive with students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Auditorium Orientation’s cons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Workshop’s pros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1"/>
          <a:lstStyle/>
          <a:p>
            <a:r>
              <a:rPr lang="en-US" dirty="0" smtClean="0"/>
              <a:t>Library Orientation in Chinese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455021905"/>
              </p:ext>
            </p:extLst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1"/>
          <a:lstStyle/>
          <a:p>
            <a:r>
              <a:rPr lang="en-US" dirty="0" smtClean="0"/>
              <a:t>Student Resource Fairs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55" y="1600200"/>
            <a:ext cx="6501690" cy="4873625"/>
          </a:xfrm>
        </p:spPr>
      </p:pic>
    </p:spTree>
    <p:extLst>
      <p:ext uri="{BB962C8B-B14F-4D97-AF65-F5344CB8AC3E}">
        <p14:creationId xmlns:p14="http://schemas.microsoft.com/office/powerpoint/2010/main" val="179404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Library Instruction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58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1"/>
          <a:lstStyle/>
          <a:p>
            <a:r>
              <a:rPr lang="en-US" dirty="0" smtClean="0"/>
              <a:t>General Writing Courses at IIT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Writing for Nonnative English Speakers</a:t>
            </a:r>
          </a:p>
          <a:p>
            <a:pPr lvl="1"/>
            <a:r>
              <a:rPr lang="en-US" dirty="0" err="1" smtClean="0"/>
              <a:t>Comm</a:t>
            </a:r>
            <a:r>
              <a:rPr lang="en-US" dirty="0" smtClean="0"/>
              <a:t> 111 and English 053</a:t>
            </a:r>
          </a:p>
          <a:p>
            <a:r>
              <a:rPr lang="en-US" dirty="0" smtClean="0"/>
              <a:t>Professional Learning Programs</a:t>
            </a:r>
          </a:p>
          <a:p>
            <a:pPr lvl="1"/>
            <a:r>
              <a:rPr lang="en-US" dirty="0" smtClean="0"/>
              <a:t>Visiting cohort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1"/>
          <a:lstStyle/>
          <a:p>
            <a:r>
              <a:rPr lang="en-US" dirty="0" smtClean="0"/>
              <a:t>Class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Different writing styles in the U.S. and other countries</a:t>
            </a:r>
          </a:p>
          <a:p>
            <a:r>
              <a:rPr lang="en-US" dirty="0" smtClean="0"/>
              <a:t>Scholarly information</a:t>
            </a:r>
          </a:p>
          <a:p>
            <a:r>
              <a:rPr lang="en-US" dirty="0" smtClean="0"/>
              <a:t>Database search tips</a:t>
            </a:r>
          </a:p>
          <a:p>
            <a:pPr lvl="1"/>
            <a:r>
              <a:rPr lang="en-US" dirty="0" smtClean="0"/>
              <a:t>Thesaurus: finding synonyms </a:t>
            </a:r>
          </a:p>
          <a:p>
            <a:pPr lvl="1"/>
            <a:r>
              <a:rPr lang="en-US" dirty="0" err="1" smtClean="0"/>
              <a:t>Ebsco</a:t>
            </a:r>
            <a:r>
              <a:rPr lang="en-US" dirty="0" smtClean="0"/>
              <a:t>: Translation</a:t>
            </a:r>
          </a:p>
          <a:p>
            <a:r>
              <a:rPr lang="en-US" dirty="0" smtClean="0"/>
              <a:t>Plagiarism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Basic Library Introduction</a:t>
            </a:r>
          </a:p>
          <a:p>
            <a:pPr lvl="1">
              <a:defRPr/>
            </a:pPr>
            <a:r>
              <a:rPr lang="en-US" dirty="0" smtClean="0"/>
              <a:t>IIT/I-Share library catalog</a:t>
            </a:r>
          </a:p>
          <a:p>
            <a:pPr lvl="1">
              <a:defRPr/>
            </a:pPr>
            <a:r>
              <a:rPr lang="en-US" dirty="0" smtClean="0"/>
              <a:t>A </a:t>
            </a:r>
            <a:r>
              <a:rPr lang="en-US" dirty="0"/>
              <a:t>library tour</a:t>
            </a:r>
          </a:p>
          <a:p>
            <a:pPr>
              <a:defRPr/>
            </a:pPr>
            <a:r>
              <a:rPr lang="en-US" dirty="0"/>
              <a:t>For your assignment</a:t>
            </a:r>
          </a:p>
          <a:p>
            <a:pPr marL="857250" lvl="1" indent="-457200">
              <a:defRPr/>
            </a:pPr>
            <a:r>
              <a:rPr lang="en-US" dirty="0"/>
              <a:t>Search for journal articles by using library </a:t>
            </a:r>
            <a:r>
              <a:rPr lang="en-US" dirty="0" smtClean="0"/>
              <a:t>databases</a:t>
            </a:r>
            <a:endParaRPr lang="en-US" dirty="0"/>
          </a:p>
          <a:p>
            <a:r>
              <a:rPr lang="en-US" dirty="0" smtClean="0"/>
              <a:t>Plagiarism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err="1" smtClean="0"/>
              <a:t>Comm</a:t>
            </a:r>
            <a:r>
              <a:rPr lang="en-US" dirty="0" smtClean="0"/>
              <a:t> 111 / </a:t>
            </a:r>
            <a:r>
              <a:rPr lang="en-US" dirty="0" err="1" smtClean="0"/>
              <a:t>Eng</a:t>
            </a:r>
            <a:r>
              <a:rPr lang="en-US" dirty="0" smtClean="0"/>
              <a:t> 053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PLP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72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uiExpand="1" build="p"/>
      <p:bldP spid="4" grpId="0" uiExpand="1" build="p" animBg="1"/>
      <p:bldP spid="5" grpId="0" uiExpand="1" build="p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1"/>
          <a:lstStyle/>
          <a:p>
            <a:r>
              <a:rPr lang="en-US" dirty="0" smtClean="0"/>
              <a:t>Subject-Specific Courses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Subject Research Guide</a:t>
            </a:r>
          </a:p>
          <a:p>
            <a:pPr lvl="1"/>
            <a:r>
              <a:rPr lang="en-US" dirty="0" smtClean="0"/>
              <a:t>Recommended databases</a:t>
            </a:r>
          </a:p>
          <a:p>
            <a:pPr lvl="1"/>
            <a:r>
              <a:rPr lang="en-US" dirty="0" smtClean="0"/>
              <a:t>Databases search</a:t>
            </a:r>
          </a:p>
          <a:p>
            <a:pPr lvl="2"/>
            <a:r>
              <a:rPr lang="en-US" dirty="0"/>
              <a:t>Thesaurus: finding synonyms </a:t>
            </a:r>
          </a:p>
          <a:p>
            <a:r>
              <a:rPr lang="en-US" dirty="0" smtClean="0"/>
              <a:t>Book search</a:t>
            </a:r>
          </a:p>
          <a:p>
            <a:r>
              <a:rPr lang="en-US" dirty="0"/>
              <a:t>Plagiarism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Yi: </a:t>
            </a:r>
          </a:p>
          <a:p>
            <a:pPr lvl="1"/>
            <a:r>
              <a:rPr lang="en-US" dirty="0" smtClean="0"/>
              <a:t>Different </a:t>
            </a:r>
            <a:r>
              <a:rPr lang="en-US" dirty="0"/>
              <a:t>writing styles in the U.S. and other countries</a:t>
            </a:r>
          </a:p>
          <a:p>
            <a:pPr lvl="2"/>
            <a:r>
              <a:rPr lang="en-US" dirty="0"/>
              <a:t>Scholarly </a:t>
            </a:r>
            <a:r>
              <a:rPr lang="en-US" dirty="0" smtClean="0"/>
              <a:t>information</a:t>
            </a:r>
          </a:p>
          <a:p>
            <a:pPr lvl="2"/>
            <a:r>
              <a:rPr lang="en-US" dirty="0" smtClean="0"/>
              <a:t>Plagiarism</a:t>
            </a:r>
          </a:p>
          <a:p>
            <a:pPr lvl="2"/>
            <a:r>
              <a:rPr lang="en-US" dirty="0" smtClean="0"/>
              <a:t>References</a:t>
            </a:r>
            <a:endParaRPr lang="en-US" dirty="0"/>
          </a:p>
          <a:p>
            <a:r>
              <a:rPr lang="en-US" dirty="0" smtClean="0"/>
              <a:t>Public Administration Librarian</a:t>
            </a:r>
            <a:r>
              <a:rPr lang="en-US" dirty="0"/>
              <a:t>: </a:t>
            </a:r>
            <a:endParaRPr lang="en-US" dirty="0" smtClean="0"/>
          </a:p>
          <a:p>
            <a:pPr lvl="1"/>
            <a:r>
              <a:rPr lang="en-US" dirty="0" smtClean="0"/>
              <a:t>Recommended </a:t>
            </a:r>
            <a:r>
              <a:rPr lang="en-US" dirty="0"/>
              <a:t>databases</a:t>
            </a:r>
          </a:p>
          <a:p>
            <a:pPr lvl="1"/>
            <a:r>
              <a:rPr lang="en-US" dirty="0"/>
              <a:t>Databases </a:t>
            </a:r>
            <a:r>
              <a:rPr lang="en-US" dirty="0" smtClean="0"/>
              <a:t>search</a:t>
            </a:r>
          </a:p>
          <a:p>
            <a:pPr lvl="1"/>
            <a:r>
              <a:rPr lang="en-US" dirty="0" smtClean="0"/>
              <a:t>Book Search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PhD Environmental Engineering Group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Master of Public Administration Program</a:t>
            </a:r>
          </a:p>
        </p:txBody>
      </p:sp>
    </p:spTree>
    <p:extLst>
      <p:ext uri="{BB962C8B-B14F-4D97-AF65-F5344CB8AC3E}">
        <p14:creationId xmlns:p14="http://schemas.microsoft.com/office/powerpoint/2010/main" val="32436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  <p:bldP spid="5" grpId="0" uiExpand="1" build="p" animBg="1"/>
      <p:bldP spid="6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15400" cy="1143000"/>
          </a:xfrm>
        </p:spPr>
        <p:txBody>
          <a:bodyPr anchor="t" anchorCtr="0"/>
          <a:lstStyle/>
          <a:p>
            <a:pPr algn="ctr"/>
            <a:r>
              <a:rPr lang="en-US" dirty="0" smtClean="0"/>
              <a:t>Fields of Study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52811017"/>
              </p:ext>
            </p:extLst>
          </p:nvPr>
        </p:nvGraphicFramePr>
        <p:xfrm>
          <a:off x="0" y="1066800"/>
          <a:ext cx="89154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" y="6477000"/>
            <a:ext cx="853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Institute of International Education. (2010). "International Students by Field of Study, 2008/09-2009/10." </a:t>
            </a:r>
            <a:r>
              <a:rPr lang="en-US" sz="1000" i="1" dirty="0"/>
              <a:t>Open Doors Report on International Educational Exchange</a:t>
            </a:r>
            <a:r>
              <a:rPr lang="en-US" sz="1000" dirty="0"/>
              <a:t>. Retrieved from http://www.iie.org/opendoors</a:t>
            </a:r>
          </a:p>
        </p:txBody>
      </p:sp>
    </p:spTree>
    <p:extLst>
      <p:ext uri="{BB962C8B-B14F-4D97-AF65-F5344CB8AC3E}">
        <p14:creationId xmlns:p14="http://schemas.microsoft.com/office/powerpoint/2010/main" val="205799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1"/>
          <a:lstStyle/>
          <a:p>
            <a:r>
              <a:rPr lang="en-US" dirty="0" smtClean="0"/>
              <a:t>Open workshop sessions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28800"/>
            <a:ext cx="7467600" cy="4645152"/>
          </a:xfrm>
        </p:spPr>
        <p:txBody>
          <a:bodyPr/>
          <a:lstStyle/>
          <a:p>
            <a:r>
              <a:rPr lang="en-US" dirty="0" smtClean="0"/>
              <a:t>Bilingual sessions: finding journals and articles</a:t>
            </a:r>
          </a:p>
          <a:p>
            <a:endParaRPr lang="en-US" dirty="0" smtClean="0"/>
          </a:p>
          <a:p>
            <a:r>
              <a:rPr lang="en-US" dirty="0" smtClean="0"/>
              <a:t>30 Minutes to Success</a:t>
            </a:r>
          </a:p>
          <a:p>
            <a:pPr lvl="1"/>
            <a:r>
              <a:rPr lang="en-US" dirty="0" smtClean="0"/>
              <a:t>Free Internet vs. Library Databases</a:t>
            </a:r>
          </a:p>
          <a:p>
            <a:pPr lvl="1"/>
            <a:r>
              <a:rPr lang="en-US" dirty="0" smtClean="0"/>
              <a:t>Databases search training session</a:t>
            </a:r>
          </a:p>
          <a:p>
            <a:pPr lvl="1"/>
            <a:r>
              <a:rPr lang="en-US" dirty="0" smtClean="0"/>
              <a:t>Avoiding plagiarism </a:t>
            </a:r>
          </a:p>
        </p:txBody>
      </p:sp>
    </p:spTree>
    <p:extLst>
      <p:ext uri="{BB962C8B-B14F-4D97-AF65-F5344CB8AC3E}">
        <p14:creationId xmlns:p14="http://schemas.microsoft.com/office/powerpoint/2010/main" val="33665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1"/>
          <a:lstStyle/>
          <a:p>
            <a:r>
              <a:rPr lang="en-US" dirty="0" smtClean="0"/>
              <a:t>Bilingual library guides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7467600" cy="4416552"/>
          </a:xfrm>
        </p:spPr>
        <p:txBody>
          <a:bodyPr/>
          <a:lstStyle/>
          <a:p>
            <a:r>
              <a:rPr lang="en-US" dirty="0" smtClean="0"/>
              <a:t>Print guides</a:t>
            </a:r>
          </a:p>
          <a:p>
            <a:endParaRPr lang="en-US" dirty="0" smtClean="0"/>
          </a:p>
          <a:p>
            <a:r>
              <a:rPr lang="en-US" dirty="0" smtClean="0"/>
              <a:t>Online research guides in Chinese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Research papers guide</a:t>
            </a:r>
          </a:p>
          <a:p>
            <a:pPr lvl="1"/>
            <a:r>
              <a:rPr lang="en-US" dirty="0" smtClean="0"/>
              <a:t>Finding journals and articles 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 rot="21280253">
            <a:off x="4987716" y="4669186"/>
            <a:ext cx="37766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isometricBottomDown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中文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1"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Surveys and focus groups</a:t>
            </a:r>
          </a:p>
          <a:p>
            <a:r>
              <a:rPr lang="en-US" dirty="0" smtClean="0"/>
              <a:t>Collaboration with Writing Center</a:t>
            </a:r>
          </a:p>
          <a:p>
            <a:r>
              <a:rPr lang="en-US" dirty="0" smtClean="0"/>
              <a:t>Expand to more departments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12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1"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Know and consult your international population</a:t>
            </a:r>
          </a:p>
          <a:p>
            <a:r>
              <a:rPr lang="en-US" dirty="0" smtClean="0"/>
              <a:t>Assess confusing building signs and set-up</a:t>
            </a:r>
          </a:p>
          <a:p>
            <a:r>
              <a:rPr lang="en-US" dirty="0" smtClean="0"/>
              <a:t>Train your staff</a:t>
            </a:r>
          </a:p>
          <a:p>
            <a:r>
              <a:rPr lang="en-US" dirty="0"/>
              <a:t>Library instruction begins </a:t>
            </a:r>
            <a:r>
              <a:rPr lang="en-US" i="1" dirty="0"/>
              <a:t>before</a:t>
            </a:r>
            <a:r>
              <a:rPr lang="en-US" dirty="0"/>
              <a:t> </a:t>
            </a:r>
            <a:r>
              <a:rPr lang="en-US" dirty="0" smtClean="0"/>
              <a:t>classes start</a:t>
            </a:r>
          </a:p>
          <a:p>
            <a:r>
              <a:rPr lang="en-US" dirty="0" smtClean="0"/>
              <a:t>Repackage current materials/classes</a:t>
            </a:r>
          </a:p>
          <a:p>
            <a:pPr lvl="1"/>
            <a:r>
              <a:rPr lang="en-US" dirty="0" smtClean="0"/>
              <a:t>New content priority list</a:t>
            </a:r>
          </a:p>
        </p:txBody>
      </p:sp>
    </p:spTree>
    <p:extLst>
      <p:ext uri="{BB962C8B-B14F-4D97-AF65-F5344CB8AC3E}">
        <p14:creationId xmlns:p14="http://schemas.microsoft.com/office/powerpoint/2010/main" val="184323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1"/>
          <a:lstStyle/>
          <a:p>
            <a:r>
              <a:rPr lang="en-US" dirty="0" smtClean="0"/>
              <a:t>Recommended 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Jackson, P. and Sullivan, P. Eds. (forthcoming 2011). </a:t>
            </a:r>
            <a:r>
              <a:rPr lang="en-US" i="1" dirty="0" smtClean="0"/>
              <a:t>International Students and Academic Libraries: Initiatives for Success. </a:t>
            </a:r>
            <a:r>
              <a:rPr lang="en-US" dirty="0" smtClean="0"/>
              <a:t>Chicago: Association of College and Research Libraries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t" anchorCtr="1"/>
          <a:lstStyle/>
          <a:p>
            <a:r>
              <a:rPr lang="en-US" dirty="0" smtClean="0"/>
              <a:t>Thanks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Yi Han</a:t>
            </a:r>
          </a:p>
          <a:p>
            <a:pPr marL="0" indent="0">
              <a:buNone/>
            </a:pPr>
            <a:r>
              <a:rPr lang="en-US" dirty="0" smtClean="0"/>
              <a:t>International Student Library Services Liaison</a:t>
            </a:r>
          </a:p>
          <a:p>
            <a:pPr marL="0" indent="0">
              <a:buNone/>
            </a:pPr>
            <a:r>
              <a:rPr lang="en-US" dirty="0" smtClean="0"/>
              <a:t>yhan27@iit.edu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Jannelle</a:t>
            </a:r>
            <a:r>
              <a:rPr lang="en-US" dirty="0" smtClean="0"/>
              <a:t> Ruswick</a:t>
            </a:r>
          </a:p>
          <a:p>
            <a:pPr marL="0" indent="0">
              <a:buNone/>
            </a:pPr>
            <a:r>
              <a:rPr lang="en-US" dirty="0" smtClean="0"/>
              <a:t>Instruction Coordinator</a:t>
            </a:r>
          </a:p>
          <a:p>
            <a:pPr marL="0" indent="0">
              <a:buNone/>
            </a:pPr>
            <a:r>
              <a:rPr lang="en-US" dirty="0" smtClean="0"/>
              <a:t>ruswick@iit.edu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52400" y="57150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http://</a:t>
            </a:r>
            <a:r>
              <a:rPr lang="en-US" sz="2800" dirty="0" smtClean="0"/>
              <a:t>library.iit.edu/students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0158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533400" y="2819400"/>
            <a:ext cx="7467600" cy="3505200"/>
          </a:xfrm>
        </p:spPr>
        <p:txBody>
          <a:bodyPr>
            <a:normAutofit fontScale="85000" lnSpcReduction="20000"/>
          </a:bodyPr>
          <a:lstStyle/>
          <a:p>
            <a:r>
              <a:rPr lang="en-US" sz="3600" dirty="0" smtClean="0"/>
              <a:t>Private PhD-granting institution in Chicago</a:t>
            </a:r>
          </a:p>
          <a:p>
            <a:r>
              <a:rPr lang="en-US" sz="3600" dirty="0" smtClean="0"/>
              <a:t>7,787 students</a:t>
            </a:r>
          </a:p>
          <a:p>
            <a:pPr lvl="1"/>
            <a:r>
              <a:rPr lang="en-US" sz="3300" dirty="0" smtClean="0"/>
              <a:t>35% undergrad, 65% grad</a:t>
            </a:r>
          </a:p>
          <a:p>
            <a:r>
              <a:rPr lang="en-US" sz="3600" dirty="0" smtClean="0"/>
              <a:t>STEM+ (Science, Technology, Engineering, Math) </a:t>
            </a:r>
          </a:p>
          <a:p>
            <a:pPr lvl="1"/>
            <a:r>
              <a:rPr lang="en-US" sz="3300" dirty="0" smtClean="0"/>
              <a:t>Psychology, Business, Law, Architecture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8600"/>
            <a:ext cx="7481636" cy="165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06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533400" y="2819400"/>
            <a:ext cx="8153400" cy="2286000"/>
          </a:xfrm>
        </p:spPr>
        <p:txBody>
          <a:bodyPr>
            <a:normAutofit fontScale="92500"/>
          </a:bodyPr>
          <a:lstStyle/>
          <a:p>
            <a:r>
              <a:rPr lang="en-US" sz="3600" dirty="0" smtClean="0"/>
              <a:t>Highest ratio of international students of all PhD-granting institutions</a:t>
            </a:r>
          </a:p>
          <a:p>
            <a:pPr lvl="1"/>
            <a:r>
              <a:rPr lang="en-US" sz="3300" dirty="0" smtClean="0"/>
              <a:t>43% international</a:t>
            </a:r>
            <a:endParaRPr lang="en-US" sz="3300" dirty="0"/>
          </a:p>
          <a:p>
            <a:pPr lvl="1"/>
            <a:r>
              <a:rPr lang="en-US" sz="3300" dirty="0" smtClean="0"/>
              <a:t>over 100 countries represented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8600"/>
            <a:ext cx="7481636" cy="165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50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610600" cy="1143000"/>
          </a:xfrm>
        </p:spPr>
        <p:txBody>
          <a:bodyPr anchor="t" anchorCtr="0"/>
          <a:lstStyle/>
          <a:p>
            <a:pPr algn="ctr"/>
            <a:r>
              <a:rPr lang="en-US" dirty="0" smtClean="0"/>
              <a:t>Top 3 Countries of Origin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925212139"/>
              </p:ext>
            </p:extLst>
          </p:nvPr>
        </p:nvGraphicFramePr>
        <p:xfrm>
          <a:off x="152400" y="990600"/>
          <a:ext cx="8610600" cy="5483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2400" y="646375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Institute of International Education. (2010). "Top 25 Places of Origin of International Students, 2008/09-2009/10." </a:t>
            </a:r>
            <a:r>
              <a:rPr lang="en-US" sz="1000" i="1" dirty="0"/>
              <a:t>Open Doors Report on International Educational Exchange</a:t>
            </a:r>
            <a:r>
              <a:rPr lang="en-US" sz="1000" dirty="0"/>
              <a:t>. Retrieved from http://www.iie.org/opendoors</a:t>
            </a:r>
          </a:p>
        </p:txBody>
      </p:sp>
    </p:spTree>
    <p:extLst>
      <p:ext uri="{BB962C8B-B14F-4D97-AF65-F5344CB8AC3E}">
        <p14:creationId xmlns:p14="http://schemas.microsoft.com/office/powerpoint/2010/main" val="350559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Paul V. Galvin Library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0" r="162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2480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pPr algn="ctr"/>
            <a:r>
              <a:rPr lang="en-US" dirty="0" smtClean="0"/>
              <a:t>Textbook Rejection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0" dirty="0" smtClean="0">
                <a:solidFill>
                  <a:schemeClr val="accent2"/>
                </a:solidFill>
              </a:rPr>
              <a:t>NO</a:t>
            </a:r>
            <a:endParaRPr lang="en-US" sz="30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37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2488</TotalTime>
  <Words>973</Words>
  <Application>Microsoft Office PowerPoint</Application>
  <PresentationFormat>On-screen Show (4:3)</PresentationFormat>
  <Paragraphs>294</Paragraphs>
  <Slides>45</Slides>
  <Notes>45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Oriel</vt:lpstr>
      <vt:lpstr>Make a Connection:  Library Services for International Students</vt:lpstr>
      <vt:lpstr>International  Enrollment</vt:lpstr>
      <vt:lpstr>Academic Level</vt:lpstr>
      <vt:lpstr>Fields of Study</vt:lpstr>
      <vt:lpstr>PowerPoint Presentation</vt:lpstr>
      <vt:lpstr>PowerPoint Presentation</vt:lpstr>
      <vt:lpstr>Top 3 Countries of Origin</vt:lpstr>
      <vt:lpstr>Paul V. Galvin Library</vt:lpstr>
      <vt:lpstr>Textbook Rejection</vt:lpstr>
      <vt:lpstr>Did your last library give you all your textbooks?</vt:lpstr>
      <vt:lpstr>Do you find anything confusing about the library? </vt:lpstr>
      <vt:lpstr>Fixes</vt:lpstr>
      <vt:lpstr>Do you find anything confusing about the library?</vt:lpstr>
      <vt:lpstr>Fixes</vt:lpstr>
      <vt:lpstr>Unique Needs</vt:lpstr>
      <vt:lpstr>Articles</vt:lpstr>
      <vt:lpstr>Library Staff Training</vt:lpstr>
      <vt:lpstr>Build Relationships</vt:lpstr>
      <vt:lpstr>Outreach to New Admits</vt:lpstr>
      <vt:lpstr>Provide Online Materials</vt:lpstr>
      <vt:lpstr>Library.iit.edu/students</vt:lpstr>
      <vt:lpstr>PowerPoint Presentation</vt:lpstr>
      <vt:lpstr>Reuse and Repurpose</vt:lpstr>
      <vt:lpstr>Multilingual Library Virtual Tour</vt:lpstr>
      <vt:lpstr>In New Student’s Flash drive </vt:lpstr>
      <vt:lpstr>New Student Orientations</vt:lpstr>
      <vt:lpstr>What is the best orientation method?</vt:lpstr>
      <vt:lpstr>Auditorium Orientations</vt:lpstr>
      <vt:lpstr>Fall 2011 Orientation</vt:lpstr>
      <vt:lpstr>Combat Boredom</vt:lpstr>
      <vt:lpstr>Snooze deterrents </vt:lpstr>
      <vt:lpstr>Library Tours and Workshops </vt:lpstr>
      <vt:lpstr>Make up for the cons</vt:lpstr>
      <vt:lpstr>Library Orientation in Chinese</vt:lpstr>
      <vt:lpstr>Student Resource Fairs</vt:lpstr>
      <vt:lpstr>Library Instruction</vt:lpstr>
      <vt:lpstr>General Writing Courses at IIT</vt:lpstr>
      <vt:lpstr>Class Content</vt:lpstr>
      <vt:lpstr>Subject-Specific Courses</vt:lpstr>
      <vt:lpstr>Open workshop sessions</vt:lpstr>
      <vt:lpstr>Bilingual library guides</vt:lpstr>
      <vt:lpstr>Next Steps</vt:lpstr>
      <vt:lpstr>Recommendations</vt:lpstr>
      <vt:lpstr>Recommended Book</vt:lpstr>
      <vt:lpstr>Thanks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Jannelle JR. Ruswick</dc:creator>
  <cp:lastModifiedBy>Yi Han</cp:lastModifiedBy>
  <cp:revision>166</cp:revision>
  <dcterms:created xsi:type="dcterms:W3CDTF">2011-10-05T15:27:15Z</dcterms:created>
  <dcterms:modified xsi:type="dcterms:W3CDTF">2011-10-21T15:06:35Z</dcterms:modified>
</cp:coreProperties>
</file>