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116"/>
  </p:notesMasterIdLst>
  <p:handoutMasterIdLst>
    <p:handoutMasterId r:id="rId117"/>
  </p:handoutMasterIdLst>
  <p:sldIdLst>
    <p:sldId id="389" r:id="rId2"/>
    <p:sldId id="390" r:id="rId3"/>
    <p:sldId id="285" r:id="rId4"/>
    <p:sldId id="287" r:id="rId5"/>
    <p:sldId id="257" r:id="rId6"/>
    <p:sldId id="259" r:id="rId7"/>
    <p:sldId id="286" r:id="rId8"/>
    <p:sldId id="283" r:id="rId9"/>
    <p:sldId id="282" r:id="rId10"/>
    <p:sldId id="258" r:id="rId11"/>
    <p:sldId id="260" r:id="rId12"/>
    <p:sldId id="265" r:id="rId13"/>
    <p:sldId id="261" r:id="rId14"/>
    <p:sldId id="262" r:id="rId15"/>
    <p:sldId id="263" r:id="rId16"/>
    <p:sldId id="264" r:id="rId17"/>
    <p:sldId id="370" r:id="rId18"/>
    <p:sldId id="266" r:id="rId19"/>
    <p:sldId id="267" r:id="rId20"/>
    <p:sldId id="268" r:id="rId21"/>
    <p:sldId id="269" r:id="rId22"/>
    <p:sldId id="270" r:id="rId23"/>
    <p:sldId id="371" r:id="rId24"/>
    <p:sldId id="271" r:id="rId25"/>
    <p:sldId id="272" r:id="rId26"/>
    <p:sldId id="273" r:id="rId27"/>
    <p:sldId id="274" r:id="rId28"/>
    <p:sldId id="275" r:id="rId29"/>
    <p:sldId id="276" r:id="rId30"/>
    <p:sldId id="277" r:id="rId31"/>
    <p:sldId id="278" r:id="rId32"/>
    <p:sldId id="279" r:id="rId33"/>
    <p:sldId id="280" r:id="rId34"/>
    <p:sldId id="281" r:id="rId35"/>
    <p:sldId id="288" r:id="rId36"/>
    <p:sldId id="289" r:id="rId37"/>
    <p:sldId id="290" r:id="rId38"/>
    <p:sldId id="291" r:id="rId39"/>
    <p:sldId id="292" r:id="rId40"/>
    <p:sldId id="293" r:id="rId41"/>
    <p:sldId id="294" r:id="rId42"/>
    <p:sldId id="295" r:id="rId43"/>
    <p:sldId id="296" r:id="rId44"/>
    <p:sldId id="297" r:id="rId45"/>
    <p:sldId id="298" r:id="rId46"/>
    <p:sldId id="299" r:id="rId47"/>
    <p:sldId id="300"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20" r:id="rId64"/>
    <p:sldId id="321" r:id="rId65"/>
    <p:sldId id="322" r:id="rId66"/>
    <p:sldId id="324" r:id="rId67"/>
    <p:sldId id="325" r:id="rId68"/>
    <p:sldId id="327" r:id="rId69"/>
    <p:sldId id="328" r:id="rId70"/>
    <p:sldId id="372" r:id="rId71"/>
    <p:sldId id="373" r:id="rId72"/>
    <p:sldId id="374" r:id="rId73"/>
    <p:sldId id="375" r:id="rId74"/>
    <p:sldId id="376" r:id="rId75"/>
    <p:sldId id="377" r:id="rId76"/>
    <p:sldId id="329" r:id="rId77"/>
    <p:sldId id="331" r:id="rId78"/>
    <p:sldId id="326" r:id="rId79"/>
    <p:sldId id="334" r:id="rId80"/>
    <p:sldId id="335" r:id="rId81"/>
    <p:sldId id="336" r:id="rId82"/>
    <p:sldId id="337" r:id="rId83"/>
    <p:sldId id="338" r:id="rId84"/>
    <p:sldId id="339" r:id="rId85"/>
    <p:sldId id="340" r:id="rId86"/>
    <p:sldId id="341" r:id="rId87"/>
    <p:sldId id="342" r:id="rId88"/>
    <p:sldId id="343" r:id="rId89"/>
    <p:sldId id="345" r:id="rId90"/>
    <p:sldId id="346" r:id="rId91"/>
    <p:sldId id="347" r:id="rId92"/>
    <p:sldId id="348" r:id="rId93"/>
    <p:sldId id="349" r:id="rId94"/>
    <p:sldId id="350" r:id="rId95"/>
    <p:sldId id="378" r:id="rId96"/>
    <p:sldId id="352" r:id="rId97"/>
    <p:sldId id="353" r:id="rId98"/>
    <p:sldId id="354" r:id="rId99"/>
    <p:sldId id="355" r:id="rId100"/>
    <p:sldId id="379" r:id="rId101"/>
    <p:sldId id="380" r:id="rId102"/>
    <p:sldId id="381" r:id="rId103"/>
    <p:sldId id="382" r:id="rId104"/>
    <p:sldId id="383" r:id="rId105"/>
    <p:sldId id="384" r:id="rId106"/>
    <p:sldId id="385" r:id="rId107"/>
    <p:sldId id="356" r:id="rId108"/>
    <p:sldId id="357" r:id="rId109"/>
    <p:sldId id="358" r:id="rId110"/>
    <p:sldId id="359" r:id="rId111"/>
    <p:sldId id="394" r:id="rId112"/>
    <p:sldId id="361" r:id="rId113"/>
    <p:sldId id="363" r:id="rId114"/>
    <p:sldId id="364" r:id="rId115"/>
  </p:sldIdLst>
  <p:sldSz cx="9144000" cy="6858000" type="screen4x3"/>
  <p:notesSz cx="12131675" cy="7102475"/>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237">
          <p15:clr>
            <a:srgbClr val="A4A3A4"/>
          </p15:clr>
        </p15:guide>
        <p15:guide id="2" pos="382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0882"/>
    <a:srgbClr val="33028C"/>
    <a:srgbClr val="3B0092"/>
    <a:srgbClr val="003399"/>
    <a:srgbClr val="C0C0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622" autoAdjust="0"/>
    <p:restoredTop sz="63158" autoAdjust="0"/>
  </p:normalViewPr>
  <p:slideViewPr>
    <p:cSldViewPr>
      <p:cViewPr varScale="1">
        <p:scale>
          <a:sx n="70" d="100"/>
          <a:sy n="70" d="100"/>
        </p:scale>
        <p:origin x="1662" y="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p:scale>
          <a:sx n="70" d="100"/>
          <a:sy n="70" d="100"/>
        </p:scale>
        <p:origin x="-1214" y="-62"/>
      </p:cViewPr>
      <p:guideLst>
        <p:guide orient="horz" pos="2237"/>
        <p:guide pos="3821"/>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handoutMaster" Target="handoutMasters/handoutMaster1.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presProps" Target="presProp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viewProps" Target="viewProps.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tableStyles" Target="tableStyle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png"/></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54.png"/></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60.png"/></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71.png"/></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81.png"/></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89.png"/></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97.png"/></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103.png"/></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104.png"/></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106.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2.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4.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6.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31.png"/></Relationships>
</file>

<file path=ppt/drawings/_rels/vmlDrawing8.vml.rels><?xml version="1.0" encoding="UTF-8" standalone="yes"?>
<Relationships xmlns="http://schemas.openxmlformats.org/package/2006/relationships"><Relationship Id="rId1" Type="http://schemas.openxmlformats.org/officeDocument/2006/relationships/image" Target="../media/image39.png"/></Relationships>
</file>

<file path=ppt/drawings/_rels/vmlDrawing9.vml.rels><?xml version="1.0" encoding="UTF-8" standalone="yes"?>
<Relationships xmlns="http://schemas.openxmlformats.org/package/2006/relationships"><Relationship Id="rId1" Type="http://schemas.openxmlformats.org/officeDocument/2006/relationships/image" Target="../media/image43.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7458" name="Rectangle 2"/>
          <p:cNvSpPr>
            <a:spLocks noGrp="1" noChangeArrowheads="1"/>
          </p:cNvSpPr>
          <p:nvPr>
            <p:ph type="hdr" sz="quarter"/>
          </p:nvPr>
        </p:nvSpPr>
        <p:spPr bwMode="auto">
          <a:xfrm>
            <a:off x="1" y="0"/>
            <a:ext cx="5258158" cy="355367"/>
          </a:xfrm>
          <a:prstGeom prst="rect">
            <a:avLst/>
          </a:prstGeom>
          <a:noFill/>
          <a:ln w="9525">
            <a:noFill/>
            <a:miter lim="800000"/>
            <a:headEnd/>
            <a:tailEnd/>
          </a:ln>
          <a:effectLst/>
        </p:spPr>
        <p:txBody>
          <a:bodyPr vert="horz" wrap="square" lIns="109902" tIns="54952" rIns="109902" bIns="54952" numCol="1" anchor="t" anchorCtr="0" compatLnSpc="1">
            <a:prstTxWarp prst="textNoShape">
              <a:avLst/>
            </a:prstTxWarp>
          </a:bodyPr>
          <a:lstStyle>
            <a:lvl1pPr defTabSz="1099132">
              <a:defRPr sz="1400"/>
            </a:lvl1pPr>
          </a:lstStyle>
          <a:p>
            <a:pPr>
              <a:defRPr/>
            </a:pPr>
            <a:endParaRPr lang="en-US"/>
          </a:p>
        </p:txBody>
      </p:sp>
      <p:sp>
        <p:nvSpPr>
          <p:cNvPr id="147459" name="Rectangle 3"/>
          <p:cNvSpPr>
            <a:spLocks noGrp="1" noChangeArrowheads="1"/>
          </p:cNvSpPr>
          <p:nvPr>
            <p:ph type="dt" sz="quarter" idx="1"/>
          </p:nvPr>
        </p:nvSpPr>
        <p:spPr bwMode="auto">
          <a:xfrm>
            <a:off x="6873518" y="0"/>
            <a:ext cx="5258158" cy="355367"/>
          </a:xfrm>
          <a:prstGeom prst="rect">
            <a:avLst/>
          </a:prstGeom>
          <a:noFill/>
          <a:ln w="9525">
            <a:noFill/>
            <a:miter lim="800000"/>
            <a:headEnd/>
            <a:tailEnd/>
          </a:ln>
          <a:effectLst/>
        </p:spPr>
        <p:txBody>
          <a:bodyPr vert="horz" wrap="square" lIns="109902" tIns="54952" rIns="109902" bIns="54952" numCol="1" anchor="t" anchorCtr="0" compatLnSpc="1">
            <a:prstTxWarp prst="textNoShape">
              <a:avLst/>
            </a:prstTxWarp>
          </a:bodyPr>
          <a:lstStyle>
            <a:lvl1pPr algn="r" defTabSz="1099132">
              <a:defRPr sz="1400"/>
            </a:lvl1pPr>
          </a:lstStyle>
          <a:p>
            <a:pPr>
              <a:defRPr/>
            </a:pPr>
            <a:endParaRPr lang="en-US"/>
          </a:p>
        </p:txBody>
      </p:sp>
      <p:sp>
        <p:nvSpPr>
          <p:cNvPr id="147460" name="Rectangle 4"/>
          <p:cNvSpPr>
            <a:spLocks noGrp="1" noChangeArrowheads="1"/>
          </p:cNvSpPr>
          <p:nvPr>
            <p:ph type="ftr" sz="quarter" idx="2"/>
          </p:nvPr>
        </p:nvSpPr>
        <p:spPr bwMode="auto">
          <a:xfrm>
            <a:off x="1" y="6747110"/>
            <a:ext cx="5258158" cy="355366"/>
          </a:xfrm>
          <a:prstGeom prst="rect">
            <a:avLst/>
          </a:prstGeom>
          <a:noFill/>
          <a:ln w="9525">
            <a:noFill/>
            <a:miter lim="800000"/>
            <a:headEnd/>
            <a:tailEnd/>
          </a:ln>
          <a:effectLst/>
        </p:spPr>
        <p:txBody>
          <a:bodyPr vert="horz" wrap="square" lIns="109902" tIns="54952" rIns="109902" bIns="54952" numCol="1" anchor="b" anchorCtr="0" compatLnSpc="1">
            <a:prstTxWarp prst="textNoShape">
              <a:avLst/>
            </a:prstTxWarp>
          </a:bodyPr>
          <a:lstStyle>
            <a:lvl1pPr defTabSz="1099132">
              <a:defRPr sz="1400"/>
            </a:lvl1pPr>
          </a:lstStyle>
          <a:p>
            <a:pPr>
              <a:defRPr/>
            </a:pPr>
            <a:endParaRPr lang="en-US"/>
          </a:p>
        </p:txBody>
      </p:sp>
      <p:sp>
        <p:nvSpPr>
          <p:cNvPr id="147461" name="Rectangle 5"/>
          <p:cNvSpPr>
            <a:spLocks noGrp="1" noChangeArrowheads="1"/>
          </p:cNvSpPr>
          <p:nvPr>
            <p:ph type="sldNum" sz="quarter" idx="3"/>
          </p:nvPr>
        </p:nvSpPr>
        <p:spPr bwMode="auto">
          <a:xfrm>
            <a:off x="6873518" y="6747110"/>
            <a:ext cx="5258158" cy="355366"/>
          </a:xfrm>
          <a:prstGeom prst="rect">
            <a:avLst/>
          </a:prstGeom>
          <a:noFill/>
          <a:ln w="9525">
            <a:noFill/>
            <a:miter lim="800000"/>
            <a:headEnd/>
            <a:tailEnd/>
          </a:ln>
          <a:effectLst/>
        </p:spPr>
        <p:txBody>
          <a:bodyPr vert="horz" wrap="square" lIns="109902" tIns="54952" rIns="109902" bIns="54952" numCol="1" anchor="b" anchorCtr="0" compatLnSpc="1">
            <a:prstTxWarp prst="textNoShape">
              <a:avLst/>
            </a:prstTxWarp>
          </a:bodyPr>
          <a:lstStyle>
            <a:lvl1pPr algn="r" defTabSz="1099132">
              <a:defRPr sz="1400"/>
            </a:lvl1pPr>
          </a:lstStyle>
          <a:p>
            <a:pPr>
              <a:defRPr/>
            </a:pPr>
            <a:fld id="{29C85A86-3194-4A41-8D81-FF966E60CB48}"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1" y="0"/>
            <a:ext cx="5258158" cy="355367"/>
          </a:xfrm>
          <a:prstGeom prst="rect">
            <a:avLst/>
          </a:prstGeom>
          <a:noFill/>
          <a:ln w="9525">
            <a:noFill/>
            <a:miter lim="800000"/>
            <a:headEnd/>
            <a:tailEnd/>
          </a:ln>
          <a:effectLst/>
        </p:spPr>
        <p:txBody>
          <a:bodyPr vert="horz" wrap="square" lIns="109902" tIns="54952" rIns="109902" bIns="54952" numCol="1" anchor="t" anchorCtr="0" compatLnSpc="1">
            <a:prstTxWarp prst="textNoShape">
              <a:avLst/>
            </a:prstTxWarp>
          </a:bodyPr>
          <a:lstStyle>
            <a:lvl1pPr defTabSz="1099132">
              <a:defRPr sz="1400"/>
            </a:lvl1pPr>
          </a:lstStyle>
          <a:p>
            <a:pPr>
              <a:defRPr/>
            </a:pPr>
            <a:endParaRPr lang="en-US"/>
          </a:p>
        </p:txBody>
      </p:sp>
      <p:sp>
        <p:nvSpPr>
          <p:cNvPr id="17411" name="Rectangle 3"/>
          <p:cNvSpPr>
            <a:spLocks noGrp="1" noChangeArrowheads="1"/>
          </p:cNvSpPr>
          <p:nvPr>
            <p:ph type="dt" idx="1"/>
          </p:nvPr>
        </p:nvSpPr>
        <p:spPr bwMode="auto">
          <a:xfrm>
            <a:off x="6870771" y="0"/>
            <a:ext cx="5258158" cy="355367"/>
          </a:xfrm>
          <a:prstGeom prst="rect">
            <a:avLst/>
          </a:prstGeom>
          <a:noFill/>
          <a:ln w="9525">
            <a:noFill/>
            <a:miter lim="800000"/>
            <a:headEnd/>
            <a:tailEnd/>
          </a:ln>
          <a:effectLst/>
        </p:spPr>
        <p:txBody>
          <a:bodyPr vert="horz" wrap="square" lIns="109902" tIns="54952" rIns="109902" bIns="54952" numCol="1" anchor="t" anchorCtr="0" compatLnSpc="1">
            <a:prstTxWarp prst="textNoShape">
              <a:avLst/>
            </a:prstTxWarp>
          </a:bodyPr>
          <a:lstStyle>
            <a:lvl1pPr algn="r" defTabSz="1099132">
              <a:defRPr sz="1400"/>
            </a:lvl1pPr>
          </a:lstStyle>
          <a:p>
            <a:pPr>
              <a:defRPr/>
            </a:pPr>
            <a:endParaRPr lang="en-US"/>
          </a:p>
        </p:txBody>
      </p:sp>
      <p:sp>
        <p:nvSpPr>
          <p:cNvPr id="118788" name="Rectangle 4"/>
          <p:cNvSpPr>
            <a:spLocks noGrp="1" noRot="1" noChangeAspect="1" noChangeArrowheads="1" noTextEdit="1"/>
          </p:cNvSpPr>
          <p:nvPr>
            <p:ph type="sldImg" idx="2"/>
          </p:nvPr>
        </p:nvSpPr>
        <p:spPr bwMode="auto">
          <a:xfrm>
            <a:off x="4289425" y="531813"/>
            <a:ext cx="3552825" cy="2663825"/>
          </a:xfrm>
          <a:prstGeom prst="rect">
            <a:avLst/>
          </a:prstGeom>
          <a:noFill/>
          <a:ln w="9525">
            <a:solidFill>
              <a:srgbClr val="000000"/>
            </a:solidFill>
            <a:miter lim="800000"/>
            <a:headEnd/>
            <a:tailEnd/>
          </a:ln>
        </p:spPr>
      </p:sp>
      <p:sp>
        <p:nvSpPr>
          <p:cNvPr id="17413" name="Rectangle 5"/>
          <p:cNvSpPr>
            <a:spLocks noGrp="1" noChangeArrowheads="1"/>
          </p:cNvSpPr>
          <p:nvPr>
            <p:ph type="body" sz="quarter" idx="3"/>
          </p:nvPr>
        </p:nvSpPr>
        <p:spPr bwMode="auto">
          <a:xfrm>
            <a:off x="1214267" y="3374161"/>
            <a:ext cx="9703142" cy="3195872"/>
          </a:xfrm>
          <a:prstGeom prst="rect">
            <a:avLst/>
          </a:prstGeom>
          <a:noFill/>
          <a:ln w="9525">
            <a:noFill/>
            <a:miter lim="800000"/>
            <a:headEnd/>
            <a:tailEnd/>
          </a:ln>
          <a:effectLst/>
        </p:spPr>
        <p:txBody>
          <a:bodyPr vert="horz" wrap="square" lIns="109902" tIns="54952" rIns="109902" bIns="54952"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7414" name="Rectangle 6"/>
          <p:cNvSpPr>
            <a:spLocks noGrp="1" noChangeArrowheads="1"/>
          </p:cNvSpPr>
          <p:nvPr>
            <p:ph type="ftr" sz="quarter" idx="4"/>
          </p:nvPr>
        </p:nvSpPr>
        <p:spPr bwMode="auto">
          <a:xfrm>
            <a:off x="1" y="6745895"/>
            <a:ext cx="5258158" cy="355367"/>
          </a:xfrm>
          <a:prstGeom prst="rect">
            <a:avLst/>
          </a:prstGeom>
          <a:noFill/>
          <a:ln w="9525">
            <a:noFill/>
            <a:miter lim="800000"/>
            <a:headEnd/>
            <a:tailEnd/>
          </a:ln>
          <a:effectLst/>
        </p:spPr>
        <p:txBody>
          <a:bodyPr vert="horz" wrap="square" lIns="109902" tIns="54952" rIns="109902" bIns="54952" numCol="1" anchor="b" anchorCtr="0" compatLnSpc="1">
            <a:prstTxWarp prst="textNoShape">
              <a:avLst/>
            </a:prstTxWarp>
          </a:bodyPr>
          <a:lstStyle>
            <a:lvl1pPr defTabSz="1099132">
              <a:defRPr sz="1400"/>
            </a:lvl1pPr>
          </a:lstStyle>
          <a:p>
            <a:pPr>
              <a:defRPr/>
            </a:pPr>
            <a:endParaRPr lang="en-US"/>
          </a:p>
        </p:txBody>
      </p:sp>
      <p:sp>
        <p:nvSpPr>
          <p:cNvPr id="17415" name="Rectangle 7"/>
          <p:cNvSpPr>
            <a:spLocks noGrp="1" noChangeArrowheads="1"/>
          </p:cNvSpPr>
          <p:nvPr>
            <p:ph type="sldNum" sz="quarter" idx="5"/>
          </p:nvPr>
        </p:nvSpPr>
        <p:spPr bwMode="auto">
          <a:xfrm>
            <a:off x="6870771" y="6745895"/>
            <a:ext cx="5258158" cy="355367"/>
          </a:xfrm>
          <a:prstGeom prst="rect">
            <a:avLst/>
          </a:prstGeom>
          <a:noFill/>
          <a:ln w="9525">
            <a:noFill/>
            <a:miter lim="800000"/>
            <a:headEnd/>
            <a:tailEnd/>
          </a:ln>
          <a:effectLst/>
        </p:spPr>
        <p:txBody>
          <a:bodyPr vert="horz" wrap="square" lIns="109902" tIns="54952" rIns="109902" bIns="54952" numCol="1" anchor="b" anchorCtr="0" compatLnSpc="1">
            <a:prstTxWarp prst="textNoShape">
              <a:avLst/>
            </a:prstTxWarp>
          </a:bodyPr>
          <a:lstStyle>
            <a:lvl1pPr algn="r" defTabSz="1099132">
              <a:defRPr sz="1400"/>
            </a:lvl1pPr>
          </a:lstStyle>
          <a:p>
            <a:pPr>
              <a:defRPr/>
            </a:pPr>
            <a:fld id="{0CC4F4FB-22BB-477F-9036-F0A965E9F05D}"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Slide Image Placeholder 1"/>
          <p:cNvSpPr>
            <a:spLocks noGrp="1" noRot="1" noChangeAspect="1" noTextEdit="1"/>
          </p:cNvSpPr>
          <p:nvPr>
            <p:ph type="sldImg"/>
          </p:nvPr>
        </p:nvSpPr>
        <p:spPr>
          <a:ln/>
        </p:spPr>
      </p:sp>
      <p:sp>
        <p:nvSpPr>
          <p:cNvPr id="119811" name="Notes Placeholder 2"/>
          <p:cNvSpPr>
            <a:spLocks noGrp="1"/>
          </p:cNvSpPr>
          <p:nvPr>
            <p:ph type="body" idx="1"/>
          </p:nvPr>
        </p:nvSpPr>
        <p:spPr>
          <a:noFill/>
          <a:ln/>
        </p:spPr>
        <p:txBody>
          <a:bodyPr/>
          <a:lstStyle/>
          <a:p>
            <a:r>
              <a:rPr lang="en-US" b="1" smtClean="0"/>
              <a:t>Title</a:t>
            </a:r>
            <a:r>
              <a:rPr lang="en-US" smtClean="0"/>
              <a:t> </a:t>
            </a:r>
            <a:r>
              <a:rPr lang="en-US" b="1" smtClean="0"/>
              <a:t>Slide</a:t>
            </a:r>
            <a:endParaRPr lang="en-US" smtClean="0"/>
          </a:p>
          <a:p>
            <a:endParaRPr lang="en-US" smtClean="0"/>
          </a:p>
        </p:txBody>
      </p:sp>
      <p:sp>
        <p:nvSpPr>
          <p:cNvPr id="119812" name="Slide Number Placeholder 3"/>
          <p:cNvSpPr>
            <a:spLocks noGrp="1"/>
          </p:cNvSpPr>
          <p:nvPr>
            <p:ph type="sldNum" sz="quarter" idx="5"/>
          </p:nvPr>
        </p:nvSpPr>
        <p:spPr>
          <a:noFill/>
        </p:spPr>
        <p:txBody>
          <a:bodyPr/>
          <a:lstStyle/>
          <a:p>
            <a:fld id="{1B4A8891-E8EC-4E8A-888F-BC5CDDE6D1FA}" type="slidenum">
              <a:rPr lang="en-US" smtClean="0"/>
              <a:pPr/>
              <a:t>1</a:t>
            </a:fld>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Slide Image Placeholder 1"/>
          <p:cNvSpPr>
            <a:spLocks noGrp="1" noRot="1" noChangeAspect="1" noTextEdit="1"/>
          </p:cNvSpPr>
          <p:nvPr>
            <p:ph type="sldImg"/>
          </p:nvPr>
        </p:nvSpPr>
        <p:spPr>
          <a:ln/>
        </p:spPr>
      </p:sp>
      <p:sp>
        <p:nvSpPr>
          <p:cNvPr id="129027" name="Notes Placeholder 2"/>
          <p:cNvSpPr>
            <a:spLocks noGrp="1"/>
          </p:cNvSpPr>
          <p:nvPr>
            <p:ph type="body" idx="1"/>
          </p:nvPr>
        </p:nvSpPr>
        <p:spPr>
          <a:noFill/>
          <a:ln/>
        </p:spPr>
        <p:txBody>
          <a:bodyPr/>
          <a:lstStyle/>
          <a:p>
            <a:r>
              <a:rPr lang="en-US" smtClean="0"/>
              <a:t> In this talk, we’ll discover the character of </a:t>
            </a:r>
            <a:r>
              <a:rPr lang="en-US" b="1" smtClean="0"/>
              <a:t>Lewis Institute</a:t>
            </a:r>
            <a:r>
              <a:rPr lang="en-US" smtClean="0"/>
              <a:t> as revealed in images and words of people associated with the school during its 44 years of existence.  Keep in mind, however, that whatever I show you is only a small portion of what is available in the Lewis Institute Records collection.	</a:t>
            </a:r>
          </a:p>
          <a:p>
            <a:r>
              <a:rPr lang="en-US" b="1" smtClean="0"/>
              <a:t>			Line drawing</a:t>
            </a:r>
            <a:r>
              <a:rPr lang="en-US" smtClean="0"/>
              <a:t>	</a:t>
            </a:r>
          </a:p>
          <a:p>
            <a:endParaRPr lang="en-US" smtClean="0"/>
          </a:p>
        </p:txBody>
      </p:sp>
      <p:sp>
        <p:nvSpPr>
          <p:cNvPr id="129028" name="Slide Number Placeholder 3"/>
          <p:cNvSpPr>
            <a:spLocks noGrp="1"/>
          </p:cNvSpPr>
          <p:nvPr>
            <p:ph type="sldNum" sz="quarter" idx="5"/>
          </p:nvPr>
        </p:nvSpPr>
        <p:spPr>
          <a:noFill/>
        </p:spPr>
        <p:txBody>
          <a:bodyPr/>
          <a:lstStyle/>
          <a:p>
            <a:fld id="{586C8BF2-AE2C-4665-AC63-BCE3788D56B0}" type="slidenum">
              <a:rPr lang="en-US" smtClean="0"/>
              <a:pPr/>
              <a:t>10</a:t>
            </a:fld>
            <a:endParaRPr lang="en-US" smtClean="0"/>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Slide Image Placeholder 1"/>
          <p:cNvSpPr>
            <a:spLocks noGrp="1" noRot="1" noChangeAspect="1" noTextEdit="1"/>
          </p:cNvSpPr>
          <p:nvPr>
            <p:ph type="sldImg"/>
          </p:nvPr>
        </p:nvSpPr>
        <p:spPr>
          <a:ln/>
        </p:spPr>
      </p:sp>
      <p:sp>
        <p:nvSpPr>
          <p:cNvPr id="221187" name="Notes Placeholder 2"/>
          <p:cNvSpPr>
            <a:spLocks noGrp="1"/>
          </p:cNvSpPr>
          <p:nvPr>
            <p:ph type="body" idx="1"/>
          </p:nvPr>
        </p:nvSpPr>
        <p:spPr>
          <a:noFill/>
          <a:ln/>
        </p:spPr>
        <p:txBody>
          <a:bodyPr/>
          <a:lstStyle/>
          <a:p>
            <a:r>
              <a:rPr lang="en-US" b="1" smtClean="0"/>
              <a:t>There was the </a:t>
            </a:r>
            <a:r>
              <a:rPr lang="en-US" smtClean="0"/>
              <a:t>Classical Club</a:t>
            </a:r>
            <a:r>
              <a:rPr lang="en-US" b="1" smtClean="0"/>
              <a:t>… </a:t>
            </a:r>
            <a:endParaRPr lang="en-US" smtClean="0"/>
          </a:p>
        </p:txBody>
      </p:sp>
      <p:sp>
        <p:nvSpPr>
          <p:cNvPr id="221188" name="Slide Number Placeholder 3"/>
          <p:cNvSpPr>
            <a:spLocks noGrp="1"/>
          </p:cNvSpPr>
          <p:nvPr>
            <p:ph type="sldNum" sz="quarter" idx="5"/>
          </p:nvPr>
        </p:nvSpPr>
        <p:spPr>
          <a:noFill/>
        </p:spPr>
        <p:txBody>
          <a:bodyPr/>
          <a:lstStyle/>
          <a:p>
            <a:fld id="{82992B95-8201-4018-B8ED-AA2E21DD2BF3}" type="slidenum">
              <a:rPr lang="en-US" smtClean="0"/>
              <a:pPr/>
              <a:t>100</a:t>
            </a:fld>
            <a:endParaRPr lang="en-US" smtClean="0"/>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0" name="Slide Image Placeholder 1"/>
          <p:cNvSpPr>
            <a:spLocks noGrp="1" noRot="1" noChangeAspect="1" noTextEdit="1"/>
          </p:cNvSpPr>
          <p:nvPr>
            <p:ph type="sldImg"/>
          </p:nvPr>
        </p:nvSpPr>
        <p:spPr>
          <a:ln/>
        </p:spPr>
      </p:sp>
      <p:sp>
        <p:nvSpPr>
          <p:cNvPr id="222211" name="Notes Placeholder 2"/>
          <p:cNvSpPr>
            <a:spLocks noGrp="1"/>
          </p:cNvSpPr>
          <p:nvPr>
            <p:ph type="body" idx="1"/>
          </p:nvPr>
        </p:nvSpPr>
        <p:spPr>
          <a:noFill/>
          <a:ln/>
        </p:spPr>
        <p:txBody>
          <a:bodyPr/>
          <a:lstStyle/>
          <a:p>
            <a:r>
              <a:rPr lang="en-US" smtClean="0"/>
              <a:t>…and the </a:t>
            </a:r>
            <a:r>
              <a:rPr lang="en-US" b="1" smtClean="0"/>
              <a:t>literary</a:t>
            </a:r>
            <a:r>
              <a:rPr lang="en-US" smtClean="0"/>
              <a:t> offerings.  </a:t>
            </a:r>
            <a:endParaRPr lang="en-US" b="1" smtClean="0"/>
          </a:p>
          <a:p>
            <a:endParaRPr lang="en-US" smtClean="0"/>
          </a:p>
        </p:txBody>
      </p:sp>
      <p:sp>
        <p:nvSpPr>
          <p:cNvPr id="222212" name="Slide Number Placeholder 3"/>
          <p:cNvSpPr>
            <a:spLocks noGrp="1"/>
          </p:cNvSpPr>
          <p:nvPr>
            <p:ph type="sldNum" sz="quarter" idx="5"/>
          </p:nvPr>
        </p:nvSpPr>
        <p:spPr>
          <a:noFill/>
        </p:spPr>
        <p:txBody>
          <a:bodyPr/>
          <a:lstStyle/>
          <a:p>
            <a:fld id="{62763B5D-D72F-4A9B-8EC0-6808798CF393}" type="slidenum">
              <a:rPr lang="en-US" smtClean="0"/>
              <a:pPr/>
              <a:t>101</a:t>
            </a:fld>
            <a:endParaRPr lang="en-US" smtClean="0"/>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Slide Image Placeholder 1"/>
          <p:cNvSpPr>
            <a:spLocks noGrp="1" noRot="1" noChangeAspect="1" noTextEdit="1"/>
          </p:cNvSpPr>
          <p:nvPr>
            <p:ph type="sldImg"/>
          </p:nvPr>
        </p:nvSpPr>
        <p:spPr>
          <a:ln/>
        </p:spPr>
      </p:sp>
      <p:sp>
        <p:nvSpPr>
          <p:cNvPr id="223235" name="Notes Placeholder 2"/>
          <p:cNvSpPr>
            <a:spLocks noGrp="1"/>
          </p:cNvSpPr>
          <p:nvPr>
            <p:ph type="body" idx="1"/>
          </p:nvPr>
        </p:nvSpPr>
        <p:spPr>
          <a:noFill/>
          <a:ln/>
        </p:spPr>
        <p:txBody>
          <a:bodyPr/>
          <a:lstStyle/>
          <a:p>
            <a:r>
              <a:rPr lang="en-US" b="1" smtClean="0"/>
              <a:t>Sororities</a:t>
            </a:r>
            <a:r>
              <a:rPr lang="en-US" smtClean="0"/>
              <a:t>… </a:t>
            </a:r>
            <a:endParaRPr lang="en-US" b="1" smtClean="0"/>
          </a:p>
          <a:p>
            <a:endParaRPr lang="en-US" smtClean="0"/>
          </a:p>
        </p:txBody>
      </p:sp>
      <p:sp>
        <p:nvSpPr>
          <p:cNvPr id="223236" name="Slide Number Placeholder 3"/>
          <p:cNvSpPr>
            <a:spLocks noGrp="1"/>
          </p:cNvSpPr>
          <p:nvPr>
            <p:ph type="sldNum" sz="quarter" idx="5"/>
          </p:nvPr>
        </p:nvSpPr>
        <p:spPr>
          <a:noFill/>
        </p:spPr>
        <p:txBody>
          <a:bodyPr/>
          <a:lstStyle/>
          <a:p>
            <a:fld id="{CA5CCA9B-2223-46CB-93AB-A58D119F9E0C}" type="slidenum">
              <a:rPr lang="en-US" smtClean="0"/>
              <a:pPr/>
              <a:t>102</a:t>
            </a:fld>
            <a:endParaRPr lang="en-US" smtClean="0"/>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Slide Image Placeholder 1"/>
          <p:cNvSpPr>
            <a:spLocks noGrp="1" noRot="1" noChangeAspect="1" noTextEdit="1"/>
          </p:cNvSpPr>
          <p:nvPr>
            <p:ph type="sldImg"/>
          </p:nvPr>
        </p:nvSpPr>
        <p:spPr>
          <a:ln/>
        </p:spPr>
      </p:sp>
      <p:sp>
        <p:nvSpPr>
          <p:cNvPr id="224259" name="Notes Placeholder 2"/>
          <p:cNvSpPr>
            <a:spLocks noGrp="1"/>
          </p:cNvSpPr>
          <p:nvPr>
            <p:ph type="body" idx="1"/>
          </p:nvPr>
        </p:nvSpPr>
        <p:spPr>
          <a:noFill/>
          <a:ln/>
        </p:spPr>
        <p:txBody>
          <a:bodyPr/>
          <a:lstStyle/>
          <a:p>
            <a:r>
              <a:rPr lang="en-US" smtClean="0"/>
              <a:t>…and </a:t>
            </a:r>
            <a:r>
              <a:rPr lang="en-US" b="1" smtClean="0"/>
              <a:t>fraternities</a:t>
            </a:r>
            <a:r>
              <a:rPr lang="en-US" smtClean="0"/>
              <a:t>.  </a:t>
            </a:r>
            <a:endParaRPr lang="en-US" b="1" smtClean="0"/>
          </a:p>
          <a:p>
            <a:endParaRPr lang="en-US" smtClean="0"/>
          </a:p>
        </p:txBody>
      </p:sp>
      <p:sp>
        <p:nvSpPr>
          <p:cNvPr id="224260" name="Slide Number Placeholder 3"/>
          <p:cNvSpPr>
            <a:spLocks noGrp="1"/>
          </p:cNvSpPr>
          <p:nvPr>
            <p:ph type="sldNum" sz="quarter" idx="5"/>
          </p:nvPr>
        </p:nvSpPr>
        <p:spPr>
          <a:noFill/>
        </p:spPr>
        <p:txBody>
          <a:bodyPr/>
          <a:lstStyle/>
          <a:p>
            <a:fld id="{EC8CBCE0-2FDB-489C-B1A6-B37142D8F1C2}" type="slidenum">
              <a:rPr lang="en-US" smtClean="0"/>
              <a:pPr/>
              <a:t>103</a:t>
            </a:fld>
            <a:endParaRPr lang="en-US" smtClean="0"/>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Slide Image Placeholder 1"/>
          <p:cNvSpPr>
            <a:spLocks noGrp="1" noRot="1" noChangeAspect="1" noTextEdit="1"/>
          </p:cNvSpPr>
          <p:nvPr>
            <p:ph type="sldImg"/>
          </p:nvPr>
        </p:nvSpPr>
        <p:spPr>
          <a:ln/>
        </p:spPr>
      </p:sp>
      <p:sp>
        <p:nvSpPr>
          <p:cNvPr id="225283" name="Notes Placeholder 2"/>
          <p:cNvSpPr>
            <a:spLocks noGrp="1"/>
          </p:cNvSpPr>
          <p:nvPr>
            <p:ph type="body" idx="1"/>
          </p:nvPr>
        </p:nvSpPr>
        <p:spPr>
          <a:noFill/>
          <a:ln/>
        </p:spPr>
        <p:txBody>
          <a:bodyPr/>
          <a:lstStyle/>
          <a:p>
            <a:r>
              <a:rPr lang="en-US" smtClean="0"/>
              <a:t>This was an organization for the high school students.</a:t>
            </a:r>
          </a:p>
          <a:p>
            <a:endParaRPr lang="en-US" smtClean="0"/>
          </a:p>
          <a:p>
            <a:r>
              <a:rPr lang="en-US" b="1" smtClean="0"/>
              <a:t>Co-op</a:t>
            </a:r>
          </a:p>
          <a:p>
            <a:endParaRPr lang="en-US" smtClean="0"/>
          </a:p>
        </p:txBody>
      </p:sp>
      <p:sp>
        <p:nvSpPr>
          <p:cNvPr id="225284" name="Slide Number Placeholder 3"/>
          <p:cNvSpPr>
            <a:spLocks noGrp="1"/>
          </p:cNvSpPr>
          <p:nvPr>
            <p:ph type="sldNum" sz="quarter" idx="5"/>
          </p:nvPr>
        </p:nvSpPr>
        <p:spPr>
          <a:noFill/>
        </p:spPr>
        <p:txBody>
          <a:bodyPr/>
          <a:lstStyle/>
          <a:p>
            <a:fld id="{CD550184-475E-4F2D-8840-1EC93EE5952F}" type="slidenum">
              <a:rPr lang="en-US" smtClean="0"/>
              <a:pPr/>
              <a:t>104</a:t>
            </a:fld>
            <a:endParaRPr lang="en-US" smtClean="0"/>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Slide Image Placeholder 1"/>
          <p:cNvSpPr>
            <a:spLocks noGrp="1" noRot="1" noChangeAspect="1" noTextEdit="1"/>
          </p:cNvSpPr>
          <p:nvPr>
            <p:ph type="sldImg"/>
          </p:nvPr>
        </p:nvSpPr>
        <p:spPr>
          <a:ln/>
        </p:spPr>
      </p:sp>
      <p:sp>
        <p:nvSpPr>
          <p:cNvPr id="226307" name="Notes Placeholder 2"/>
          <p:cNvSpPr>
            <a:spLocks noGrp="1"/>
          </p:cNvSpPr>
          <p:nvPr>
            <p:ph type="body" idx="1"/>
          </p:nvPr>
        </p:nvSpPr>
        <p:spPr>
          <a:noFill/>
          <a:ln/>
        </p:spPr>
        <p:txBody>
          <a:bodyPr/>
          <a:lstStyle/>
          <a:p>
            <a:r>
              <a:rPr lang="en-US" b="1" smtClean="0"/>
              <a:t>Music</a:t>
            </a:r>
            <a:r>
              <a:rPr lang="en-US" smtClean="0"/>
              <a:t>… </a:t>
            </a:r>
            <a:endParaRPr lang="en-US" b="1" smtClean="0"/>
          </a:p>
          <a:p>
            <a:endParaRPr lang="en-US" smtClean="0"/>
          </a:p>
        </p:txBody>
      </p:sp>
      <p:sp>
        <p:nvSpPr>
          <p:cNvPr id="226308" name="Slide Number Placeholder 3"/>
          <p:cNvSpPr>
            <a:spLocks noGrp="1"/>
          </p:cNvSpPr>
          <p:nvPr>
            <p:ph type="sldNum" sz="quarter" idx="5"/>
          </p:nvPr>
        </p:nvSpPr>
        <p:spPr>
          <a:noFill/>
        </p:spPr>
        <p:txBody>
          <a:bodyPr/>
          <a:lstStyle/>
          <a:p>
            <a:fld id="{F3AEABEA-48A8-4671-9898-D33F1EDCFDC0}" type="slidenum">
              <a:rPr lang="en-US" smtClean="0"/>
              <a:pPr/>
              <a:t>105</a:t>
            </a:fld>
            <a:endParaRPr lang="en-US" smtClean="0"/>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Slide Image Placeholder 1"/>
          <p:cNvSpPr>
            <a:spLocks noGrp="1" noRot="1" noChangeAspect="1" noTextEdit="1"/>
          </p:cNvSpPr>
          <p:nvPr>
            <p:ph type="sldImg"/>
          </p:nvPr>
        </p:nvSpPr>
        <p:spPr>
          <a:ln/>
        </p:spPr>
      </p:sp>
      <p:sp>
        <p:nvSpPr>
          <p:cNvPr id="227331" name="Notes Placeholder 2"/>
          <p:cNvSpPr>
            <a:spLocks noGrp="1"/>
          </p:cNvSpPr>
          <p:nvPr>
            <p:ph type="body" idx="1"/>
          </p:nvPr>
        </p:nvSpPr>
        <p:spPr>
          <a:noFill/>
          <a:ln/>
        </p:spPr>
        <p:txBody>
          <a:bodyPr/>
          <a:lstStyle/>
          <a:p>
            <a:r>
              <a:rPr lang="en-US" smtClean="0"/>
              <a:t>…and </a:t>
            </a:r>
            <a:r>
              <a:rPr lang="en-US" b="1" smtClean="0"/>
              <a:t>athletics</a:t>
            </a:r>
            <a:r>
              <a:rPr lang="en-US" smtClean="0"/>
              <a:t>. </a:t>
            </a:r>
          </a:p>
          <a:p>
            <a:endParaRPr lang="en-US" smtClean="0"/>
          </a:p>
          <a:p>
            <a:r>
              <a:rPr lang="en-US" smtClean="0"/>
              <a:t>And there were the ethnic organizations:…</a:t>
            </a:r>
            <a:endParaRPr lang="en-US" b="1" smtClean="0"/>
          </a:p>
          <a:p>
            <a:endParaRPr lang="en-US" smtClean="0"/>
          </a:p>
        </p:txBody>
      </p:sp>
      <p:sp>
        <p:nvSpPr>
          <p:cNvPr id="227332" name="Slide Number Placeholder 3"/>
          <p:cNvSpPr>
            <a:spLocks noGrp="1"/>
          </p:cNvSpPr>
          <p:nvPr>
            <p:ph type="sldNum" sz="quarter" idx="5"/>
          </p:nvPr>
        </p:nvSpPr>
        <p:spPr>
          <a:noFill/>
        </p:spPr>
        <p:txBody>
          <a:bodyPr/>
          <a:lstStyle/>
          <a:p>
            <a:fld id="{A094FC27-E237-410B-9CC3-DD50B35256D4}" type="slidenum">
              <a:rPr lang="en-US" smtClean="0"/>
              <a:pPr/>
              <a:t>106</a:t>
            </a:fld>
            <a:endParaRPr lang="en-US" smtClean="0"/>
          </a:p>
        </p:txBody>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Slide Image Placeholder 1"/>
          <p:cNvSpPr>
            <a:spLocks noGrp="1" noRot="1" noChangeAspect="1" noTextEdit="1"/>
          </p:cNvSpPr>
          <p:nvPr>
            <p:ph type="sldImg"/>
          </p:nvPr>
        </p:nvSpPr>
        <p:spPr>
          <a:ln/>
        </p:spPr>
      </p:sp>
      <p:sp>
        <p:nvSpPr>
          <p:cNvPr id="228355" name="Notes Placeholder 2"/>
          <p:cNvSpPr>
            <a:spLocks noGrp="1"/>
          </p:cNvSpPr>
          <p:nvPr>
            <p:ph type="body" idx="1"/>
          </p:nvPr>
        </p:nvSpPr>
        <p:spPr>
          <a:noFill/>
          <a:ln/>
        </p:spPr>
        <p:txBody>
          <a:bodyPr/>
          <a:lstStyle/>
          <a:p>
            <a:r>
              <a:rPr lang="en-US" smtClean="0"/>
              <a:t>The </a:t>
            </a:r>
            <a:r>
              <a:rPr lang="en-US" b="1" smtClean="0"/>
              <a:t>Polish Club</a:t>
            </a:r>
            <a:r>
              <a:rPr lang="en-US" smtClean="0"/>
              <a:t>.</a:t>
            </a:r>
            <a:endParaRPr lang="en-US" b="1" smtClean="0"/>
          </a:p>
          <a:p>
            <a:endParaRPr lang="en-US" smtClean="0"/>
          </a:p>
        </p:txBody>
      </p:sp>
      <p:sp>
        <p:nvSpPr>
          <p:cNvPr id="228356" name="Slide Number Placeholder 3"/>
          <p:cNvSpPr>
            <a:spLocks noGrp="1"/>
          </p:cNvSpPr>
          <p:nvPr>
            <p:ph type="sldNum" sz="quarter" idx="5"/>
          </p:nvPr>
        </p:nvSpPr>
        <p:spPr>
          <a:noFill/>
        </p:spPr>
        <p:txBody>
          <a:bodyPr/>
          <a:lstStyle/>
          <a:p>
            <a:fld id="{609C09EC-2F56-45F2-907E-C9723C027228}" type="slidenum">
              <a:rPr lang="en-US" smtClean="0"/>
              <a:pPr/>
              <a:t>107</a:t>
            </a:fld>
            <a:endParaRPr lang="en-US" smtClean="0"/>
          </a:p>
        </p:txBody>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Slide Image Placeholder 1"/>
          <p:cNvSpPr>
            <a:spLocks noGrp="1" noRot="1" noChangeAspect="1" noTextEdit="1"/>
          </p:cNvSpPr>
          <p:nvPr>
            <p:ph type="sldImg"/>
          </p:nvPr>
        </p:nvSpPr>
        <p:spPr>
          <a:ln/>
        </p:spPr>
      </p:sp>
      <p:sp>
        <p:nvSpPr>
          <p:cNvPr id="229379" name="Notes Placeholder 2"/>
          <p:cNvSpPr>
            <a:spLocks noGrp="1"/>
          </p:cNvSpPr>
          <p:nvPr>
            <p:ph type="body" idx="1"/>
          </p:nvPr>
        </p:nvSpPr>
        <p:spPr>
          <a:noFill/>
          <a:ln/>
        </p:spPr>
        <p:txBody>
          <a:bodyPr/>
          <a:lstStyle/>
          <a:p>
            <a:r>
              <a:rPr lang="en-US" smtClean="0"/>
              <a:t>The </a:t>
            </a:r>
            <a:r>
              <a:rPr lang="en-US" b="1" smtClean="0"/>
              <a:t>Menorah Society</a:t>
            </a:r>
            <a:r>
              <a:rPr lang="en-US" smtClean="0"/>
              <a:t>.  Note David Boder and Mollie Cohen as faculty sponsors.</a:t>
            </a:r>
          </a:p>
          <a:p>
            <a:endParaRPr lang="en-US" smtClean="0"/>
          </a:p>
        </p:txBody>
      </p:sp>
      <p:sp>
        <p:nvSpPr>
          <p:cNvPr id="229380" name="Slide Number Placeholder 3"/>
          <p:cNvSpPr>
            <a:spLocks noGrp="1"/>
          </p:cNvSpPr>
          <p:nvPr>
            <p:ph type="sldNum" sz="quarter" idx="5"/>
          </p:nvPr>
        </p:nvSpPr>
        <p:spPr>
          <a:noFill/>
        </p:spPr>
        <p:txBody>
          <a:bodyPr/>
          <a:lstStyle/>
          <a:p>
            <a:fld id="{ED89D7F8-45DC-4DE3-9A63-217E7080E735}" type="slidenum">
              <a:rPr lang="en-US" smtClean="0"/>
              <a:pPr/>
              <a:t>108</a:t>
            </a:fld>
            <a:endParaRPr lang="en-US" smtClean="0"/>
          </a:p>
        </p:txBody>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Slide Image Placeholder 1"/>
          <p:cNvSpPr>
            <a:spLocks noGrp="1" noRot="1" noChangeAspect="1" noTextEdit="1"/>
          </p:cNvSpPr>
          <p:nvPr>
            <p:ph type="sldImg"/>
          </p:nvPr>
        </p:nvSpPr>
        <p:spPr>
          <a:ln/>
        </p:spPr>
      </p:sp>
      <p:sp>
        <p:nvSpPr>
          <p:cNvPr id="230403" name="Notes Placeholder 2"/>
          <p:cNvSpPr>
            <a:spLocks noGrp="1"/>
          </p:cNvSpPr>
          <p:nvPr>
            <p:ph type="body" idx="1"/>
          </p:nvPr>
        </p:nvSpPr>
        <p:spPr>
          <a:noFill/>
          <a:ln/>
        </p:spPr>
        <p:txBody>
          <a:bodyPr/>
          <a:lstStyle/>
          <a:p>
            <a:r>
              <a:rPr lang="en-US" smtClean="0"/>
              <a:t>The </a:t>
            </a:r>
            <a:r>
              <a:rPr lang="en-US" b="1" smtClean="0"/>
              <a:t>Chinese Students’ Club</a:t>
            </a:r>
            <a:r>
              <a:rPr lang="en-US" smtClean="0"/>
              <a:t>, including one woman, 1929.</a:t>
            </a:r>
          </a:p>
          <a:p>
            <a:endParaRPr lang="en-US" smtClean="0"/>
          </a:p>
        </p:txBody>
      </p:sp>
      <p:sp>
        <p:nvSpPr>
          <p:cNvPr id="230404" name="Slide Number Placeholder 3"/>
          <p:cNvSpPr>
            <a:spLocks noGrp="1"/>
          </p:cNvSpPr>
          <p:nvPr>
            <p:ph type="sldNum" sz="quarter" idx="5"/>
          </p:nvPr>
        </p:nvSpPr>
        <p:spPr>
          <a:noFill/>
        </p:spPr>
        <p:txBody>
          <a:bodyPr/>
          <a:lstStyle/>
          <a:p>
            <a:fld id="{1429C900-ABCB-42A1-BF2D-6179C104A570}" type="slidenum">
              <a:rPr lang="en-US" smtClean="0"/>
              <a:pPr/>
              <a:t>109</a:t>
            </a:fld>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Slide Image Placeholder 1"/>
          <p:cNvSpPr>
            <a:spLocks noGrp="1" noRot="1" noChangeAspect="1" noTextEdit="1"/>
          </p:cNvSpPr>
          <p:nvPr>
            <p:ph type="sldImg"/>
          </p:nvPr>
        </p:nvSpPr>
        <p:spPr>
          <a:ln/>
        </p:spPr>
      </p:sp>
      <p:sp>
        <p:nvSpPr>
          <p:cNvPr id="130051" name="Notes Placeholder 2"/>
          <p:cNvSpPr>
            <a:spLocks noGrp="1"/>
          </p:cNvSpPr>
          <p:nvPr>
            <p:ph type="body" idx="1"/>
          </p:nvPr>
        </p:nvSpPr>
        <p:spPr>
          <a:noFill/>
          <a:ln/>
        </p:spPr>
        <p:txBody>
          <a:bodyPr/>
          <a:lstStyle/>
          <a:p>
            <a:r>
              <a:rPr lang="en-US" smtClean="0"/>
              <a:t>We’ll start with one of the trustees, Dr. </a:t>
            </a:r>
            <a:r>
              <a:rPr lang="en-US" b="1" smtClean="0"/>
              <a:t>James </a:t>
            </a:r>
            <a:r>
              <a:rPr lang="en-US" smtClean="0"/>
              <a:t>[</a:t>
            </a:r>
            <a:r>
              <a:rPr lang="en-US" b="1" smtClean="0"/>
              <a:t>Brian</a:t>
            </a:r>
            <a:r>
              <a:rPr lang="en-US" smtClean="0"/>
              <a:t>]</a:t>
            </a:r>
            <a:r>
              <a:rPr lang="en-US" b="1" smtClean="0"/>
              <a:t> </a:t>
            </a:r>
            <a:r>
              <a:rPr lang="en-US" smtClean="0"/>
              <a:t>Bryan</a:t>
            </a:r>
            <a:r>
              <a:rPr lang="en-US" b="1" smtClean="0"/>
              <a:t> Herrick</a:t>
            </a:r>
            <a:r>
              <a:rPr lang="en-US" smtClean="0"/>
              <a:t>, a noted Chicago heart physician.  One of the items in the Lewis Institute Records is a speech entitled “Tolerance” by Dr. Herrick.  In the 1922 </a:t>
            </a:r>
            <a:r>
              <a:rPr lang="en-US" i="1" smtClean="0"/>
              <a:t>Lewis Annual</a:t>
            </a:r>
            <a:r>
              <a:rPr lang="en-US" smtClean="0"/>
              <a:t>, students wrote:  “He is gentle, firm, kind, without a trace of arrogance or shadow of pretense.  Had the Institute no other debt to Dr. Herrick, it could never forget what he did, as medical adviser, for the Director.”  The reference here is to some debilitating ailment which plagued George Noble Carman for several years before being cured.</a:t>
            </a:r>
          </a:p>
          <a:p>
            <a:endParaRPr lang="en-US" smtClean="0"/>
          </a:p>
        </p:txBody>
      </p:sp>
      <p:sp>
        <p:nvSpPr>
          <p:cNvPr id="130052" name="Slide Number Placeholder 3"/>
          <p:cNvSpPr>
            <a:spLocks noGrp="1"/>
          </p:cNvSpPr>
          <p:nvPr>
            <p:ph type="sldNum" sz="quarter" idx="5"/>
          </p:nvPr>
        </p:nvSpPr>
        <p:spPr>
          <a:noFill/>
        </p:spPr>
        <p:txBody>
          <a:bodyPr/>
          <a:lstStyle/>
          <a:p>
            <a:fld id="{DDCAD903-C7DD-4918-9352-CCF9A38D0B8A}" type="slidenum">
              <a:rPr lang="en-US" smtClean="0"/>
              <a:pPr/>
              <a:t>11</a:t>
            </a:fld>
            <a:endParaRPr lang="en-US" smtClean="0"/>
          </a:p>
        </p:txBody>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Slide Image Placeholder 1"/>
          <p:cNvSpPr>
            <a:spLocks noGrp="1" noRot="1" noChangeAspect="1" noTextEdit="1"/>
          </p:cNvSpPr>
          <p:nvPr>
            <p:ph type="sldImg"/>
          </p:nvPr>
        </p:nvSpPr>
        <p:spPr>
          <a:ln/>
        </p:spPr>
      </p:sp>
      <p:sp>
        <p:nvSpPr>
          <p:cNvPr id="231427" name="Notes Placeholder 2"/>
          <p:cNvSpPr>
            <a:spLocks noGrp="1"/>
          </p:cNvSpPr>
          <p:nvPr>
            <p:ph type="body" idx="1"/>
          </p:nvPr>
        </p:nvSpPr>
        <p:spPr>
          <a:noFill/>
          <a:ln/>
        </p:spPr>
        <p:txBody>
          <a:bodyPr/>
          <a:lstStyle/>
          <a:p>
            <a:r>
              <a:rPr lang="en-US" smtClean="0"/>
              <a:t>And the </a:t>
            </a:r>
            <a:r>
              <a:rPr lang="en-US" b="1" smtClean="0"/>
              <a:t>Phil-Lewisian Society</a:t>
            </a:r>
            <a:r>
              <a:rPr lang="en-US" smtClean="0"/>
              <a:t>, with Edwin Lewis as faculty sponsor.</a:t>
            </a:r>
          </a:p>
          <a:p>
            <a:endParaRPr lang="en-US" smtClean="0"/>
          </a:p>
          <a:p>
            <a:r>
              <a:rPr lang="en-US" smtClean="0"/>
              <a:t>Finally… </a:t>
            </a:r>
          </a:p>
          <a:p>
            <a:endParaRPr lang="en-US" smtClean="0"/>
          </a:p>
        </p:txBody>
      </p:sp>
      <p:sp>
        <p:nvSpPr>
          <p:cNvPr id="231428" name="Slide Number Placeholder 3"/>
          <p:cNvSpPr>
            <a:spLocks noGrp="1"/>
          </p:cNvSpPr>
          <p:nvPr>
            <p:ph type="sldNum" sz="quarter" idx="5"/>
          </p:nvPr>
        </p:nvSpPr>
        <p:spPr>
          <a:noFill/>
        </p:spPr>
        <p:txBody>
          <a:bodyPr/>
          <a:lstStyle/>
          <a:p>
            <a:fld id="{59AEE78B-7437-43D8-9939-85683C228AB9}" type="slidenum">
              <a:rPr lang="en-US" smtClean="0"/>
              <a:pPr/>
              <a:t>110</a:t>
            </a:fld>
            <a:endParaRPr lang="en-US" smtClean="0"/>
          </a:p>
        </p:txBody>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Slide Image Placeholder 1"/>
          <p:cNvSpPr>
            <a:spLocks noGrp="1" noRot="1" noChangeAspect="1" noTextEdit="1"/>
          </p:cNvSpPr>
          <p:nvPr>
            <p:ph type="sldImg"/>
          </p:nvPr>
        </p:nvSpPr>
        <p:spPr>
          <a:ln/>
        </p:spPr>
      </p:sp>
      <p:sp>
        <p:nvSpPr>
          <p:cNvPr id="232451" name="Notes Placeholder 2"/>
          <p:cNvSpPr>
            <a:spLocks noGrp="1"/>
          </p:cNvSpPr>
          <p:nvPr>
            <p:ph type="body" idx="1"/>
          </p:nvPr>
        </p:nvSpPr>
        <p:spPr>
          <a:noFill/>
          <a:ln/>
        </p:spPr>
        <p:txBody>
          <a:bodyPr/>
          <a:lstStyle/>
          <a:p>
            <a:r>
              <a:rPr lang="en-US" smtClean="0"/>
              <a:t>There are two final images that I want to leave you with – one that summarizes the make up of the student body who entered into the school, and the second which suggests, I think, the character of the individuals who, transformed by the education s/he received there, came out of it.		</a:t>
            </a:r>
          </a:p>
          <a:p>
            <a:endParaRPr lang="en-US" smtClean="0"/>
          </a:p>
          <a:p>
            <a:r>
              <a:rPr lang="en-US" smtClean="0"/>
              <a:t>Here’s the first one:…	</a:t>
            </a:r>
          </a:p>
          <a:p>
            <a:endParaRPr lang="en-US" b="1" smtClean="0"/>
          </a:p>
          <a:p>
            <a:r>
              <a:rPr lang="en-US" b="1" smtClean="0"/>
              <a:t>Records on shelves </a:t>
            </a:r>
            <a:endParaRPr lang="en-US" smtClean="0"/>
          </a:p>
          <a:p>
            <a:endParaRPr lang="en-US" smtClean="0"/>
          </a:p>
        </p:txBody>
      </p:sp>
      <p:sp>
        <p:nvSpPr>
          <p:cNvPr id="232452" name="Slide Number Placeholder 3"/>
          <p:cNvSpPr>
            <a:spLocks noGrp="1"/>
          </p:cNvSpPr>
          <p:nvPr>
            <p:ph type="sldNum" sz="quarter" idx="5"/>
          </p:nvPr>
        </p:nvSpPr>
        <p:spPr>
          <a:noFill/>
        </p:spPr>
        <p:txBody>
          <a:bodyPr/>
          <a:lstStyle/>
          <a:p>
            <a:fld id="{6EF8D54D-A5EA-46C5-BE59-F0094501E3A3}" type="slidenum">
              <a:rPr lang="en-US" smtClean="0"/>
              <a:pPr/>
              <a:t>111</a:t>
            </a:fld>
            <a:endParaRPr lang="en-US" smtClean="0"/>
          </a:p>
        </p:txBody>
      </p:sp>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Slide Image Placeholder 1"/>
          <p:cNvSpPr>
            <a:spLocks noGrp="1" noRot="1" noChangeAspect="1" noTextEdit="1"/>
          </p:cNvSpPr>
          <p:nvPr>
            <p:ph type="sldImg"/>
          </p:nvPr>
        </p:nvSpPr>
        <p:spPr>
          <a:ln/>
        </p:spPr>
      </p:sp>
      <p:sp>
        <p:nvSpPr>
          <p:cNvPr id="233475" name="Notes Placeholder 2"/>
          <p:cNvSpPr>
            <a:spLocks noGrp="1"/>
          </p:cNvSpPr>
          <p:nvPr>
            <p:ph type="body" idx="1"/>
          </p:nvPr>
        </p:nvSpPr>
        <p:spPr>
          <a:noFill/>
          <a:ln/>
        </p:spPr>
        <p:txBody>
          <a:bodyPr/>
          <a:lstStyle/>
          <a:p>
            <a:r>
              <a:rPr lang="en-US" smtClean="0"/>
              <a:t>This is </a:t>
            </a:r>
            <a:r>
              <a:rPr lang="en-US" b="1" smtClean="0"/>
              <a:t>page three of the 1936 yearbook</a:t>
            </a:r>
            <a:r>
              <a:rPr lang="en-US" smtClean="0"/>
              <a:t>.  At a time when the “melting pot theory” may still have been promoted in some ivy covered halls, is there any doubt that Lewis Institute’s multi-national student body recognized the diversity and individuality of its students? And celebrated it?</a:t>
            </a:r>
          </a:p>
          <a:p>
            <a:r>
              <a:rPr lang="en-US" smtClean="0"/>
              <a:t> </a:t>
            </a:r>
          </a:p>
          <a:p>
            <a:r>
              <a:rPr lang="en-US" smtClean="0"/>
              <a:t>OK; before I put up the last slide, recall the images we saw early on of the janitors and maintenance workers.  I have one more “behind the scenes” image of a staff laborer at the school.  The slide is about her, but it is also about the students at Lewis Institute who published her photo in their yearbook, about the faculty members who cultivated the students’ character engendering this level of inclusivity, and about Allen Lewis, the founder who provided them all with the opportunity to do so. From the 1918 </a:t>
            </a:r>
            <a:r>
              <a:rPr lang="en-US" i="1" smtClean="0"/>
              <a:t>Lewis Annual</a:t>
            </a:r>
            <a:r>
              <a:rPr lang="en-US" smtClean="0"/>
              <a:t>,…</a:t>
            </a:r>
          </a:p>
          <a:p>
            <a:endParaRPr lang="en-US" smtClean="0"/>
          </a:p>
        </p:txBody>
      </p:sp>
      <p:sp>
        <p:nvSpPr>
          <p:cNvPr id="233476" name="Slide Number Placeholder 3"/>
          <p:cNvSpPr>
            <a:spLocks noGrp="1"/>
          </p:cNvSpPr>
          <p:nvPr>
            <p:ph type="sldNum" sz="quarter" idx="5"/>
          </p:nvPr>
        </p:nvSpPr>
        <p:spPr>
          <a:noFill/>
        </p:spPr>
        <p:txBody>
          <a:bodyPr/>
          <a:lstStyle/>
          <a:p>
            <a:fld id="{E9600D6A-813B-4A5A-AB6D-BF2D277DBBB0}" type="slidenum">
              <a:rPr lang="en-US" smtClean="0"/>
              <a:pPr/>
              <a:t>112</a:t>
            </a:fld>
            <a:endParaRPr lang="en-US" smtClean="0"/>
          </a:p>
        </p:txBody>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Slide Image Placeholder 1"/>
          <p:cNvSpPr>
            <a:spLocks noGrp="1" noRot="1" noChangeAspect="1" noTextEdit="1"/>
          </p:cNvSpPr>
          <p:nvPr>
            <p:ph type="sldImg"/>
          </p:nvPr>
        </p:nvSpPr>
        <p:spPr>
          <a:ln/>
        </p:spPr>
      </p:sp>
      <p:sp>
        <p:nvSpPr>
          <p:cNvPr id="234499" name="Notes Placeholder 2"/>
          <p:cNvSpPr>
            <a:spLocks noGrp="1"/>
          </p:cNvSpPr>
          <p:nvPr>
            <p:ph type="body" idx="1"/>
          </p:nvPr>
        </p:nvSpPr>
        <p:spPr>
          <a:noFill/>
          <a:ln/>
        </p:spPr>
        <p:txBody>
          <a:bodyPr/>
          <a:lstStyle/>
          <a:p>
            <a:r>
              <a:rPr lang="en-US" smtClean="0"/>
              <a:t>...meet </a:t>
            </a:r>
            <a:r>
              <a:rPr lang="en-US" b="1" smtClean="0"/>
              <a:t>Venus</a:t>
            </a:r>
            <a:r>
              <a:rPr lang="en-US" smtClean="0"/>
              <a:t>.  	</a:t>
            </a:r>
          </a:p>
          <a:p>
            <a:endParaRPr lang="en-US" smtClean="0"/>
          </a:p>
          <a:p>
            <a:r>
              <a:rPr lang="en-US" smtClean="0"/>
              <a:t>And read what the students wrote about her….</a:t>
            </a:r>
          </a:p>
        </p:txBody>
      </p:sp>
      <p:sp>
        <p:nvSpPr>
          <p:cNvPr id="234500" name="Slide Number Placeholder 3"/>
          <p:cNvSpPr>
            <a:spLocks noGrp="1"/>
          </p:cNvSpPr>
          <p:nvPr>
            <p:ph type="sldNum" sz="quarter" idx="5"/>
          </p:nvPr>
        </p:nvSpPr>
        <p:spPr>
          <a:noFill/>
        </p:spPr>
        <p:txBody>
          <a:bodyPr/>
          <a:lstStyle/>
          <a:p>
            <a:fld id="{539DFFC5-3D68-4856-B519-01A44F236708}" type="slidenum">
              <a:rPr lang="en-US" smtClean="0"/>
              <a:pPr/>
              <a:t>113</a:t>
            </a:fld>
            <a:endParaRPr lang="en-US" smtClean="0"/>
          </a:p>
        </p:txBody>
      </p:sp>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2" name="Slide Image Placeholder 1"/>
          <p:cNvSpPr>
            <a:spLocks noGrp="1" noRot="1" noChangeAspect="1" noTextEdit="1"/>
          </p:cNvSpPr>
          <p:nvPr>
            <p:ph type="sldImg"/>
          </p:nvPr>
        </p:nvSpPr>
        <p:spPr>
          <a:ln/>
        </p:spPr>
      </p:sp>
      <p:sp>
        <p:nvSpPr>
          <p:cNvPr id="235523" name="Notes Placeholder 2"/>
          <p:cNvSpPr>
            <a:spLocks noGrp="1"/>
          </p:cNvSpPr>
          <p:nvPr>
            <p:ph type="body" idx="1"/>
          </p:nvPr>
        </p:nvSpPr>
        <p:spPr>
          <a:noFill/>
          <a:ln/>
        </p:spPr>
        <p:txBody>
          <a:bodyPr/>
          <a:lstStyle/>
          <a:p>
            <a:r>
              <a:rPr lang="en-US" smtClean="0"/>
              <a:t>[</a:t>
            </a:r>
            <a:r>
              <a:rPr lang="en-US" b="1" smtClean="0"/>
              <a:t>image with poem</a:t>
            </a:r>
            <a:r>
              <a:rPr lang="en-US" smtClean="0"/>
              <a:t>]</a:t>
            </a:r>
          </a:p>
          <a:p>
            <a:endParaRPr lang="en-US" smtClean="0"/>
          </a:p>
        </p:txBody>
      </p:sp>
      <p:sp>
        <p:nvSpPr>
          <p:cNvPr id="235524" name="Slide Number Placeholder 3"/>
          <p:cNvSpPr>
            <a:spLocks noGrp="1"/>
          </p:cNvSpPr>
          <p:nvPr>
            <p:ph type="sldNum" sz="quarter" idx="5"/>
          </p:nvPr>
        </p:nvSpPr>
        <p:spPr>
          <a:noFill/>
        </p:spPr>
        <p:txBody>
          <a:bodyPr/>
          <a:lstStyle/>
          <a:p>
            <a:fld id="{E26AB27F-F2A9-43EE-A2D1-B3D8173E1799}" type="slidenum">
              <a:rPr lang="en-US" smtClean="0"/>
              <a:pPr/>
              <a:t>114</a:t>
            </a:fld>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Slide Image Placeholder 1"/>
          <p:cNvSpPr>
            <a:spLocks noGrp="1" noRot="1" noChangeAspect="1" noTextEdit="1"/>
          </p:cNvSpPr>
          <p:nvPr>
            <p:ph type="sldImg"/>
          </p:nvPr>
        </p:nvSpPr>
        <p:spPr>
          <a:ln/>
        </p:spPr>
      </p:sp>
      <p:sp>
        <p:nvSpPr>
          <p:cNvPr id="131075" name="Notes Placeholder 2"/>
          <p:cNvSpPr>
            <a:spLocks noGrp="1"/>
          </p:cNvSpPr>
          <p:nvPr>
            <p:ph type="body" idx="1"/>
          </p:nvPr>
        </p:nvSpPr>
        <p:spPr>
          <a:noFill/>
          <a:ln/>
        </p:spPr>
        <p:txBody>
          <a:bodyPr/>
          <a:lstStyle/>
          <a:p>
            <a:r>
              <a:rPr lang="en-US" b="1" smtClean="0"/>
              <a:t>Director</a:t>
            </a:r>
            <a:r>
              <a:rPr lang="en-US" smtClean="0"/>
              <a:t> </a:t>
            </a:r>
            <a:r>
              <a:rPr lang="en-US" b="1" smtClean="0"/>
              <a:t>Carman</a:t>
            </a:r>
            <a:r>
              <a:rPr lang="en-US" smtClean="0"/>
              <a:t> (the school didn’t use the title </a:t>
            </a:r>
            <a:r>
              <a:rPr lang="en-US" i="1" smtClean="0"/>
              <a:t>president</a:t>
            </a:r>
            <a:r>
              <a:rPr lang="en-US" smtClean="0"/>
              <a:t>) was a protégé of William Rainey Harper, President of the University of Chicago.  Carman was teaching English at the U. of C. and serving as Dean of Morgan Park Academy when President Harper recommended him as the founding director of Lewis Institute.  Carman began as director when the school opened Sept. 1, 1895, …	</a:t>
            </a:r>
            <a:r>
              <a:rPr lang="en-US" b="1" smtClean="0"/>
              <a:t>Photo of young Carman</a:t>
            </a:r>
            <a:endParaRPr lang="en-US" smtClean="0"/>
          </a:p>
          <a:p>
            <a:endParaRPr lang="en-US" smtClean="0"/>
          </a:p>
        </p:txBody>
      </p:sp>
      <p:sp>
        <p:nvSpPr>
          <p:cNvPr id="131076" name="Slide Number Placeholder 3"/>
          <p:cNvSpPr>
            <a:spLocks noGrp="1"/>
          </p:cNvSpPr>
          <p:nvPr>
            <p:ph type="sldNum" sz="quarter" idx="5"/>
          </p:nvPr>
        </p:nvSpPr>
        <p:spPr>
          <a:noFill/>
        </p:spPr>
        <p:txBody>
          <a:bodyPr/>
          <a:lstStyle/>
          <a:p>
            <a:fld id="{0B3B276B-F6BF-4D6D-B501-8D6A78FE8CBE}" type="slidenum">
              <a:rPr lang="en-US" smtClean="0"/>
              <a:pPr/>
              <a:t>12</a:t>
            </a:fld>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Slide Image Placeholder 1"/>
          <p:cNvSpPr>
            <a:spLocks noGrp="1" noRot="1" noChangeAspect="1" noTextEdit="1"/>
          </p:cNvSpPr>
          <p:nvPr>
            <p:ph type="sldImg"/>
          </p:nvPr>
        </p:nvSpPr>
        <p:spPr>
          <a:ln/>
        </p:spPr>
      </p:sp>
      <p:sp>
        <p:nvSpPr>
          <p:cNvPr id="132099" name="Notes Placeholder 2"/>
          <p:cNvSpPr>
            <a:spLocks noGrp="1"/>
          </p:cNvSpPr>
          <p:nvPr>
            <p:ph type="body" idx="1"/>
          </p:nvPr>
        </p:nvSpPr>
        <p:spPr>
          <a:noFill/>
          <a:ln/>
        </p:spPr>
        <p:txBody>
          <a:bodyPr/>
          <a:lstStyle/>
          <a:p>
            <a:r>
              <a:rPr lang="en-US" smtClean="0"/>
              <a:t>…and he retired 40 years later on Sept. 1, 1935 at age 79.  Carman reportedly met personally with each day student who enrolled, and in the early years at least, helped set their program and counseled them “like a father.”	</a:t>
            </a:r>
            <a:r>
              <a:rPr lang="en-US" b="1" smtClean="0"/>
              <a:t>At desk</a:t>
            </a:r>
            <a:endParaRPr lang="en-US" smtClean="0"/>
          </a:p>
          <a:p>
            <a:endParaRPr lang="en-US" smtClean="0"/>
          </a:p>
        </p:txBody>
      </p:sp>
      <p:sp>
        <p:nvSpPr>
          <p:cNvPr id="132100" name="Slide Number Placeholder 3"/>
          <p:cNvSpPr>
            <a:spLocks noGrp="1"/>
          </p:cNvSpPr>
          <p:nvPr>
            <p:ph type="sldNum" sz="quarter" idx="5"/>
          </p:nvPr>
        </p:nvSpPr>
        <p:spPr>
          <a:noFill/>
        </p:spPr>
        <p:txBody>
          <a:bodyPr/>
          <a:lstStyle/>
          <a:p>
            <a:fld id="{13DA6A8E-8EDB-4214-960C-080B54A8D481}" type="slidenum">
              <a:rPr lang="en-US" smtClean="0"/>
              <a:pPr/>
              <a:t>13</a:t>
            </a:fld>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Slide Image Placeholder 1"/>
          <p:cNvSpPr>
            <a:spLocks noGrp="1" noRot="1" noChangeAspect="1" noTextEdit="1"/>
          </p:cNvSpPr>
          <p:nvPr>
            <p:ph type="sldImg"/>
          </p:nvPr>
        </p:nvSpPr>
        <p:spPr>
          <a:ln/>
        </p:spPr>
      </p:sp>
      <p:sp>
        <p:nvSpPr>
          <p:cNvPr id="133123" name="Notes Placeholder 2"/>
          <p:cNvSpPr>
            <a:spLocks noGrp="1"/>
          </p:cNvSpPr>
          <p:nvPr>
            <p:ph type="body" idx="1"/>
          </p:nvPr>
        </p:nvSpPr>
        <p:spPr>
          <a:noFill/>
          <a:ln/>
        </p:spPr>
        <p:txBody>
          <a:bodyPr/>
          <a:lstStyle/>
          <a:p>
            <a:r>
              <a:rPr lang="en-US" dirty="0" smtClean="0"/>
              <a:t>This poem, written by a member of the Lewis faculty, tells us much about </a:t>
            </a:r>
            <a:r>
              <a:rPr lang="en-US" b="1" dirty="0" smtClean="0"/>
              <a:t>Carman’s</a:t>
            </a:r>
            <a:r>
              <a:rPr lang="en-US" dirty="0" smtClean="0"/>
              <a:t> character as an educator.		</a:t>
            </a:r>
            <a:r>
              <a:rPr lang="en-US" b="1" dirty="0" smtClean="0"/>
              <a:t>Portrait by Gross</a:t>
            </a:r>
            <a:endParaRPr lang="en-US" dirty="0" smtClean="0"/>
          </a:p>
          <a:p>
            <a:r>
              <a:rPr lang="en-US" dirty="0" smtClean="0"/>
              <a:t> </a:t>
            </a:r>
          </a:p>
          <a:p>
            <a:r>
              <a:rPr lang="en-US" dirty="0" smtClean="0"/>
              <a:t>Carman likes to make a man, and now you’ll all agree</a:t>
            </a:r>
          </a:p>
          <a:p>
            <a:r>
              <a:rPr lang="en-US" dirty="0" smtClean="0"/>
              <a:t>He did his level best to make a man of you and me.</a:t>
            </a:r>
          </a:p>
          <a:p>
            <a:r>
              <a:rPr lang="en-US" dirty="0" smtClean="0"/>
              <a:t>Carman likes ’</a:t>
            </a:r>
            <a:r>
              <a:rPr lang="en-US" dirty="0" err="1" smtClean="0"/>
              <a:t>em</a:t>
            </a:r>
            <a:r>
              <a:rPr lang="en-US" dirty="0" smtClean="0"/>
              <a:t> different, and too, we’ll all agree</a:t>
            </a:r>
          </a:p>
          <a:p>
            <a:r>
              <a:rPr lang="en-US" dirty="0" smtClean="0"/>
              <a:t>I </a:t>
            </a:r>
            <a:r>
              <a:rPr lang="en-US" dirty="0" err="1" smtClean="0"/>
              <a:t>ain’t</a:t>
            </a:r>
            <a:r>
              <a:rPr lang="en-US" dirty="0" smtClean="0"/>
              <a:t> no copy of you, my dear, you </a:t>
            </a:r>
            <a:r>
              <a:rPr lang="en-US" dirty="0" err="1" smtClean="0"/>
              <a:t>ain’t</a:t>
            </a:r>
            <a:r>
              <a:rPr lang="en-US" dirty="0" smtClean="0"/>
              <a:t> no copy of me.</a:t>
            </a:r>
          </a:p>
          <a:p>
            <a:r>
              <a:rPr lang="en-US" dirty="0" smtClean="0"/>
              <a:t>For one by one he studied us, he studied you and me,</a:t>
            </a:r>
          </a:p>
          <a:p>
            <a:r>
              <a:rPr lang="en-US" dirty="0" smtClean="0"/>
              <a:t>And always he respected individuality.</a:t>
            </a:r>
          </a:p>
          <a:p>
            <a:r>
              <a:rPr lang="en-US" dirty="0" smtClean="0"/>
              <a:t>A great expert in persons and maker of them, too –</a:t>
            </a:r>
          </a:p>
          <a:p>
            <a:r>
              <a:rPr lang="en-US" dirty="0" smtClean="0"/>
              <a:t>That’s what the dear old boy has been to all he ever knew.  </a:t>
            </a:r>
          </a:p>
          <a:p>
            <a:endParaRPr lang="en-US" dirty="0" smtClean="0"/>
          </a:p>
          <a:p>
            <a:r>
              <a:rPr lang="en-US" dirty="0" smtClean="0"/>
              <a:t> Poem by Edwin Herbert Lewis</a:t>
            </a:r>
          </a:p>
          <a:p>
            <a:endParaRPr lang="en-US" dirty="0" smtClean="0"/>
          </a:p>
        </p:txBody>
      </p:sp>
      <p:sp>
        <p:nvSpPr>
          <p:cNvPr id="133124" name="Slide Number Placeholder 3"/>
          <p:cNvSpPr>
            <a:spLocks noGrp="1"/>
          </p:cNvSpPr>
          <p:nvPr>
            <p:ph type="sldNum" sz="quarter" idx="5"/>
          </p:nvPr>
        </p:nvSpPr>
        <p:spPr>
          <a:noFill/>
        </p:spPr>
        <p:txBody>
          <a:bodyPr/>
          <a:lstStyle/>
          <a:p>
            <a:fld id="{C463137F-64BC-4377-B348-8C7DC3AB6266}" type="slidenum">
              <a:rPr lang="en-US" smtClean="0"/>
              <a:pPr/>
              <a:t>14</a:t>
            </a:fld>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Slide Image Placeholder 1"/>
          <p:cNvSpPr>
            <a:spLocks noGrp="1" noRot="1" noChangeAspect="1" noTextEdit="1"/>
          </p:cNvSpPr>
          <p:nvPr>
            <p:ph type="sldImg"/>
          </p:nvPr>
        </p:nvSpPr>
        <p:spPr>
          <a:ln/>
        </p:spPr>
      </p:sp>
      <p:sp>
        <p:nvSpPr>
          <p:cNvPr id="134147" name="Notes Placeholder 2"/>
          <p:cNvSpPr>
            <a:spLocks noGrp="1"/>
          </p:cNvSpPr>
          <p:nvPr>
            <p:ph type="body" idx="1"/>
          </p:nvPr>
        </p:nvSpPr>
        <p:spPr>
          <a:noFill/>
          <a:ln/>
        </p:spPr>
        <p:txBody>
          <a:bodyPr/>
          <a:lstStyle/>
          <a:p>
            <a:r>
              <a:rPr lang="en-US" dirty="0" smtClean="0"/>
              <a:t>At the time of his death, Allen Lewis still owned six lots in the heart of Chicago’s Loop at Washington and Wells Streets, and he had designated this as the location of the school.  By the time the school was chartered, however, the commercial district of the Loop had expanded enough to make this location unsuitable.  The trustees looked elsewhere and settled on a location  “on Madison street, the thoroughfare of the west side at the center of the city’s population.”  To make sure that the school could be easily reached by residents from all over the city, the trustees chose a location at the intersection of Robey Street (now Damen Avenue) and Madison Street where Chicago’s street car system crossed both north-south and east-west.		</a:t>
            </a:r>
          </a:p>
          <a:p>
            <a:r>
              <a:rPr lang="en-US" b="1" dirty="0" smtClean="0"/>
              <a:t>Building-man</a:t>
            </a:r>
            <a:endParaRPr lang="en-US" dirty="0" smtClean="0"/>
          </a:p>
          <a:p>
            <a:endParaRPr lang="en-US" dirty="0" smtClean="0"/>
          </a:p>
        </p:txBody>
      </p:sp>
      <p:sp>
        <p:nvSpPr>
          <p:cNvPr id="134148" name="Slide Number Placeholder 3"/>
          <p:cNvSpPr>
            <a:spLocks noGrp="1"/>
          </p:cNvSpPr>
          <p:nvPr>
            <p:ph type="sldNum" sz="quarter" idx="5"/>
          </p:nvPr>
        </p:nvSpPr>
        <p:spPr>
          <a:noFill/>
        </p:spPr>
        <p:txBody>
          <a:bodyPr/>
          <a:lstStyle/>
          <a:p>
            <a:fld id="{0F987153-D725-4823-9A66-50BCD506F5D5}" type="slidenum">
              <a:rPr lang="en-US" smtClean="0"/>
              <a:pPr/>
              <a:t>15</a:t>
            </a:fld>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Slide Image Placeholder 1"/>
          <p:cNvSpPr>
            <a:spLocks noGrp="1" noRot="1" noChangeAspect="1" noTextEdit="1"/>
          </p:cNvSpPr>
          <p:nvPr>
            <p:ph type="sldImg"/>
          </p:nvPr>
        </p:nvSpPr>
        <p:spPr>
          <a:ln/>
        </p:spPr>
      </p:sp>
      <p:sp>
        <p:nvSpPr>
          <p:cNvPr id="135171" name="Notes Placeholder 2"/>
          <p:cNvSpPr>
            <a:spLocks noGrp="1"/>
          </p:cNvSpPr>
          <p:nvPr>
            <p:ph type="body" idx="1"/>
          </p:nvPr>
        </p:nvSpPr>
        <p:spPr>
          <a:noFill/>
          <a:ln/>
        </p:spPr>
        <p:txBody>
          <a:bodyPr/>
          <a:lstStyle/>
          <a:p>
            <a:r>
              <a:rPr lang="en-US" smtClean="0"/>
              <a:t>The trustees commissioned architect </a:t>
            </a:r>
            <a:r>
              <a:rPr lang="en-US" b="1" smtClean="0"/>
              <a:t>Henry Ives Cobb </a:t>
            </a:r>
            <a:r>
              <a:rPr lang="en-US" smtClean="0"/>
              <a:t>(who had earlier designed the building which formerly housed Chicago Historical Society) to plan a six-story building, complete with elevator, and large enough to accommodate 1,000 students.  Located on the block which now hosts the United Center, the school’s motto - “Science, Literature, Technology” - was carved above the building’s entrance and proclaimed its academic focus to all.	</a:t>
            </a:r>
          </a:p>
          <a:p>
            <a:r>
              <a:rPr lang="en-US" b="1" smtClean="0"/>
              <a:t>Letter</a:t>
            </a:r>
            <a:endParaRPr lang="en-US" smtClean="0"/>
          </a:p>
          <a:p>
            <a:endParaRPr lang="en-US" smtClean="0"/>
          </a:p>
        </p:txBody>
      </p:sp>
      <p:sp>
        <p:nvSpPr>
          <p:cNvPr id="135172" name="Slide Number Placeholder 3"/>
          <p:cNvSpPr>
            <a:spLocks noGrp="1"/>
          </p:cNvSpPr>
          <p:nvPr>
            <p:ph type="sldNum" sz="quarter" idx="5"/>
          </p:nvPr>
        </p:nvSpPr>
        <p:spPr>
          <a:noFill/>
        </p:spPr>
        <p:txBody>
          <a:bodyPr/>
          <a:lstStyle/>
          <a:p>
            <a:fld id="{3B991D2E-C704-432D-B9C7-224C39140CAB}" type="slidenum">
              <a:rPr lang="en-US" smtClean="0"/>
              <a:pPr/>
              <a:t>16</a:t>
            </a:fld>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Slide Image Placeholder 1"/>
          <p:cNvSpPr>
            <a:spLocks noGrp="1" noRot="1" noChangeAspect="1" noTextEdit="1"/>
          </p:cNvSpPr>
          <p:nvPr>
            <p:ph type="sldImg"/>
          </p:nvPr>
        </p:nvSpPr>
        <p:spPr>
          <a:ln/>
        </p:spPr>
      </p:sp>
      <p:sp>
        <p:nvSpPr>
          <p:cNvPr id="136195" name="Notes Placeholder 2"/>
          <p:cNvSpPr>
            <a:spLocks noGrp="1"/>
          </p:cNvSpPr>
          <p:nvPr>
            <p:ph type="body" idx="1"/>
          </p:nvPr>
        </p:nvSpPr>
        <p:spPr>
          <a:noFill/>
          <a:ln/>
        </p:spPr>
        <p:txBody>
          <a:bodyPr/>
          <a:lstStyle/>
          <a:p>
            <a:r>
              <a:rPr lang="en-US" dirty="0" smtClean="0"/>
              <a:t>As Lewis’ academic offerings continued to expand over the years, it facilities likewise grew, until they encompassed about a two square-block area. An engineering building was constructed in 1903.  By 1922 an automotive shop was located on Winchester Ave. and the forge shop had re-located to its own building.	</a:t>
            </a:r>
            <a:r>
              <a:rPr lang="en-US" b="1" dirty="0" smtClean="0"/>
              <a:t>Campus map</a:t>
            </a:r>
            <a:endParaRPr lang="en-US" dirty="0" smtClean="0"/>
          </a:p>
          <a:p>
            <a:endParaRPr lang="en-US" dirty="0" smtClean="0"/>
          </a:p>
        </p:txBody>
      </p:sp>
      <p:sp>
        <p:nvSpPr>
          <p:cNvPr id="136196" name="Slide Number Placeholder 3"/>
          <p:cNvSpPr>
            <a:spLocks noGrp="1"/>
          </p:cNvSpPr>
          <p:nvPr>
            <p:ph type="sldNum" sz="quarter" idx="5"/>
          </p:nvPr>
        </p:nvSpPr>
        <p:spPr>
          <a:noFill/>
        </p:spPr>
        <p:txBody>
          <a:bodyPr/>
          <a:lstStyle/>
          <a:p>
            <a:fld id="{B930CF1C-6AE0-4AF8-9DB3-EFF726CC18D3}" type="slidenum">
              <a:rPr lang="en-US" smtClean="0"/>
              <a:pPr/>
              <a:t>17</a:t>
            </a:fld>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lide Image Placeholder 1"/>
          <p:cNvSpPr>
            <a:spLocks noGrp="1" noRot="1" noChangeAspect="1" noTextEdit="1"/>
          </p:cNvSpPr>
          <p:nvPr>
            <p:ph type="sldImg"/>
          </p:nvPr>
        </p:nvSpPr>
        <p:spPr>
          <a:ln/>
        </p:spPr>
      </p:sp>
      <p:sp>
        <p:nvSpPr>
          <p:cNvPr id="137219" name="Notes Placeholder 2"/>
          <p:cNvSpPr>
            <a:spLocks noGrp="1"/>
          </p:cNvSpPr>
          <p:nvPr>
            <p:ph type="body" idx="1"/>
          </p:nvPr>
        </p:nvSpPr>
        <p:spPr>
          <a:noFill/>
          <a:ln/>
        </p:spPr>
        <p:txBody>
          <a:bodyPr/>
          <a:lstStyle/>
          <a:p>
            <a:r>
              <a:rPr lang="en-US" dirty="0" smtClean="0"/>
              <a:t>In 1915 three adjacent houses on Monroe St., which the school owned, were converted into a </a:t>
            </a:r>
            <a:r>
              <a:rPr lang="en-US" b="1" dirty="0" smtClean="0"/>
              <a:t>dormitory</a:t>
            </a:r>
            <a:r>
              <a:rPr lang="en-US" dirty="0" smtClean="0"/>
              <a:t> for female students.  </a:t>
            </a:r>
          </a:p>
          <a:p>
            <a:endParaRPr lang="en-US" dirty="0" smtClean="0"/>
          </a:p>
        </p:txBody>
      </p:sp>
      <p:sp>
        <p:nvSpPr>
          <p:cNvPr id="137220" name="Slide Number Placeholder 3"/>
          <p:cNvSpPr>
            <a:spLocks noGrp="1"/>
          </p:cNvSpPr>
          <p:nvPr>
            <p:ph type="sldNum" sz="quarter" idx="5"/>
          </p:nvPr>
        </p:nvSpPr>
        <p:spPr>
          <a:noFill/>
        </p:spPr>
        <p:txBody>
          <a:bodyPr/>
          <a:lstStyle/>
          <a:p>
            <a:fld id="{9632643C-7E40-4D70-B17B-C32D77737F64}" type="slidenum">
              <a:rPr lang="en-US" smtClean="0"/>
              <a:pPr/>
              <a:t>18</a:t>
            </a:fld>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7"/>
          <p:cNvSpPr>
            <a:spLocks noGrp="1" noChangeArrowheads="1"/>
          </p:cNvSpPr>
          <p:nvPr>
            <p:ph type="sldNum" sz="quarter" idx="5"/>
          </p:nvPr>
        </p:nvSpPr>
        <p:spPr>
          <a:noFill/>
        </p:spPr>
        <p:txBody>
          <a:bodyPr/>
          <a:lstStyle/>
          <a:p>
            <a:fld id="{B821BCF4-40C7-4416-91FF-EFA07CB2CEF1}" type="slidenum">
              <a:rPr lang="en-US" smtClean="0"/>
              <a:pPr/>
              <a:t>19</a:t>
            </a:fld>
            <a:endParaRPr lang="en-US" smtClean="0"/>
          </a:p>
        </p:txBody>
      </p:sp>
      <p:sp>
        <p:nvSpPr>
          <p:cNvPr id="138243" name="Rectangle 2"/>
          <p:cNvSpPr>
            <a:spLocks noGrp="1" noRot="1" noChangeAspect="1" noChangeArrowheads="1" noTextEdit="1"/>
          </p:cNvSpPr>
          <p:nvPr>
            <p:ph type="sldImg"/>
          </p:nvPr>
        </p:nvSpPr>
        <p:spPr>
          <a:ln/>
        </p:spPr>
      </p:sp>
      <p:sp>
        <p:nvSpPr>
          <p:cNvPr id="138244" name="Rectangle 3"/>
          <p:cNvSpPr>
            <a:spLocks noGrp="1" noChangeArrowheads="1"/>
          </p:cNvSpPr>
          <p:nvPr>
            <p:ph type="body" idx="1"/>
          </p:nvPr>
        </p:nvSpPr>
        <p:spPr>
          <a:noFill/>
          <a:ln/>
        </p:spPr>
        <p:txBody>
          <a:bodyPr/>
          <a:lstStyle/>
          <a:p>
            <a:pPr eaLnBrk="1" hangingPunct="1"/>
            <a:r>
              <a:rPr lang="en-US" smtClean="0"/>
              <a:t>Allen Lewis stipulated that the school building was to include a public reading room.  The school’s library served as a public reference library until a branch of the Chicago Public Library opened in the building.  Also, as outlined in the will, storefronts were located on the ground floor so commercial businesses could bring income to the school in the form of rent.		</a:t>
            </a:r>
          </a:p>
          <a:p>
            <a:pPr eaLnBrk="1" hangingPunct="1"/>
            <a:r>
              <a:rPr lang="en-US" b="1" smtClean="0"/>
              <a:t>Drug store ad</a:t>
            </a:r>
            <a:endParaRPr lang="en-US" smtClean="0"/>
          </a:p>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Slide Image Placeholder 1"/>
          <p:cNvSpPr>
            <a:spLocks noGrp="1" noRot="1" noChangeAspect="1" noTextEdit="1"/>
          </p:cNvSpPr>
          <p:nvPr>
            <p:ph type="sldImg"/>
          </p:nvPr>
        </p:nvSpPr>
        <p:spPr>
          <a:ln/>
        </p:spPr>
      </p:sp>
      <p:sp>
        <p:nvSpPr>
          <p:cNvPr id="120835" name="Notes Placeholder 2"/>
          <p:cNvSpPr>
            <a:spLocks noGrp="1"/>
          </p:cNvSpPr>
          <p:nvPr>
            <p:ph type="body" idx="1"/>
          </p:nvPr>
        </p:nvSpPr>
        <p:spPr>
          <a:noFill/>
          <a:ln/>
        </p:spPr>
        <p:txBody>
          <a:bodyPr/>
          <a:lstStyle/>
          <a:p>
            <a:r>
              <a:rPr lang="en-US" smtClean="0"/>
              <a:t>Lewis Institute represents the distaff side of the 1940 merger, with Armour Institute of Technology, which created Illinois Institute of Technology.  I refer to Lewis as the distaff side not because of its female student body (Lewis educated roughly equal numbers of men and women) and not so much to connote feminine qualities, but rather to identify it as a nurturer.  Lewis Institute nurtured its students, but even more, it nurtured higher education, as perhaps few other colleges ever did.	</a:t>
            </a:r>
            <a:r>
              <a:rPr lang="en-US" b="1" smtClean="0"/>
              <a:t>Logo</a:t>
            </a:r>
            <a:endParaRPr lang="en-US" smtClean="0"/>
          </a:p>
          <a:p>
            <a:endParaRPr lang="en-US" smtClean="0"/>
          </a:p>
        </p:txBody>
      </p:sp>
      <p:sp>
        <p:nvSpPr>
          <p:cNvPr id="120836" name="Slide Number Placeholder 3"/>
          <p:cNvSpPr>
            <a:spLocks noGrp="1"/>
          </p:cNvSpPr>
          <p:nvPr>
            <p:ph type="sldNum" sz="quarter" idx="5"/>
          </p:nvPr>
        </p:nvSpPr>
        <p:spPr>
          <a:noFill/>
        </p:spPr>
        <p:txBody>
          <a:bodyPr/>
          <a:lstStyle/>
          <a:p>
            <a:fld id="{E2A9B5C8-451C-4AFE-910A-E4777038A9D1}" type="slidenum">
              <a:rPr lang="en-US" smtClean="0"/>
              <a:pPr/>
              <a:t>2</a:t>
            </a:fld>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Slide Image Placeholder 1"/>
          <p:cNvSpPr>
            <a:spLocks noGrp="1" noRot="1" noChangeAspect="1" noTextEdit="1"/>
          </p:cNvSpPr>
          <p:nvPr>
            <p:ph type="sldImg"/>
          </p:nvPr>
        </p:nvSpPr>
        <p:spPr>
          <a:ln/>
        </p:spPr>
      </p:sp>
      <p:sp>
        <p:nvSpPr>
          <p:cNvPr id="139267" name="Notes Placeholder 2"/>
          <p:cNvSpPr>
            <a:spLocks noGrp="1"/>
          </p:cNvSpPr>
          <p:nvPr>
            <p:ph type="body" idx="1"/>
          </p:nvPr>
        </p:nvSpPr>
        <p:spPr>
          <a:noFill/>
          <a:ln/>
        </p:spPr>
        <p:txBody>
          <a:bodyPr/>
          <a:lstStyle/>
          <a:p>
            <a:r>
              <a:rPr lang="en-US" smtClean="0"/>
              <a:t>We’ll talk a lot in this program about faculty and students who filled these </a:t>
            </a:r>
            <a:r>
              <a:rPr lang="en-US" b="1" smtClean="0"/>
              <a:t>halls</a:t>
            </a:r>
            <a:r>
              <a:rPr lang="en-US" smtClean="0"/>
              <a:t>, but I want to take a minute to introduce you to some of the staff before we move on.</a:t>
            </a:r>
          </a:p>
          <a:p>
            <a:endParaRPr lang="en-US" smtClean="0"/>
          </a:p>
        </p:txBody>
      </p:sp>
      <p:sp>
        <p:nvSpPr>
          <p:cNvPr id="139268" name="Slide Number Placeholder 3"/>
          <p:cNvSpPr>
            <a:spLocks noGrp="1"/>
          </p:cNvSpPr>
          <p:nvPr>
            <p:ph type="sldNum" sz="quarter" idx="5"/>
          </p:nvPr>
        </p:nvSpPr>
        <p:spPr>
          <a:noFill/>
        </p:spPr>
        <p:txBody>
          <a:bodyPr/>
          <a:lstStyle/>
          <a:p>
            <a:fld id="{54CF5611-B72D-4245-8632-FB68BB17EA12}" type="slidenum">
              <a:rPr lang="en-US" smtClean="0"/>
              <a:pPr/>
              <a:t>20</a:t>
            </a:fld>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Slide Image Placeholder 1"/>
          <p:cNvSpPr>
            <a:spLocks noGrp="1" noRot="1" noChangeAspect="1" noTextEdit="1"/>
          </p:cNvSpPr>
          <p:nvPr>
            <p:ph type="sldImg"/>
          </p:nvPr>
        </p:nvSpPr>
        <p:spPr>
          <a:ln/>
        </p:spPr>
      </p:sp>
      <p:sp>
        <p:nvSpPr>
          <p:cNvPr id="140291" name="Notes Placeholder 2"/>
          <p:cNvSpPr>
            <a:spLocks noGrp="1"/>
          </p:cNvSpPr>
          <p:nvPr>
            <p:ph type="body" idx="1"/>
          </p:nvPr>
        </p:nvSpPr>
        <p:spPr>
          <a:noFill/>
          <a:ln/>
        </p:spPr>
        <p:txBody>
          <a:bodyPr/>
          <a:lstStyle/>
          <a:p>
            <a:r>
              <a:rPr lang="en-US" smtClean="0"/>
              <a:t>Yearbooks typically include photos and rosters of students and faculty, but Lewis’ books went one level further.  Here in 1909, we see the names of “</a:t>
            </a:r>
            <a:r>
              <a:rPr lang="en-US" b="1" smtClean="0"/>
              <a:t>Other High Snods and Dignitaries</a:t>
            </a:r>
            <a:r>
              <a:rPr lang="en-US" smtClean="0"/>
              <a:t>” -- like John Balfour, the Dean of Janitors.  The “Social Uplifters” listed there were, I presume, the elevator operators. </a:t>
            </a:r>
          </a:p>
          <a:p>
            <a:endParaRPr lang="en-US" smtClean="0"/>
          </a:p>
        </p:txBody>
      </p:sp>
      <p:sp>
        <p:nvSpPr>
          <p:cNvPr id="140292" name="Slide Number Placeholder 3"/>
          <p:cNvSpPr>
            <a:spLocks noGrp="1"/>
          </p:cNvSpPr>
          <p:nvPr>
            <p:ph type="sldNum" sz="quarter" idx="5"/>
          </p:nvPr>
        </p:nvSpPr>
        <p:spPr>
          <a:noFill/>
        </p:spPr>
        <p:txBody>
          <a:bodyPr/>
          <a:lstStyle/>
          <a:p>
            <a:fld id="{5246FB22-544E-4588-B2C7-E02A9E7C4221}" type="slidenum">
              <a:rPr lang="en-US" smtClean="0"/>
              <a:pPr/>
              <a:t>21</a:t>
            </a:fld>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Slide Image Placeholder 1"/>
          <p:cNvSpPr>
            <a:spLocks noGrp="1" noRot="1" noChangeAspect="1" noTextEdit="1"/>
          </p:cNvSpPr>
          <p:nvPr>
            <p:ph type="sldImg"/>
          </p:nvPr>
        </p:nvSpPr>
        <p:spPr>
          <a:ln/>
        </p:spPr>
      </p:sp>
      <p:sp>
        <p:nvSpPr>
          <p:cNvPr id="141315" name="Notes Placeholder 2"/>
          <p:cNvSpPr>
            <a:spLocks noGrp="1"/>
          </p:cNvSpPr>
          <p:nvPr>
            <p:ph type="body" idx="1"/>
          </p:nvPr>
        </p:nvSpPr>
        <p:spPr>
          <a:noFill/>
          <a:ln/>
        </p:spPr>
        <p:txBody>
          <a:bodyPr/>
          <a:lstStyle/>
          <a:p>
            <a:r>
              <a:rPr lang="en-US" smtClean="0"/>
              <a:t>And here, some 30 years later, are the school’s </a:t>
            </a:r>
            <a:r>
              <a:rPr lang="en-US" b="1" smtClean="0"/>
              <a:t>maintenance workers</a:t>
            </a:r>
            <a:r>
              <a:rPr lang="en-US" smtClean="0"/>
              <a:t> in 1940.</a:t>
            </a:r>
          </a:p>
          <a:p>
            <a:endParaRPr lang="en-US" smtClean="0"/>
          </a:p>
        </p:txBody>
      </p:sp>
      <p:sp>
        <p:nvSpPr>
          <p:cNvPr id="141316" name="Slide Number Placeholder 3"/>
          <p:cNvSpPr>
            <a:spLocks noGrp="1"/>
          </p:cNvSpPr>
          <p:nvPr>
            <p:ph type="sldNum" sz="quarter" idx="5"/>
          </p:nvPr>
        </p:nvSpPr>
        <p:spPr>
          <a:noFill/>
        </p:spPr>
        <p:txBody>
          <a:bodyPr/>
          <a:lstStyle/>
          <a:p>
            <a:fld id="{B6EBDA00-ED84-4A5C-B0AA-4F9726A662DD}" type="slidenum">
              <a:rPr lang="en-US" smtClean="0"/>
              <a:pPr/>
              <a:t>22</a:t>
            </a:fld>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Slide Image Placeholder 1"/>
          <p:cNvSpPr>
            <a:spLocks noGrp="1" noRot="1" noChangeAspect="1" noTextEdit="1"/>
          </p:cNvSpPr>
          <p:nvPr>
            <p:ph type="sldImg"/>
          </p:nvPr>
        </p:nvSpPr>
        <p:spPr>
          <a:ln/>
        </p:spPr>
      </p:sp>
      <p:sp>
        <p:nvSpPr>
          <p:cNvPr id="142339" name="Notes Placeholder 2"/>
          <p:cNvSpPr>
            <a:spLocks noGrp="1"/>
          </p:cNvSpPr>
          <p:nvPr>
            <p:ph type="body" idx="1"/>
          </p:nvPr>
        </p:nvSpPr>
        <p:spPr>
          <a:noFill/>
          <a:ln/>
        </p:spPr>
        <p:txBody>
          <a:bodyPr/>
          <a:lstStyle/>
          <a:p>
            <a:r>
              <a:rPr lang="en-US" dirty="0" smtClean="0"/>
              <a:t>I noted Lewis as a nurturer of education, which is accurate.  But its role was more fundamental than that:  Lewis actually originated educational programs, some of which are common in higher education today.</a:t>
            </a:r>
          </a:p>
          <a:p>
            <a:r>
              <a:rPr lang="en-US" b="1" dirty="0" smtClean="0"/>
              <a:t> </a:t>
            </a:r>
            <a:endParaRPr lang="en-US" dirty="0" smtClean="0"/>
          </a:p>
          <a:p>
            <a:r>
              <a:rPr lang="en-US" dirty="0" smtClean="0"/>
              <a:t>The school was incorporated having two academic levels, with a single shared faculty, -- a 4-year high school offering technical subjects and liberal arts (we’ll talk about this “academy” later),...</a:t>
            </a:r>
          </a:p>
          <a:p>
            <a:r>
              <a:rPr lang="en-US" dirty="0" smtClean="0"/>
              <a:t> </a:t>
            </a:r>
          </a:p>
          <a:p>
            <a:r>
              <a:rPr lang="en-US" dirty="0" smtClean="0"/>
              <a:t>...and a college offering a 4-year engineering program </a:t>
            </a:r>
            <a:r>
              <a:rPr lang="en-US" i="1" dirty="0" smtClean="0"/>
              <a:t>and</a:t>
            </a:r>
            <a:r>
              <a:rPr lang="en-US" dirty="0" smtClean="0"/>
              <a:t> a 2-year arts and science program </a:t>
            </a:r>
            <a:r>
              <a:rPr lang="en-US" i="1" dirty="0" smtClean="0"/>
              <a:t>for which</a:t>
            </a:r>
            <a:r>
              <a:rPr lang="en-US" dirty="0" smtClean="0"/>
              <a:t> an Associate of Arts degree was awarded.  This makes Lewis Institute the first junior college in the country; that is, the first college to award a degree upon the completion of two years of study.  This degree was awarded continually until the school was dissolved by the 1940 merger.</a:t>
            </a:r>
          </a:p>
          <a:p>
            <a:r>
              <a:rPr lang="en-US" dirty="0" smtClean="0"/>
              <a:t> </a:t>
            </a:r>
          </a:p>
          <a:p>
            <a:r>
              <a:rPr lang="en-US" dirty="0" smtClean="0"/>
              <a:t>The school operated almost 24/7 with day, evening, and summer classes.</a:t>
            </a:r>
          </a:p>
          <a:p>
            <a:r>
              <a:rPr lang="en-US" b="1" dirty="0" smtClean="0"/>
              <a:t>Building-section drawing</a:t>
            </a:r>
            <a:endParaRPr lang="en-US" dirty="0" smtClean="0"/>
          </a:p>
          <a:p>
            <a:endParaRPr lang="en-US" dirty="0" smtClean="0"/>
          </a:p>
        </p:txBody>
      </p:sp>
      <p:sp>
        <p:nvSpPr>
          <p:cNvPr id="142340" name="Slide Number Placeholder 3"/>
          <p:cNvSpPr>
            <a:spLocks noGrp="1"/>
          </p:cNvSpPr>
          <p:nvPr>
            <p:ph type="sldNum" sz="quarter" idx="5"/>
          </p:nvPr>
        </p:nvSpPr>
        <p:spPr>
          <a:noFill/>
        </p:spPr>
        <p:txBody>
          <a:bodyPr/>
          <a:lstStyle/>
          <a:p>
            <a:fld id="{8A5C29E0-F135-4EE9-A002-EBCD1FE90C83}" type="slidenum">
              <a:rPr lang="en-US" smtClean="0"/>
              <a:pPr/>
              <a:t>23</a:t>
            </a:fld>
            <a:endParaRPr 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Slide Image Placeholder 1"/>
          <p:cNvSpPr>
            <a:spLocks noGrp="1" noRot="1" noChangeAspect="1" noTextEdit="1"/>
          </p:cNvSpPr>
          <p:nvPr>
            <p:ph type="sldImg"/>
          </p:nvPr>
        </p:nvSpPr>
        <p:spPr>
          <a:ln/>
        </p:spPr>
      </p:sp>
      <p:sp>
        <p:nvSpPr>
          <p:cNvPr id="143363" name="Notes Placeholder 2"/>
          <p:cNvSpPr>
            <a:spLocks noGrp="1"/>
          </p:cNvSpPr>
          <p:nvPr>
            <p:ph type="body" idx="1"/>
          </p:nvPr>
        </p:nvSpPr>
        <p:spPr>
          <a:noFill/>
          <a:ln/>
        </p:spPr>
        <p:txBody>
          <a:bodyPr/>
          <a:lstStyle/>
          <a:p>
            <a:r>
              <a:rPr lang="en-US" dirty="0" smtClean="0"/>
              <a:t>Here we see the </a:t>
            </a:r>
            <a:r>
              <a:rPr lang="en-US" b="1" dirty="0" smtClean="0"/>
              <a:t>original faculty</a:t>
            </a:r>
            <a:r>
              <a:rPr lang="en-US" dirty="0" smtClean="0"/>
              <a:t> members, the two most influential of which were George Noble Carman in the chair, and Edwin Herbert Lewis (2nd from right with the mustache), a descendant of the founder.</a:t>
            </a:r>
          </a:p>
          <a:p>
            <a:endParaRPr lang="en-US" dirty="0" smtClean="0"/>
          </a:p>
        </p:txBody>
      </p:sp>
      <p:sp>
        <p:nvSpPr>
          <p:cNvPr id="143364" name="Slide Number Placeholder 3"/>
          <p:cNvSpPr>
            <a:spLocks noGrp="1"/>
          </p:cNvSpPr>
          <p:nvPr>
            <p:ph type="sldNum" sz="quarter" idx="5"/>
          </p:nvPr>
        </p:nvSpPr>
        <p:spPr>
          <a:noFill/>
        </p:spPr>
        <p:txBody>
          <a:bodyPr/>
          <a:lstStyle/>
          <a:p>
            <a:fld id="{06C6F87E-9033-4BF2-8658-AAAAFF2D333F}" type="slidenum">
              <a:rPr lang="en-US" smtClean="0"/>
              <a:pPr/>
              <a:t>24</a:t>
            </a:fld>
            <a:endParaRPr 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Slide Image Placeholder 1"/>
          <p:cNvSpPr>
            <a:spLocks noGrp="1" noRot="1" noChangeAspect="1" noTextEdit="1"/>
          </p:cNvSpPr>
          <p:nvPr>
            <p:ph type="sldImg"/>
          </p:nvPr>
        </p:nvSpPr>
        <p:spPr>
          <a:ln/>
        </p:spPr>
      </p:sp>
      <p:sp>
        <p:nvSpPr>
          <p:cNvPr id="144387" name="Notes Placeholder 2"/>
          <p:cNvSpPr>
            <a:spLocks noGrp="1"/>
          </p:cNvSpPr>
          <p:nvPr>
            <p:ph type="body" idx="1"/>
          </p:nvPr>
        </p:nvSpPr>
        <p:spPr>
          <a:noFill/>
          <a:ln/>
        </p:spPr>
        <p:txBody>
          <a:bodyPr/>
          <a:lstStyle/>
          <a:p>
            <a:r>
              <a:rPr lang="en-US" smtClean="0"/>
              <a:t>This </a:t>
            </a:r>
            <a:r>
              <a:rPr lang="en-US" b="1" smtClean="0"/>
              <a:t>1908 faculty</a:t>
            </a:r>
            <a:r>
              <a:rPr lang="en-US" smtClean="0"/>
              <a:t> portrait includes many of the same people.  In fact, seven of the original group taught until at least 1935, just 5 years short of the merger.</a:t>
            </a:r>
          </a:p>
          <a:p>
            <a:endParaRPr lang="en-US" smtClean="0"/>
          </a:p>
        </p:txBody>
      </p:sp>
      <p:sp>
        <p:nvSpPr>
          <p:cNvPr id="144388" name="Slide Number Placeholder 3"/>
          <p:cNvSpPr>
            <a:spLocks noGrp="1"/>
          </p:cNvSpPr>
          <p:nvPr>
            <p:ph type="sldNum" sz="quarter" idx="5"/>
          </p:nvPr>
        </p:nvSpPr>
        <p:spPr>
          <a:noFill/>
        </p:spPr>
        <p:txBody>
          <a:bodyPr/>
          <a:lstStyle/>
          <a:p>
            <a:fld id="{2AD5EFEF-6460-4057-809B-0937AE0E4656}" type="slidenum">
              <a:rPr lang="en-US" smtClean="0"/>
              <a:pPr/>
              <a:t>25</a:t>
            </a:fld>
            <a:endParaRPr 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Slide Image Placeholder 1"/>
          <p:cNvSpPr>
            <a:spLocks noGrp="1" noRot="1" noChangeAspect="1" noTextEdit="1"/>
          </p:cNvSpPr>
          <p:nvPr>
            <p:ph type="sldImg"/>
          </p:nvPr>
        </p:nvSpPr>
        <p:spPr>
          <a:ln/>
        </p:spPr>
      </p:sp>
      <p:sp>
        <p:nvSpPr>
          <p:cNvPr id="145411" name="Notes Placeholder 2"/>
          <p:cNvSpPr>
            <a:spLocks noGrp="1"/>
          </p:cNvSpPr>
          <p:nvPr>
            <p:ph type="body" idx="1"/>
          </p:nvPr>
        </p:nvSpPr>
        <p:spPr>
          <a:noFill/>
          <a:ln/>
        </p:spPr>
        <p:txBody>
          <a:bodyPr/>
          <a:lstStyle/>
          <a:p>
            <a:r>
              <a:rPr lang="en-US" smtClean="0"/>
              <a:t>For all of its very sober approach to education, the school never took itself too seriously to be light hearted and fun.  Humor abounds in various school activities and the fact that this extended to the students’ characterizations of the faculty is evidenced in a couple of the school yearbooks that included something other than the traditional faculty photo headshots -- like the </a:t>
            </a:r>
            <a:r>
              <a:rPr lang="en-US" b="1" smtClean="0"/>
              <a:t>caricatures</a:t>
            </a:r>
            <a:r>
              <a:rPr lang="en-US" smtClean="0"/>
              <a:t> in the 1908 yearbook…</a:t>
            </a:r>
          </a:p>
          <a:p>
            <a:endParaRPr lang="en-US" smtClean="0"/>
          </a:p>
        </p:txBody>
      </p:sp>
      <p:sp>
        <p:nvSpPr>
          <p:cNvPr id="145412" name="Slide Number Placeholder 3"/>
          <p:cNvSpPr>
            <a:spLocks noGrp="1"/>
          </p:cNvSpPr>
          <p:nvPr>
            <p:ph type="sldNum" sz="quarter" idx="5"/>
          </p:nvPr>
        </p:nvSpPr>
        <p:spPr>
          <a:noFill/>
        </p:spPr>
        <p:txBody>
          <a:bodyPr/>
          <a:lstStyle/>
          <a:p>
            <a:fld id="{429D4C7B-65AF-4D39-83E6-6830800FC782}" type="slidenum">
              <a:rPr lang="en-US" smtClean="0"/>
              <a:pPr/>
              <a:t>26</a:t>
            </a:fld>
            <a:endParaRPr 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Slide Image Placeholder 1"/>
          <p:cNvSpPr>
            <a:spLocks noGrp="1" noRot="1" noChangeAspect="1" noTextEdit="1"/>
          </p:cNvSpPr>
          <p:nvPr>
            <p:ph type="sldImg"/>
          </p:nvPr>
        </p:nvSpPr>
        <p:spPr>
          <a:ln/>
        </p:spPr>
      </p:sp>
      <p:sp>
        <p:nvSpPr>
          <p:cNvPr id="146435" name="Notes Placeholder 2"/>
          <p:cNvSpPr>
            <a:spLocks noGrp="1"/>
          </p:cNvSpPr>
          <p:nvPr>
            <p:ph type="body" idx="1"/>
          </p:nvPr>
        </p:nvSpPr>
        <p:spPr>
          <a:noFill/>
          <a:ln/>
        </p:spPr>
        <p:txBody>
          <a:bodyPr/>
          <a:lstStyle/>
          <a:p>
            <a:r>
              <a:rPr lang="en-US" smtClean="0"/>
              <a:t>…or this one the following year, which reads at the bottom of the page, “Respectfully dedicated to the members of the teaching force, with the suggestion that, when considering the infantile shortcomings of others, they remember that they, too, were once young.” 	</a:t>
            </a:r>
          </a:p>
          <a:p>
            <a:r>
              <a:rPr lang="en-US" b="1" smtClean="0"/>
              <a:t>As babies</a:t>
            </a:r>
            <a:endParaRPr lang="en-US" smtClean="0"/>
          </a:p>
          <a:p>
            <a:endParaRPr lang="en-US" smtClean="0"/>
          </a:p>
        </p:txBody>
      </p:sp>
      <p:sp>
        <p:nvSpPr>
          <p:cNvPr id="146436" name="Slide Number Placeholder 3"/>
          <p:cNvSpPr>
            <a:spLocks noGrp="1"/>
          </p:cNvSpPr>
          <p:nvPr>
            <p:ph type="sldNum" sz="quarter" idx="5"/>
          </p:nvPr>
        </p:nvSpPr>
        <p:spPr>
          <a:noFill/>
        </p:spPr>
        <p:txBody>
          <a:bodyPr/>
          <a:lstStyle/>
          <a:p>
            <a:fld id="{783FA3DE-31EF-42C2-BF12-E4BF440CAB24}" type="slidenum">
              <a:rPr lang="en-US" smtClean="0"/>
              <a:pPr/>
              <a:t>27</a:t>
            </a:fld>
            <a:endParaRPr 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Slide Image Placeholder 1"/>
          <p:cNvSpPr>
            <a:spLocks noGrp="1" noRot="1" noChangeAspect="1" noTextEdit="1"/>
          </p:cNvSpPr>
          <p:nvPr>
            <p:ph type="sldImg"/>
          </p:nvPr>
        </p:nvSpPr>
        <p:spPr>
          <a:ln/>
        </p:spPr>
      </p:sp>
      <p:sp>
        <p:nvSpPr>
          <p:cNvPr id="147459" name="Notes Placeholder 2"/>
          <p:cNvSpPr>
            <a:spLocks noGrp="1"/>
          </p:cNvSpPr>
          <p:nvPr>
            <p:ph type="body" idx="1"/>
          </p:nvPr>
        </p:nvSpPr>
        <p:spPr>
          <a:noFill/>
          <a:ln/>
        </p:spPr>
        <p:txBody>
          <a:bodyPr/>
          <a:lstStyle/>
          <a:p>
            <a:r>
              <a:rPr lang="en-US" dirty="0" smtClean="0"/>
              <a:t>During its first decade, the college made refinements to its academic structure as programs grew and defined themselves.  By 1906 a structure had emerged which grouped the academic offerings into three broad programs:   </a:t>
            </a:r>
          </a:p>
          <a:p>
            <a:r>
              <a:rPr lang="en-US" dirty="0" smtClean="0"/>
              <a:t>General Science, including Home Economics;  </a:t>
            </a:r>
          </a:p>
          <a:p>
            <a:r>
              <a:rPr lang="en-US" dirty="0" smtClean="0"/>
              <a:t>Liberal Arts; </a:t>
            </a:r>
          </a:p>
          <a:p>
            <a:r>
              <a:rPr lang="en-US" dirty="0" smtClean="0"/>
              <a:t>and Engineering and Mechanical Arts.	</a:t>
            </a:r>
          </a:p>
          <a:p>
            <a:endParaRPr lang="en-US" dirty="0" smtClean="0"/>
          </a:p>
          <a:p>
            <a:r>
              <a:rPr lang="en-US" dirty="0" smtClean="0"/>
              <a:t>Next, we’ll survey some of the disciplines offered through these programs and meet the people connected with them.  We’ll begin with the engineering program.		</a:t>
            </a:r>
          </a:p>
          <a:p>
            <a:r>
              <a:rPr lang="en-US" b="1" dirty="0" smtClean="0"/>
              <a:t>Building entrance</a:t>
            </a:r>
            <a:endParaRPr lang="en-US" dirty="0" smtClean="0"/>
          </a:p>
          <a:p>
            <a:endParaRPr lang="en-US" dirty="0" smtClean="0"/>
          </a:p>
        </p:txBody>
      </p:sp>
      <p:sp>
        <p:nvSpPr>
          <p:cNvPr id="147460" name="Slide Number Placeholder 3"/>
          <p:cNvSpPr>
            <a:spLocks noGrp="1"/>
          </p:cNvSpPr>
          <p:nvPr>
            <p:ph type="sldNum" sz="quarter" idx="5"/>
          </p:nvPr>
        </p:nvSpPr>
        <p:spPr>
          <a:noFill/>
        </p:spPr>
        <p:txBody>
          <a:bodyPr/>
          <a:lstStyle/>
          <a:p>
            <a:fld id="{B2B44E9E-0EBB-4360-8C82-D11A7CC34571}" type="slidenum">
              <a:rPr lang="en-US" smtClean="0"/>
              <a:pPr/>
              <a:t>28</a:t>
            </a:fld>
            <a:endParaRPr 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a:ln/>
        </p:spPr>
      </p:sp>
      <p:sp>
        <p:nvSpPr>
          <p:cNvPr id="148483" name="Notes Placeholder 2"/>
          <p:cNvSpPr>
            <a:spLocks noGrp="1"/>
          </p:cNvSpPr>
          <p:nvPr>
            <p:ph type="body" idx="1"/>
          </p:nvPr>
        </p:nvSpPr>
        <p:spPr>
          <a:noFill/>
          <a:ln/>
        </p:spPr>
        <p:txBody>
          <a:bodyPr/>
          <a:lstStyle/>
          <a:p>
            <a:r>
              <a:rPr lang="en-US" smtClean="0"/>
              <a:t>The college offered a 4-year course leading to a “Mechanical Engineer” degree which was awarded from 1896 - 1912.  In 1912 the degree was changed to a B.S. in Mechanical Engineering.  And in 1925, the school began offering B.S. degrees in civil engineering and electrical engineering as well.    </a:t>
            </a:r>
          </a:p>
          <a:p>
            <a:r>
              <a:rPr lang="en-US" b="1" smtClean="0"/>
              <a:t>Engineering lab</a:t>
            </a:r>
            <a:endParaRPr lang="en-US" smtClean="0"/>
          </a:p>
          <a:p>
            <a:endParaRPr lang="en-US" smtClean="0"/>
          </a:p>
        </p:txBody>
      </p:sp>
      <p:sp>
        <p:nvSpPr>
          <p:cNvPr id="148484" name="Slide Number Placeholder 3"/>
          <p:cNvSpPr>
            <a:spLocks noGrp="1"/>
          </p:cNvSpPr>
          <p:nvPr>
            <p:ph type="sldNum" sz="quarter" idx="5"/>
          </p:nvPr>
        </p:nvSpPr>
        <p:spPr>
          <a:noFill/>
        </p:spPr>
        <p:txBody>
          <a:bodyPr/>
          <a:lstStyle/>
          <a:p>
            <a:fld id="{9E8336CD-FC20-4061-9BC7-04856B7AF4ED}" type="slidenum">
              <a:rPr lang="en-US" smtClean="0"/>
              <a:pPr/>
              <a:t>29</a:t>
            </a:fld>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Slide Image Placeholder 1"/>
          <p:cNvSpPr>
            <a:spLocks noGrp="1" noRot="1" noChangeAspect="1" noTextEdit="1"/>
          </p:cNvSpPr>
          <p:nvPr>
            <p:ph type="sldImg"/>
          </p:nvPr>
        </p:nvSpPr>
        <p:spPr>
          <a:ln/>
        </p:spPr>
      </p:sp>
      <p:sp>
        <p:nvSpPr>
          <p:cNvPr id="121859" name="Notes Placeholder 2"/>
          <p:cNvSpPr>
            <a:spLocks noGrp="1"/>
          </p:cNvSpPr>
          <p:nvPr>
            <p:ph type="body" idx="1"/>
          </p:nvPr>
        </p:nvSpPr>
        <p:spPr>
          <a:noFill/>
          <a:ln/>
        </p:spPr>
        <p:txBody>
          <a:bodyPr/>
          <a:lstStyle/>
          <a:p>
            <a:r>
              <a:rPr lang="en-US" dirty="0" smtClean="0"/>
              <a:t>The story of Lewis Institute writes itself, taken as direct quotes and vintage images from the thousands of pages of documents in the Lewis Institute Records collection at IIT.  These documents include contemporary historical essays, letter and minute books, annual reports, real estate and blueprint materials, academic catalogues, student files, yearbooks and serial publications, alumni association materials, and photographs.	</a:t>
            </a:r>
            <a:r>
              <a:rPr lang="en-US" b="1" dirty="0" smtClean="0"/>
              <a:t>Records layout on table</a:t>
            </a:r>
            <a:endParaRPr lang="en-US" dirty="0" smtClean="0"/>
          </a:p>
          <a:p>
            <a:endParaRPr lang="en-US" dirty="0" smtClean="0"/>
          </a:p>
        </p:txBody>
      </p:sp>
      <p:sp>
        <p:nvSpPr>
          <p:cNvPr id="121860" name="Slide Number Placeholder 3"/>
          <p:cNvSpPr>
            <a:spLocks noGrp="1"/>
          </p:cNvSpPr>
          <p:nvPr>
            <p:ph type="sldNum" sz="quarter" idx="5"/>
          </p:nvPr>
        </p:nvSpPr>
        <p:spPr>
          <a:noFill/>
        </p:spPr>
        <p:txBody>
          <a:bodyPr/>
          <a:lstStyle/>
          <a:p>
            <a:fld id="{959E2C51-C827-453C-95F1-6556596104F6}" type="slidenum">
              <a:rPr lang="en-US" smtClean="0"/>
              <a:pPr/>
              <a:t>3</a:t>
            </a:fld>
            <a:endParaRPr lang="en-US"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Slide Image Placeholder 1"/>
          <p:cNvSpPr>
            <a:spLocks noGrp="1" noRot="1" noChangeAspect="1" noTextEdit="1"/>
          </p:cNvSpPr>
          <p:nvPr>
            <p:ph type="sldImg"/>
          </p:nvPr>
        </p:nvSpPr>
        <p:spPr>
          <a:ln/>
        </p:spPr>
      </p:sp>
      <p:sp>
        <p:nvSpPr>
          <p:cNvPr id="149507" name="Notes Placeholder 2"/>
          <p:cNvSpPr>
            <a:spLocks noGrp="1"/>
          </p:cNvSpPr>
          <p:nvPr>
            <p:ph type="body" idx="1"/>
          </p:nvPr>
        </p:nvSpPr>
        <p:spPr>
          <a:noFill/>
          <a:ln/>
        </p:spPr>
        <p:txBody>
          <a:bodyPr/>
          <a:lstStyle/>
          <a:p>
            <a:r>
              <a:rPr lang="en-US" smtClean="0"/>
              <a:t>One early graduate of the engineering program was </a:t>
            </a:r>
            <a:r>
              <a:rPr lang="en-US" b="1" smtClean="0"/>
              <a:t>Richard Whitehead</a:t>
            </a:r>
            <a:r>
              <a:rPr lang="en-US" smtClean="0"/>
              <a:t>, who later, as an economist, studied the post-WW II German economy for the U.S. government and made recommendations which were incorporated into the Marshall Plan.  But </a:t>
            </a:r>
            <a:r>
              <a:rPr lang="en-US" i="1" smtClean="0"/>
              <a:t>that</a:t>
            </a:r>
            <a:r>
              <a:rPr lang="en-US" smtClean="0"/>
              <a:t> was after he had served as President of New Haven Clock Co. rescuing it from bankruptcy.  He probably also knew a little about the manufacture of clockworks because prior to </a:t>
            </a:r>
            <a:r>
              <a:rPr lang="en-US" i="1" smtClean="0"/>
              <a:t>that</a:t>
            </a:r>
            <a:r>
              <a:rPr lang="en-US" smtClean="0"/>
              <a:t> job, he had developed the formula for the Panama Canal locks.  “[Lewis] gave me the intellectual curiosity, training, and background, and prepared me for this great land of opportunity.  Truly I have been thrice blest.” </a:t>
            </a:r>
          </a:p>
          <a:p>
            <a:endParaRPr lang="en-US" smtClean="0"/>
          </a:p>
        </p:txBody>
      </p:sp>
      <p:sp>
        <p:nvSpPr>
          <p:cNvPr id="149508" name="Slide Number Placeholder 3"/>
          <p:cNvSpPr>
            <a:spLocks noGrp="1"/>
          </p:cNvSpPr>
          <p:nvPr>
            <p:ph type="sldNum" sz="quarter" idx="5"/>
          </p:nvPr>
        </p:nvSpPr>
        <p:spPr>
          <a:noFill/>
        </p:spPr>
        <p:txBody>
          <a:bodyPr/>
          <a:lstStyle/>
          <a:p>
            <a:fld id="{4B50E75D-24EF-4560-AF26-FA62AB29FCFB}" type="slidenum">
              <a:rPr lang="en-US" smtClean="0"/>
              <a:pPr/>
              <a:t>30</a:t>
            </a:fld>
            <a:endParaRPr 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Slide Image Placeholder 1"/>
          <p:cNvSpPr>
            <a:spLocks noGrp="1" noRot="1" noChangeAspect="1" noTextEdit="1"/>
          </p:cNvSpPr>
          <p:nvPr>
            <p:ph type="sldImg"/>
          </p:nvPr>
        </p:nvSpPr>
        <p:spPr>
          <a:ln/>
        </p:spPr>
      </p:sp>
      <p:sp>
        <p:nvSpPr>
          <p:cNvPr id="150531" name="Notes Placeholder 2"/>
          <p:cNvSpPr>
            <a:spLocks noGrp="1"/>
          </p:cNvSpPr>
          <p:nvPr>
            <p:ph type="body" idx="1"/>
          </p:nvPr>
        </p:nvSpPr>
        <p:spPr>
          <a:noFill/>
          <a:ln/>
        </p:spPr>
        <p:txBody>
          <a:bodyPr/>
          <a:lstStyle/>
          <a:p>
            <a:r>
              <a:rPr lang="en-US" smtClean="0"/>
              <a:t>Other graduates of the engineering program include </a:t>
            </a:r>
            <a:r>
              <a:rPr lang="en-US" b="1" smtClean="0"/>
              <a:t>John Vanderkloot</a:t>
            </a:r>
            <a:r>
              <a:rPr lang="en-US" smtClean="0"/>
              <a:t>, of Vanderkloot Steel Co., the company which “in the face of severe competition” won the contract to design Shedd Aquarium.</a:t>
            </a:r>
          </a:p>
          <a:p>
            <a:endParaRPr lang="en-US" smtClean="0"/>
          </a:p>
        </p:txBody>
      </p:sp>
      <p:sp>
        <p:nvSpPr>
          <p:cNvPr id="150532" name="Slide Number Placeholder 3"/>
          <p:cNvSpPr>
            <a:spLocks noGrp="1"/>
          </p:cNvSpPr>
          <p:nvPr>
            <p:ph type="sldNum" sz="quarter" idx="5"/>
          </p:nvPr>
        </p:nvSpPr>
        <p:spPr>
          <a:noFill/>
        </p:spPr>
        <p:txBody>
          <a:bodyPr/>
          <a:lstStyle/>
          <a:p>
            <a:fld id="{0E0B6C39-70A8-4481-B12D-0C37AF8374FC}" type="slidenum">
              <a:rPr lang="en-US" smtClean="0"/>
              <a:pPr/>
              <a:t>31</a:t>
            </a:fld>
            <a:endParaRPr lang="en-US"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Slide Image Placeholder 1"/>
          <p:cNvSpPr>
            <a:spLocks noGrp="1" noRot="1" noChangeAspect="1" noTextEdit="1"/>
          </p:cNvSpPr>
          <p:nvPr>
            <p:ph type="sldImg"/>
          </p:nvPr>
        </p:nvSpPr>
        <p:spPr>
          <a:ln/>
        </p:spPr>
      </p:sp>
      <p:sp>
        <p:nvSpPr>
          <p:cNvPr id="151555" name="Notes Placeholder 2"/>
          <p:cNvSpPr>
            <a:spLocks noGrp="1"/>
          </p:cNvSpPr>
          <p:nvPr>
            <p:ph type="body" idx="1"/>
          </p:nvPr>
        </p:nvSpPr>
        <p:spPr>
          <a:noFill/>
          <a:ln/>
        </p:spPr>
        <p:txBody>
          <a:bodyPr/>
          <a:lstStyle/>
          <a:p>
            <a:r>
              <a:rPr lang="en-US" smtClean="0"/>
              <a:t>And, the Wells brothers, Percy A. and Harry L., who owned </a:t>
            </a:r>
            <a:r>
              <a:rPr lang="en-US" b="1" smtClean="0"/>
              <a:t>Wells Bros.</a:t>
            </a:r>
            <a:r>
              <a:rPr lang="en-US" smtClean="0"/>
              <a:t> Construction Co. which built the Chicago Furniture Mart, the Montgomery-Ward building, Commonwealth Edison Co., Butler Brothers building, and others throughout the U. S.  </a:t>
            </a:r>
          </a:p>
          <a:p>
            <a:endParaRPr lang="en-US" smtClean="0"/>
          </a:p>
        </p:txBody>
      </p:sp>
      <p:sp>
        <p:nvSpPr>
          <p:cNvPr id="151556" name="Slide Number Placeholder 3"/>
          <p:cNvSpPr>
            <a:spLocks noGrp="1"/>
          </p:cNvSpPr>
          <p:nvPr>
            <p:ph type="sldNum" sz="quarter" idx="5"/>
          </p:nvPr>
        </p:nvSpPr>
        <p:spPr>
          <a:noFill/>
        </p:spPr>
        <p:txBody>
          <a:bodyPr/>
          <a:lstStyle/>
          <a:p>
            <a:fld id="{4D798782-033C-425D-B57A-32296EB47A45}" type="slidenum">
              <a:rPr lang="en-US" smtClean="0"/>
              <a:pPr/>
              <a:t>32</a:t>
            </a:fld>
            <a:endParaRPr lang="en-US"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Slide Image Placeholder 1"/>
          <p:cNvSpPr>
            <a:spLocks noGrp="1" noRot="1" noChangeAspect="1" noTextEdit="1"/>
          </p:cNvSpPr>
          <p:nvPr>
            <p:ph type="sldImg"/>
          </p:nvPr>
        </p:nvSpPr>
        <p:spPr>
          <a:ln/>
        </p:spPr>
      </p:sp>
      <p:sp>
        <p:nvSpPr>
          <p:cNvPr id="152579" name="Notes Placeholder 2"/>
          <p:cNvSpPr>
            <a:spLocks noGrp="1"/>
          </p:cNvSpPr>
          <p:nvPr>
            <p:ph type="body" idx="1"/>
          </p:nvPr>
        </p:nvSpPr>
        <p:spPr>
          <a:noFill/>
          <a:ln/>
        </p:spPr>
        <p:txBody>
          <a:bodyPr/>
          <a:lstStyle/>
          <a:p>
            <a:r>
              <a:rPr lang="en-US" smtClean="0"/>
              <a:t>During the 1906 - 1916 decade, the Engineering program graduated an average of 14 students a year.  During the same time period, the Home Economics program graduated an average of  48 a year.  So let’s move to the Home Ec program next.		</a:t>
            </a:r>
            <a:r>
              <a:rPr lang="en-US" b="1" smtClean="0"/>
              <a:t>Engineering logo</a:t>
            </a:r>
            <a:endParaRPr lang="en-US" smtClean="0"/>
          </a:p>
          <a:p>
            <a:endParaRPr lang="en-US" smtClean="0"/>
          </a:p>
        </p:txBody>
      </p:sp>
      <p:sp>
        <p:nvSpPr>
          <p:cNvPr id="152580" name="Slide Number Placeholder 3"/>
          <p:cNvSpPr>
            <a:spLocks noGrp="1"/>
          </p:cNvSpPr>
          <p:nvPr>
            <p:ph type="sldNum" sz="quarter" idx="5"/>
          </p:nvPr>
        </p:nvSpPr>
        <p:spPr>
          <a:noFill/>
        </p:spPr>
        <p:txBody>
          <a:bodyPr/>
          <a:lstStyle/>
          <a:p>
            <a:fld id="{E7E29E74-5495-492C-A217-9C983AE7FF37}" type="slidenum">
              <a:rPr lang="en-US" smtClean="0"/>
              <a:pPr/>
              <a:t>33</a:t>
            </a:fld>
            <a:endParaRPr lang="en-US"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Slide Image Placeholder 1"/>
          <p:cNvSpPr>
            <a:spLocks noGrp="1" noRot="1" noChangeAspect="1" noTextEdit="1"/>
          </p:cNvSpPr>
          <p:nvPr>
            <p:ph type="sldImg"/>
          </p:nvPr>
        </p:nvSpPr>
        <p:spPr>
          <a:ln/>
        </p:spPr>
      </p:sp>
      <p:sp>
        <p:nvSpPr>
          <p:cNvPr id="153603" name="Notes Placeholder 2"/>
          <p:cNvSpPr>
            <a:spLocks noGrp="1"/>
          </p:cNvSpPr>
          <p:nvPr>
            <p:ph type="body" idx="1"/>
          </p:nvPr>
        </p:nvSpPr>
        <p:spPr>
          <a:noFill/>
          <a:ln/>
        </p:spPr>
        <p:txBody>
          <a:bodyPr/>
          <a:lstStyle/>
          <a:p>
            <a:r>
              <a:rPr lang="en-US" smtClean="0"/>
              <a:t>Known as “domestic economy” in 1896 when the school opened, the Home Economics program was one of the earliest in the country, and a number of its graduates became the faculty members in other Home Ec programs across the country as they were established.  The first Associate in Home Economics degree was awarded in 1908.  The first B.S. in Home Ec was awarded in 1912.	</a:t>
            </a:r>
          </a:p>
          <a:p>
            <a:r>
              <a:rPr lang="en-US" b="1" smtClean="0"/>
              <a:t>Woman at loom</a:t>
            </a:r>
            <a:endParaRPr lang="en-US" smtClean="0"/>
          </a:p>
          <a:p>
            <a:endParaRPr lang="en-US" smtClean="0"/>
          </a:p>
        </p:txBody>
      </p:sp>
      <p:sp>
        <p:nvSpPr>
          <p:cNvPr id="153604" name="Slide Number Placeholder 3"/>
          <p:cNvSpPr>
            <a:spLocks noGrp="1"/>
          </p:cNvSpPr>
          <p:nvPr>
            <p:ph type="sldNum" sz="quarter" idx="5"/>
          </p:nvPr>
        </p:nvSpPr>
        <p:spPr>
          <a:noFill/>
        </p:spPr>
        <p:txBody>
          <a:bodyPr/>
          <a:lstStyle/>
          <a:p>
            <a:fld id="{1BC28C79-77D0-49CE-B711-C711CE95B838}" type="slidenum">
              <a:rPr lang="en-US" smtClean="0"/>
              <a:pPr/>
              <a:t>34</a:t>
            </a:fld>
            <a:endParaRPr lang="en-US"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Slide Image Placeholder 1"/>
          <p:cNvSpPr>
            <a:spLocks noGrp="1" noRot="1" noChangeAspect="1" noTextEdit="1"/>
          </p:cNvSpPr>
          <p:nvPr>
            <p:ph type="sldImg"/>
          </p:nvPr>
        </p:nvSpPr>
        <p:spPr>
          <a:ln/>
        </p:spPr>
      </p:sp>
      <p:sp>
        <p:nvSpPr>
          <p:cNvPr id="154627" name="Notes Placeholder 2"/>
          <p:cNvSpPr>
            <a:spLocks noGrp="1"/>
          </p:cNvSpPr>
          <p:nvPr>
            <p:ph type="body" idx="1"/>
          </p:nvPr>
        </p:nvSpPr>
        <p:spPr>
          <a:noFill/>
          <a:ln/>
        </p:spPr>
        <p:txBody>
          <a:bodyPr/>
          <a:lstStyle/>
          <a:p>
            <a:r>
              <a:rPr lang="en-US" smtClean="0"/>
              <a:t>This was not, however, your mother’s high school or college home ec program.  The Home Economics program at Lewis Institute was designed to prepare women – and men – to become professional chefs, medical workers, dressmakers, interior designers, or pursue a host of other jobs in which they could be gainfully employed.  Classes were taught in biology, hygiene, and economics to prepare them for traditional domestic careers.  They could take costume design and millinery as entrée into the fields of vogue fashion, shop keeping or stage and theater design.  Some studied chemistry, cooking, nutrition, or bacteriology as an entrée into the fields of professional chef, dietitian or culinary arts, or restaurant management.		</a:t>
            </a:r>
          </a:p>
          <a:p>
            <a:r>
              <a:rPr lang="en-US" b="1" smtClean="0"/>
              <a:t>Boys cooking</a:t>
            </a:r>
            <a:endParaRPr lang="en-US" smtClean="0"/>
          </a:p>
          <a:p>
            <a:endParaRPr lang="en-US" smtClean="0"/>
          </a:p>
        </p:txBody>
      </p:sp>
      <p:sp>
        <p:nvSpPr>
          <p:cNvPr id="154628" name="Slide Number Placeholder 3"/>
          <p:cNvSpPr>
            <a:spLocks noGrp="1"/>
          </p:cNvSpPr>
          <p:nvPr>
            <p:ph type="sldNum" sz="quarter" idx="5"/>
          </p:nvPr>
        </p:nvSpPr>
        <p:spPr>
          <a:noFill/>
        </p:spPr>
        <p:txBody>
          <a:bodyPr/>
          <a:lstStyle/>
          <a:p>
            <a:fld id="{AFF6FC51-9122-4147-874D-3EFE54A9FCE1}" type="slidenum">
              <a:rPr lang="en-US" smtClean="0"/>
              <a:pPr/>
              <a:t>35</a:t>
            </a:fld>
            <a:endParaRPr lang="en-US"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Slide Image Placeholder 1"/>
          <p:cNvSpPr>
            <a:spLocks noGrp="1" noRot="1" noChangeAspect="1" noTextEdit="1"/>
          </p:cNvSpPr>
          <p:nvPr>
            <p:ph type="sldImg"/>
          </p:nvPr>
        </p:nvSpPr>
        <p:spPr>
          <a:ln/>
        </p:spPr>
      </p:sp>
      <p:sp>
        <p:nvSpPr>
          <p:cNvPr id="155651" name="Notes Placeholder 2"/>
          <p:cNvSpPr>
            <a:spLocks noGrp="1"/>
          </p:cNvSpPr>
          <p:nvPr>
            <p:ph type="body" idx="1"/>
          </p:nvPr>
        </p:nvSpPr>
        <p:spPr>
          <a:noFill/>
          <a:ln/>
        </p:spPr>
        <p:txBody>
          <a:bodyPr/>
          <a:lstStyle/>
          <a:p>
            <a:r>
              <a:rPr lang="en-US" smtClean="0"/>
              <a:t>A food laboratory and institutional kitchen were located in the school, and Lewis taught the first course in lunch room management ever offered. As part of this course, the students operated a tea room -- a commercial operation which gave students actual practice at planning menus, preparing and serving food, managing the business enterprise, and keeping the books.  Account books dated 1930 - 1935, with class rosters, menus, cost of supplies, daily receipts, and patron tallies, survive in the Lewis Institute Records.</a:t>
            </a:r>
          </a:p>
          <a:p>
            <a:r>
              <a:rPr lang="en-US" b="1" smtClean="0"/>
              <a:t>Tea room</a:t>
            </a:r>
            <a:endParaRPr lang="en-US" smtClean="0"/>
          </a:p>
        </p:txBody>
      </p:sp>
      <p:sp>
        <p:nvSpPr>
          <p:cNvPr id="155652" name="Slide Number Placeholder 3"/>
          <p:cNvSpPr>
            <a:spLocks noGrp="1"/>
          </p:cNvSpPr>
          <p:nvPr>
            <p:ph type="sldNum" sz="quarter" idx="5"/>
          </p:nvPr>
        </p:nvSpPr>
        <p:spPr>
          <a:noFill/>
        </p:spPr>
        <p:txBody>
          <a:bodyPr/>
          <a:lstStyle/>
          <a:p>
            <a:fld id="{B8CD6544-E371-4FB0-B42C-CD5262D9F164}" type="slidenum">
              <a:rPr lang="en-US" smtClean="0"/>
              <a:pPr/>
              <a:t>36</a:t>
            </a:fld>
            <a:endParaRPr lang="en-US"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Slide Image Placeholder 1"/>
          <p:cNvSpPr>
            <a:spLocks noGrp="1" noRot="1" noChangeAspect="1" noTextEdit="1"/>
          </p:cNvSpPr>
          <p:nvPr>
            <p:ph type="sldImg"/>
          </p:nvPr>
        </p:nvSpPr>
        <p:spPr>
          <a:ln/>
        </p:spPr>
      </p:sp>
      <p:sp>
        <p:nvSpPr>
          <p:cNvPr id="156675" name="Notes Placeholder 2"/>
          <p:cNvSpPr>
            <a:spLocks noGrp="1"/>
          </p:cNvSpPr>
          <p:nvPr>
            <p:ph type="body" idx="1"/>
          </p:nvPr>
        </p:nvSpPr>
        <p:spPr>
          <a:noFill/>
          <a:ln/>
        </p:spPr>
        <p:txBody>
          <a:bodyPr/>
          <a:lstStyle/>
          <a:p>
            <a:r>
              <a:rPr lang="en-US" smtClean="0"/>
              <a:t> </a:t>
            </a:r>
          </a:p>
          <a:p>
            <a:r>
              <a:rPr lang="en-US" smtClean="0"/>
              <a:t>A “practice house” was established in 1926 where students were given an opportunity to perform domestic and child care skills in a real life situation.  A little too realistic for us today as a parade of toddlers were “loaned” to the Home Management House for up to a year at a time.  That’s </a:t>
            </a:r>
            <a:r>
              <a:rPr lang="en-US" b="1" smtClean="0"/>
              <a:t>Baby</a:t>
            </a:r>
            <a:r>
              <a:rPr lang="en-US" smtClean="0"/>
              <a:t> </a:t>
            </a:r>
            <a:r>
              <a:rPr lang="en-US" b="1" smtClean="0"/>
              <a:t>Bertram</a:t>
            </a:r>
            <a:r>
              <a:rPr lang="en-US" smtClean="0"/>
              <a:t> sitting on the sofa in 1931.</a:t>
            </a:r>
          </a:p>
          <a:p>
            <a:endParaRPr lang="en-US" smtClean="0"/>
          </a:p>
        </p:txBody>
      </p:sp>
      <p:sp>
        <p:nvSpPr>
          <p:cNvPr id="156676" name="Slide Number Placeholder 3"/>
          <p:cNvSpPr>
            <a:spLocks noGrp="1"/>
          </p:cNvSpPr>
          <p:nvPr>
            <p:ph type="sldNum" sz="quarter" idx="5"/>
          </p:nvPr>
        </p:nvSpPr>
        <p:spPr>
          <a:noFill/>
        </p:spPr>
        <p:txBody>
          <a:bodyPr/>
          <a:lstStyle/>
          <a:p>
            <a:fld id="{FC290840-045A-4718-935F-E09E81E270B3}" type="slidenum">
              <a:rPr lang="en-US" smtClean="0"/>
              <a:pPr/>
              <a:t>37</a:t>
            </a:fld>
            <a:endParaRPr lang="en-US"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Slide Image Placeholder 1"/>
          <p:cNvSpPr>
            <a:spLocks noGrp="1" noRot="1" noChangeAspect="1" noTextEdit="1"/>
          </p:cNvSpPr>
          <p:nvPr>
            <p:ph type="sldImg"/>
          </p:nvPr>
        </p:nvSpPr>
        <p:spPr>
          <a:ln/>
        </p:spPr>
      </p:sp>
      <p:sp>
        <p:nvSpPr>
          <p:cNvPr id="157699" name="Notes Placeholder 2"/>
          <p:cNvSpPr>
            <a:spLocks noGrp="1"/>
          </p:cNvSpPr>
          <p:nvPr>
            <p:ph type="body" idx="1"/>
          </p:nvPr>
        </p:nvSpPr>
        <p:spPr>
          <a:noFill/>
          <a:ln/>
        </p:spPr>
        <p:txBody>
          <a:bodyPr/>
          <a:lstStyle/>
          <a:p>
            <a:r>
              <a:rPr lang="en-US" smtClean="0"/>
              <a:t>But before him there was:  </a:t>
            </a:r>
            <a:r>
              <a:rPr lang="en-US" b="1" smtClean="0"/>
              <a:t>George</a:t>
            </a:r>
            <a:r>
              <a:rPr lang="en-US" smtClean="0"/>
              <a:t> in 1926</a:t>
            </a:r>
          </a:p>
        </p:txBody>
      </p:sp>
      <p:sp>
        <p:nvSpPr>
          <p:cNvPr id="157700" name="Slide Number Placeholder 3"/>
          <p:cNvSpPr>
            <a:spLocks noGrp="1"/>
          </p:cNvSpPr>
          <p:nvPr>
            <p:ph type="sldNum" sz="quarter" idx="5"/>
          </p:nvPr>
        </p:nvSpPr>
        <p:spPr>
          <a:noFill/>
        </p:spPr>
        <p:txBody>
          <a:bodyPr/>
          <a:lstStyle/>
          <a:p>
            <a:fld id="{60C13A38-8055-4DBC-9381-1F2DC1049551}" type="slidenum">
              <a:rPr lang="en-US" smtClean="0"/>
              <a:pPr/>
              <a:t>38</a:t>
            </a:fld>
            <a:endParaRPr lang="en-US"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Slide Image Placeholder 1"/>
          <p:cNvSpPr>
            <a:spLocks noGrp="1" noRot="1" noChangeAspect="1" noTextEdit="1"/>
          </p:cNvSpPr>
          <p:nvPr>
            <p:ph type="sldImg"/>
          </p:nvPr>
        </p:nvSpPr>
        <p:spPr>
          <a:ln/>
        </p:spPr>
      </p:sp>
      <p:sp>
        <p:nvSpPr>
          <p:cNvPr id="158723" name="Notes Placeholder 2"/>
          <p:cNvSpPr>
            <a:spLocks noGrp="1"/>
          </p:cNvSpPr>
          <p:nvPr>
            <p:ph type="body" idx="1"/>
          </p:nvPr>
        </p:nvSpPr>
        <p:spPr>
          <a:noFill/>
          <a:ln/>
        </p:spPr>
        <p:txBody>
          <a:bodyPr/>
          <a:lstStyle/>
          <a:p>
            <a:r>
              <a:rPr lang="en-US" b="1" smtClean="0"/>
              <a:t>Lucille</a:t>
            </a:r>
            <a:r>
              <a:rPr lang="en-US" smtClean="0"/>
              <a:t> in 1927;</a:t>
            </a:r>
          </a:p>
          <a:p>
            <a:endParaRPr lang="en-US" smtClean="0"/>
          </a:p>
        </p:txBody>
      </p:sp>
      <p:sp>
        <p:nvSpPr>
          <p:cNvPr id="158724" name="Slide Number Placeholder 3"/>
          <p:cNvSpPr>
            <a:spLocks noGrp="1"/>
          </p:cNvSpPr>
          <p:nvPr>
            <p:ph type="sldNum" sz="quarter" idx="5"/>
          </p:nvPr>
        </p:nvSpPr>
        <p:spPr>
          <a:noFill/>
        </p:spPr>
        <p:txBody>
          <a:bodyPr/>
          <a:lstStyle/>
          <a:p>
            <a:fld id="{19820D17-8129-43EA-88D2-76BEC5F1AACE}" type="slidenum">
              <a:rPr lang="en-US" smtClean="0"/>
              <a:pPr/>
              <a:t>39</a:t>
            </a:fld>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Slide Image Placeholder 1"/>
          <p:cNvSpPr>
            <a:spLocks noGrp="1" noRot="1" noChangeAspect="1" noTextEdit="1"/>
          </p:cNvSpPr>
          <p:nvPr>
            <p:ph type="sldImg"/>
          </p:nvPr>
        </p:nvSpPr>
        <p:spPr>
          <a:ln/>
        </p:spPr>
      </p:sp>
      <p:sp>
        <p:nvSpPr>
          <p:cNvPr id="122883" name="Notes Placeholder 2"/>
          <p:cNvSpPr>
            <a:spLocks noGrp="1"/>
          </p:cNvSpPr>
          <p:nvPr>
            <p:ph type="body" idx="1"/>
          </p:nvPr>
        </p:nvSpPr>
        <p:spPr>
          <a:noFill/>
          <a:ln/>
        </p:spPr>
        <p:txBody>
          <a:bodyPr/>
          <a:lstStyle/>
          <a:p>
            <a:r>
              <a:rPr lang="en-US" smtClean="0"/>
              <a:t>One of the richest sources of Lewis history is the school yearbook, published every year from 1903</a:t>
            </a:r>
            <a:r>
              <a:rPr lang="en-US" b="1" smtClean="0"/>
              <a:t> </a:t>
            </a:r>
            <a:r>
              <a:rPr lang="en-US" smtClean="0"/>
              <a:t>to 1940.  Many of the images for this program come from its pages.		</a:t>
            </a:r>
            <a:r>
              <a:rPr lang="en-US" b="1" smtClean="0"/>
              <a:t>Yearbook covers</a:t>
            </a:r>
            <a:endParaRPr lang="en-US" smtClean="0"/>
          </a:p>
          <a:p>
            <a:endParaRPr lang="en-US" smtClean="0"/>
          </a:p>
        </p:txBody>
      </p:sp>
      <p:sp>
        <p:nvSpPr>
          <p:cNvPr id="122884" name="Slide Number Placeholder 3"/>
          <p:cNvSpPr>
            <a:spLocks noGrp="1"/>
          </p:cNvSpPr>
          <p:nvPr>
            <p:ph type="sldNum" sz="quarter" idx="5"/>
          </p:nvPr>
        </p:nvSpPr>
        <p:spPr>
          <a:noFill/>
        </p:spPr>
        <p:txBody>
          <a:bodyPr/>
          <a:lstStyle/>
          <a:p>
            <a:fld id="{3D53E1DE-4986-48D8-85B6-9C6C82AC8AA5}" type="slidenum">
              <a:rPr lang="en-US" smtClean="0"/>
              <a:pPr/>
              <a:t>4</a:t>
            </a:fld>
            <a:endParaRPr lang="en-US"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Slide Image Placeholder 1"/>
          <p:cNvSpPr>
            <a:spLocks noGrp="1" noRot="1" noChangeAspect="1" noTextEdit="1"/>
          </p:cNvSpPr>
          <p:nvPr>
            <p:ph type="sldImg"/>
          </p:nvPr>
        </p:nvSpPr>
        <p:spPr>
          <a:ln/>
        </p:spPr>
      </p:sp>
      <p:sp>
        <p:nvSpPr>
          <p:cNvPr id="159747" name="Notes Placeholder 2"/>
          <p:cNvSpPr>
            <a:spLocks noGrp="1"/>
          </p:cNvSpPr>
          <p:nvPr>
            <p:ph type="body" idx="1"/>
          </p:nvPr>
        </p:nvSpPr>
        <p:spPr>
          <a:noFill/>
          <a:ln/>
        </p:spPr>
        <p:txBody>
          <a:bodyPr/>
          <a:lstStyle/>
          <a:p>
            <a:r>
              <a:rPr lang="en-US" b="1" smtClean="0"/>
              <a:t>Billy</a:t>
            </a:r>
            <a:r>
              <a:rPr lang="en-US" smtClean="0"/>
              <a:t> in 1928; </a:t>
            </a:r>
          </a:p>
          <a:p>
            <a:endParaRPr lang="en-US" smtClean="0"/>
          </a:p>
        </p:txBody>
      </p:sp>
      <p:sp>
        <p:nvSpPr>
          <p:cNvPr id="159748" name="Slide Number Placeholder 3"/>
          <p:cNvSpPr>
            <a:spLocks noGrp="1"/>
          </p:cNvSpPr>
          <p:nvPr>
            <p:ph type="sldNum" sz="quarter" idx="5"/>
          </p:nvPr>
        </p:nvSpPr>
        <p:spPr>
          <a:noFill/>
        </p:spPr>
        <p:txBody>
          <a:bodyPr/>
          <a:lstStyle/>
          <a:p>
            <a:fld id="{40F369F3-A567-4DF3-93E7-E441B426447C}" type="slidenum">
              <a:rPr lang="en-US" smtClean="0"/>
              <a:pPr/>
              <a:t>40</a:t>
            </a:fld>
            <a:endParaRPr lang="en-US"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Slide Image Placeholder 1"/>
          <p:cNvSpPr>
            <a:spLocks noGrp="1" noRot="1" noChangeAspect="1" noTextEdit="1"/>
          </p:cNvSpPr>
          <p:nvPr>
            <p:ph type="sldImg"/>
          </p:nvPr>
        </p:nvSpPr>
        <p:spPr>
          <a:ln/>
        </p:spPr>
      </p:sp>
      <p:sp>
        <p:nvSpPr>
          <p:cNvPr id="160771" name="Notes Placeholder 2"/>
          <p:cNvSpPr>
            <a:spLocks noGrp="1"/>
          </p:cNvSpPr>
          <p:nvPr>
            <p:ph type="body" idx="1"/>
          </p:nvPr>
        </p:nvSpPr>
        <p:spPr>
          <a:noFill/>
          <a:ln/>
        </p:spPr>
        <p:txBody>
          <a:bodyPr/>
          <a:lstStyle/>
          <a:p>
            <a:r>
              <a:rPr lang="en-US" smtClean="0"/>
              <a:t>and </a:t>
            </a:r>
            <a:r>
              <a:rPr lang="en-US" b="1" smtClean="0"/>
              <a:t>Rosita</a:t>
            </a:r>
            <a:r>
              <a:rPr lang="en-US" smtClean="0"/>
              <a:t> in 1929.</a:t>
            </a:r>
          </a:p>
          <a:p>
            <a:endParaRPr lang="en-US" smtClean="0"/>
          </a:p>
        </p:txBody>
      </p:sp>
      <p:sp>
        <p:nvSpPr>
          <p:cNvPr id="160772" name="Slide Number Placeholder 3"/>
          <p:cNvSpPr>
            <a:spLocks noGrp="1"/>
          </p:cNvSpPr>
          <p:nvPr>
            <p:ph type="sldNum" sz="quarter" idx="5"/>
          </p:nvPr>
        </p:nvSpPr>
        <p:spPr>
          <a:noFill/>
        </p:spPr>
        <p:txBody>
          <a:bodyPr/>
          <a:lstStyle/>
          <a:p>
            <a:fld id="{BAEF363B-592C-4DE8-87F8-C70BC8B28715}" type="slidenum">
              <a:rPr lang="en-US" smtClean="0"/>
              <a:pPr/>
              <a:t>41</a:t>
            </a:fld>
            <a:endParaRPr lang="en-US"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Slide Image Placeholder 1"/>
          <p:cNvSpPr>
            <a:spLocks noGrp="1" noRot="1" noChangeAspect="1" noTextEdit="1"/>
          </p:cNvSpPr>
          <p:nvPr>
            <p:ph type="sldImg"/>
          </p:nvPr>
        </p:nvSpPr>
        <p:spPr>
          <a:ln/>
        </p:spPr>
      </p:sp>
      <p:sp>
        <p:nvSpPr>
          <p:cNvPr id="161795" name="Notes Placeholder 2"/>
          <p:cNvSpPr>
            <a:spLocks noGrp="1"/>
          </p:cNvSpPr>
          <p:nvPr>
            <p:ph type="body" idx="1"/>
          </p:nvPr>
        </p:nvSpPr>
        <p:spPr>
          <a:noFill/>
          <a:ln/>
        </p:spPr>
        <p:txBody>
          <a:bodyPr/>
          <a:lstStyle/>
          <a:p>
            <a:r>
              <a:rPr lang="en-US" smtClean="0"/>
              <a:t>Some Lewis students used their education as entree into the fields of medicine and  social science.  A </a:t>
            </a:r>
            <a:r>
              <a:rPr lang="en-US" b="1" smtClean="0"/>
              <a:t>Pre-Medics</a:t>
            </a:r>
            <a:r>
              <a:rPr lang="en-US" smtClean="0"/>
              <a:t> organization was formed in 1915,...</a:t>
            </a:r>
          </a:p>
          <a:p>
            <a:endParaRPr lang="en-US" smtClean="0"/>
          </a:p>
        </p:txBody>
      </p:sp>
      <p:sp>
        <p:nvSpPr>
          <p:cNvPr id="161796" name="Slide Number Placeholder 3"/>
          <p:cNvSpPr>
            <a:spLocks noGrp="1"/>
          </p:cNvSpPr>
          <p:nvPr>
            <p:ph type="sldNum" sz="quarter" idx="5"/>
          </p:nvPr>
        </p:nvSpPr>
        <p:spPr>
          <a:noFill/>
        </p:spPr>
        <p:txBody>
          <a:bodyPr/>
          <a:lstStyle/>
          <a:p>
            <a:fld id="{67A582B7-C08C-495B-A403-660606EE9CC4}" type="slidenum">
              <a:rPr lang="en-US" smtClean="0"/>
              <a:pPr/>
              <a:t>42</a:t>
            </a:fld>
            <a:endParaRPr lang="en-US"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Slide Image Placeholder 1"/>
          <p:cNvSpPr>
            <a:spLocks noGrp="1" noRot="1" noChangeAspect="1" noTextEdit="1"/>
          </p:cNvSpPr>
          <p:nvPr>
            <p:ph type="sldImg"/>
          </p:nvPr>
        </p:nvSpPr>
        <p:spPr>
          <a:ln/>
        </p:spPr>
      </p:sp>
      <p:sp>
        <p:nvSpPr>
          <p:cNvPr id="162819" name="Notes Placeholder 2"/>
          <p:cNvSpPr>
            <a:spLocks noGrp="1"/>
          </p:cNvSpPr>
          <p:nvPr>
            <p:ph type="body" idx="1"/>
          </p:nvPr>
        </p:nvSpPr>
        <p:spPr>
          <a:noFill/>
          <a:ln/>
        </p:spPr>
        <p:txBody>
          <a:bodyPr/>
          <a:lstStyle/>
          <a:p>
            <a:r>
              <a:rPr lang="en-US" smtClean="0"/>
              <a:t>...but Lewis’ earliest doctor may have been </a:t>
            </a:r>
            <a:r>
              <a:rPr lang="en-US" b="1" smtClean="0"/>
              <a:t>Dorcas Merriman Meadows</a:t>
            </a:r>
            <a:r>
              <a:rPr lang="en-US" smtClean="0"/>
              <a:t> who, after leaving Lewis, received her MD from Nashville in 1903, and then served as a doctor in China until 1911.  She later taught anatomy at Baylor University.</a:t>
            </a:r>
          </a:p>
          <a:p>
            <a:endParaRPr lang="en-US" smtClean="0"/>
          </a:p>
        </p:txBody>
      </p:sp>
      <p:sp>
        <p:nvSpPr>
          <p:cNvPr id="162820" name="Slide Number Placeholder 3"/>
          <p:cNvSpPr>
            <a:spLocks noGrp="1"/>
          </p:cNvSpPr>
          <p:nvPr>
            <p:ph type="sldNum" sz="quarter" idx="5"/>
          </p:nvPr>
        </p:nvSpPr>
        <p:spPr>
          <a:noFill/>
        </p:spPr>
        <p:txBody>
          <a:bodyPr/>
          <a:lstStyle/>
          <a:p>
            <a:fld id="{B17ED583-7373-4942-95D3-80707DEA6C9C}" type="slidenum">
              <a:rPr lang="en-US" smtClean="0"/>
              <a:pPr/>
              <a:t>43</a:t>
            </a:fld>
            <a:endParaRPr lang="en-US"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Slide Image Placeholder 1"/>
          <p:cNvSpPr>
            <a:spLocks noGrp="1" noRot="1" noChangeAspect="1" noTextEdit="1"/>
          </p:cNvSpPr>
          <p:nvPr>
            <p:ph type="sldImg"/>
          </p:nvPr>
        </p:nvSpPr>
        <p:spPr>
          <a:ln/>
        </p:spPr>
      </p:sp>
      <p:sp>
        <p:nvSpPr>
          <p:cNvPr id="163843" name="Notes Placeholder 2"/>
          <p:cNvSpPr>
            <a:spLocks noGrp="1"/>
          </p:cNvSpPr>
          <p:nvPr>
            <p:ph type="body" idx="1"/>
          </p:nvPr>
        </p:nvSpPr>
        <p:spPr>
          <a:noFill/>
          <a:ln/>
        </p:spPr>
        <p:txBody>
          <a:bodyPr/>
          <a:lstStyle/>
          <a:p>
            <a:r>
              <a:rPr lang="en-US" smtClean="0"/>
              <a:t>Louis Dame served as a missionary surgeon in Bahrain, Persian Gulf, in the 1920s bringing modern medical science to Muslims who, prior to this time, had rejected western medical practice.	</a:t>
            </a:r>
          </a:p>
          <a:p>
            <a:endParaRPr lang="en-US" b="1" smtClean="0"/>
          </a:p>
          <a:p>
            <a:r>
              <a:rPr lang="en-US" b="1" smtClean="0"/>
              <a:t>Hospital program</a:t>
            </a:r>
            <a:endParaRPr lang="en-US" smtClean="0"/>
          </a:p>
          <a:p>
            <a:endParaRPr lang="en-US" smtClean="0"/>
          </a:p>
        </p:txBody>
      </p:sp>
      <p:sp>
        <p:nvSpPr>
          <p:cNvPr id="163844" name="Slide Number Placeholder 3"/>
          <p:cNvSpPr>
            <a:spLocks noGrp="1"/>
          </p:cNvSpPr>
          <p:nvPr>
            <p:ph type="sldNum" sz="quarter" idx="5"/>
          </p:nvPr>
        </p:nvSpPr>
        <p:spPr>
          <a:noFill/>
        </p:spPr>
        <p:txBody>
          <a:bodyPr/>
          <a:lstStyle/>
          <a:p>
            <a:fld id="{4B0BFF2E-707D-4109-90AE-229F937BDA00}" type="slidenum">
              <a:rPr lang="en-US" smtClean="0"/>
              <a:pPr/>
              <a:t>44</a:t>
            </a:fld>
            <a:endParaRPr lang="en-US"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Slide Image Placeholder 1"/>
          <p:cNvSpPr>
            <a:spLocks noGrp="1" noRot="1" noChangeAspect="1" noTextEdit="1"/>
          </p:cNvSpPr>
          <p:nvPr>
            <p:ph type="sldImg"/>
          </p:nvPr>
        </p:nvSpPr>
        <p:spPr>
          <a:ln/>
        </p:spPr>
      </p:sp>
      <p:sp>
        <p:nvSpPr>
          <p:cNvPr id="164867" name="Notes Placeholder 2"/>
          <p:cNvSpPr>
            <a:spLocks noGrp="1"/>
          </p:cNvSpPr>
          <p:nvPr>
            <p:ph type="body" idx="1"/>
          </p:nvPr>
        </p:nvSpPr>
        <p:spPr>
          <a:noFill/>
          <a:ln/>
        </p:spPr>
        <p:txBody>
          <a:bodyPr/>
          <a:lstStyle/>
          <a:p>
            <a:r>
              <a:rPr lang="en-US" smtClean="0"/>
              <a:t>A number of social workers began their academic programs at Lewis as well, including  </a:t>
            </a:r>
            <a:r>
              <a:rPr lang="en-US" b="1" smtClean="0"/>
              <a:t>Amelia Sears</a:t>
            </a:r>
            <a:r>
              <a:rPr lang="en-US" smtClean="0"/>
              <a:t> of the United Charities of Chicago and George D. Wells -- remember the Wells Bro. Construction Co.?  George was a third sibling to attend Lewis, and he became a Red Cross staff worker.  We’ll meet another even more famous social worker later.</a:t>
            </a:r>
          </a:p>
          <a:p>
            <a:endParaRPr lang="en-US" smtClean="0"/>
          </a:p>
        </p:txBody>
      </p:sp>
      <p:sp>
        <p:nvSpPr>
          <p:cNvPr id="164868" name="Slide Number Placeholder 3"/>
          <p:cNvSpPr>
            <a:spLocks noGrp="1"/>
          </p:cNvSpPr>
          <p:nvPr>
            <p:ph type="sldNum" sz="quarter" idx="5"/>
          </p:nvPr>
        </p:nvSpPr>
        <p:spPr>
          <a:noFill/>
        </p:spPr>
        <p:txBody>
          <a:bodyPr/>
          <a:lstStyle/>
          <a:p>
            <a:fld id="{FAFD2F12-2C6C-45EB-B205-B96E5A492E4A}" type="slidenum">
              <a:rPr lang="en-US" smtClean="0"/>
              <a:pPr/>
              <a:t>45</a:t>
            </a:fld>
            <a:endParaRPr lang="en-US"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Slide Image Placeholder 1"/>
          <p:cNvSpPr>
            <a:spLocks noGrp="1" noRot="1" noChangeAspect="1" noTextEdit="1"/>
          </p:cNvSpPr>
          <p:nvPr>
            <p:ph type="sldImg"/>
          </p:nvPr>
        </p:nvSpPr>
        <p:spPr>
          <a:ln/>
        </p:spPr>
      </p:sp>
      <p:sp>
        <p:nvSpPr>
          <p:cNvPr id="165891" name="Notes Placeholder 2"/>
          <p:cNvSpPr>
            <a:spLocks noGrp="1"/>
          </p:cNvSpPr>
          <p:nvPr>
            <p:ph type="body" idx="1"/>
          </p:nvPr>
        </p:nvSpPr>
        <p:spPr>
          <a:noFill/>
          <a:ln/>
        </p:spPr>
        <p:txBody>
          <a:bodyPr/>
          <a:lstStyle/>
          <a:p>
            <a:r>
              <a:rPr lang="en-US" smtClean="0"/>
              <a:t>Beginning in 1917, primarily in connection with the Evening School which we’ll talk about in a few minutes, students interested in general science or liberal arts careers could pursue a bachelor’s degree in Arts &amp; Science.  Lewis offered classes in a number of these disciplines, many of which were well-respected programs by virtue of being led by strong </a:t>
            </a:r>
            <a:r>
              <a:rPr lang="en-US" b="1" smtClean="0"/>
              <a:t>faculty members</a:t>
            </a:r>
            <a:r>
              <a:rPr lang="en-US" smtClean="0"/>
              <a:t> with outstanding qualifications.  We’ll start with the arts programs.</a:t>
            </a:r>
          </a:p>
          <a:p>
            <a:endParaRPr lang="en-US" smtClean="0"/>
          </a:p>
        </p:txBody>
      </p:sp>
      <p:sp>
        <p:nvSpPr>
          <p:cNvPr id="165892" name="Slide Number Placeholder 3"/>
          <p:cNvSpPr>
            <a:spLocks noGrp="1"/>
          </p:cNvSpPr>
          <p:nvPr>
            <p:ph type="sldNum" sz="quarter" idx="5"/>
          </p:nvPr>
        </p:nvSpPr>
        <p:spPr>
          <a:noFill/>
        </p:spPr>
        <p:txBody>
          <a:bodyPr/>
          <a:lstStyle/>
          <a:p>
            <a:fld id="{6266DFFB-9EFE-4392-8F09-4B63A3F00979}" type="slidenum">
              <a:rPr lang="en-US" smtClean="0"/>
              <a:pPr/>
              <a:t>46</a:t>
            </a:fld>
            <a:endParaRPr lang="en-US"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Slide Image Placeholder 1"/>
          <p:cNvSpPr>
            <a:spLocks noGrp="1" noRot="1" noChangeAspect="1" noTextEdit="1"/>
          </p:cNvSpPr>
          <p:nvPr>
            <p:ph type="sldImg"/>
          </p:nvPr>
        </p:nvSpPr>
        <p:spPr>
          <a:ln/>
        </p:spPr>
      </p:sp>
      <p:sp>
        <p:nvSpPr>
          <p:cNvPr id="166915" name="Notes Placeholder 2"/>
          <p:cNvSpPr>
            <a:spLocks noGrp="1"/>
          </p:cNvSpPr>
          <p:nvPr>
            <p:ph type="body" idx="1"/>
          </p:nvPr>
        </p:nvSpPr>
        <p:spPr>
          <a:noFill/>
          <a:ln/>
        </p:spPr>
        <p:txBody>
          <a:bodyPr/>
          <a:lstStyle/>
          <a:p>
            <a:r>
              <a:rPr lang="en-US" b="1" smtClean="0"/>
              <a:t>Marie Blanke</a:t>
            </a:r>
            <a:r>
              <a:rPr lang="en-US" smtClean="0"/>
              <a:t> taught </a:t>
            </a:r>
            <a:r>
              <a:rPr lang="en-US" b="1" smtClean="0"/>
              <a:t>art</a:t>
            </a:r>
            <a:r>
              <a:rPr lang="en-US" smtClean="0"/>
              <a:t> at Lewis from its founding until at least 1937.  Blanke was an accomplished artist herself, a mentor of others, and a lesbian lover of Jane Heap who also taught at Lewis for a couple years.  A Lewis alumnus once commented of Blanke:  “Her pictures affirm the joy of living....[And]...In her classes you are conscious of the cosmopolitan atmosphere which she has successfully transplanted from the European art centers [where she studied].”</a:t>
            </a:r>
          </a:p>
          <a:p>
            <a:endParaRPr lang="en-US" smtClean="0"/>
          </a:p>
        </p:txBody>
      </p:sp>
      <p:sp>
        <p:nvSpPr>
          <p:cNvPr id="166916" name="Slide Number Placeholder 3"/>
          <p:cNvSpPr>
            <a:spLocks noGrp="1"/>
          </p:cNvSpPr>
          <p:nvPr>
            <p:ph type="sldNum" sz="quarter" idx="5"/>
          </p:nvPr>
        </p:nvSpPr>
        <p:spPr>
          <a:noFill/>
        </p:spPr>
        <p:txBody>
          <a:bodyPr/>
          <a:lstStyle/>
          <a:p>
            <a:fld id="{23346CF1-A367-4354-AAB7-45FF12379D54}" type="slidenum">
              <a:rPr lang="en-US" smtClean="0"/>
              <a:pPr/>
              <a:t>47</a:t>
            </a:fld>
            <a:endParaRPr lang="en-US"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Slide Image Placeholder 1"/>
          <p:cNvSpPr>
            <a:spLocks noGrp="1" noRot="1" noChangeAspect="1" noTextEdit="1"/>
          </p:cNvSpPr>
          <p:nvPr>
            <p:ph type="sldImg"/>
          </p:nvPr>
        </p:nvSpPr>
        <p:spPr>
          <a:ln/>
        </p:spPr>
      </p:sp>
      <p:sp>
        <p:nvSpPr>
          <p:cNvPr id="167939" name="Notes Placeholder 2"/>
          <p:cNvSpPr>
            <a:spLocks noGrp="1"/>
          </p:cNvSpPr>
          <p:nvPr>
            <p:ph type="body" idx="1"/>
          </p:nvPr>
        </p:nvSpPr>
        <p:spPr>
          <a:noFill/>
          <a:ln/>
        </p:spPr>
        <p:txBody>
          <a:bodyPr/>
          <a:lstStyle/>
          <a:p>
            <a:r>
              <a:rPr lang="en-US" smtClean="0"/>
              <a:t>Lewis had a notable drama program, ably headed by Olive Pierce Hazel.  Theater productions staged at Lewis over the years included the standard Shakespearian, opera, and popular selections, and at least one play performed in German --  </a:t>
            </a:r>
            <a:r>
              <a:rPr lang="en-US" i="1" smtClean="0"/>
              <a:t>Der Dummkopf</a:t>
            </a:r>
            <a:r>
              <a:rPr lang="en-US" smtClean="0"/>
              <a:t>  by Ludwig Fulda, which starred Fanny Butcher in female lead role.  And then there were the original plays --  the </a:t>
            </a:r>
            <a:r>
              <a:rPr lang="en-US" i="1" smtClean="0"/>
              <a:t>Lamentable Tragedy of Omelet and Oatmelia</a:t>
            </a:r>
            <a:r>
              <a:rPr lang="en-US" smtClean="0"/>
              <a:t> or </a:t>
            </a:r>
            <a:r>
              <a:rPr lang="en-US" i="1" smtClean="0"/>
              <a:t>Singbad, The Sailor</a:t>
            </a:r>
            <a:r>
              <a:rPr lang="en-US" smtClean="0"/>
              <a:t>.	</a:t>
            </a:r>
          </a:p>
          <a:p>
            <a:endParaRPr lang="en-US" b="1" smtClean="0"/>
          </a:p>
          <a:p>
            <a:r>
              <a:rPr lang="en-US" b="1" smtClean="0"/>
              <a:t>Theater cast - Pickels</a:t>
            </a:r>
            <a:endParaRPr lang="en-US" smtClean="0"/>
          </a:p>
          <a:p>
            <a:endParaRPr lang="en-US" smtClean="0"/>
          </a:p>
        </p:txBody>
      </p:sp>
      <p:sp>
        <p:nvSpPr>
          <p:cNvPr id="167940" name="Slide Number Placeholder 3"/>
          <p:cNvSpPr>
            <a:spLocks noGrp="1"/>
          </p:cNvSpPr>
          <p:nvPr>
            <p:ph type="sldNum" sz="quarter" idx="5"/>
          </p:nvPr>
        </p:nvSpPr>
        <p:spPr>
          <a:noFill/>
        </p:spPr>
        <p:txBody>
          <a:bodyPr/>
          <a:lstStyle/>
          <a:p>
            <a:fld id="{0445315E-FCF9-4AEA-A92E-23C95F2C6917}" type="slidenum">
              <a:rPr lang="en-US" smtClean="0"/>
              <a:pPr/>
              <a:t>48</a:t>
            </a:fld>
            <a:endParaRPr lang="en-US"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Slide Image Placeholder 1"/>
          <p:cNvSpPr>
            <a:spLocks noGrp="1" noRot="1" noChangeAspect="1" noTextEdit="1"/>
          </p:cNvSpPr>
          <p:nvPr>
            <p:ph type="sldImg"/>
          </p:nvPr>
        </p:nvSpPr>
        <p:spPr>
          <a:ln/>
        </p:spPr>
      </p:sp>
      <p:sp>
        <p:nvSpPr>
          <p:cNvPr id="168963" name="Notes Placeholder 2"/>
          <p:cNvSpPr>
            <a:spLocks noGrp="1"/>
          </p:cNvSpPr>
          <p:nvPr>
            <p:ph type="body" idx="1"/>
          </p:nvPr>
        </p:nvSpPr>
        <p:spPr>
          <a:noFill/>
          <a:ln/>
        </p:spPr>
        <p:txBody>
          <a:bodyPr/>
          <a:lstStyle/>
          <a:p>
            <a:r>
              <a:rPr lang="en-US" smtClean="0"/>
              <a:t>Fanny Butcher pursued her professional career in another area, but the Lewis drama program did  turn out other alumni who went on to fame and fortune on stage and in theater:  Luther Adler who acted in </a:t>
            </a:r>
            <a:r>
              <a:rPr lang="en-US" i="1" smtClean="0"/>
              <a:t>Fiddler on the Roof</a:t>
            </a:r>
            <a:r>
              <a:rPr lang="en-US" smtClean="0"/>
              <a:t>; Lucy Barton, a nationally-known playwright and costume designer who authored college textbooks on the history of costume; and Helen Tieken Geraghty, who wrote and produced numerous historical pageants during her 20-year career, beginning with </a:t>
            </a:r>
            <a:r>
              <a:rPr lang="en-US" i="1" smtClean="0"/>
              <a:t>Wings of a Century </a:t>
            </a:r>
            <a:r>
              <a:rPr lang="en-US" smtClean="0"/>
              <a:t>for the 1933 Century of Progress world’s fair. </a:t>
            </a:r>
          </a:p>
          <a:p>
            <a:r>
              <a:rPr lang="en-US" b="1" smtClean="0"/>
              <a:t>Lucy Barton book</a:t>
            </a:r>
            <a:endParaRPr lang="en-US" smtClean="0"/>
          </a:p>
          <a:p>
            <a:endParaRPr lang="en-US" smtClean="0"/>
          </a:p>
        </p:txBody>
      </p:sp>
      <p:sp>
        <p:nvSpPr>
          <p:cNvPr id="168964" name="Slide Number Placeholder 3"/>
          <p:cNvSpPr>
            <a:spLocks noGrp="1"/>
          </p:cNvSpPr>
          <p:nvPr>
            <p:ph type="sldNum" sz="quarter" idx="5"/>
          </p:nvPr>
        </p:nvSpPr>
        <p:spPr>
          <a:noFill/>
        </p:spPr>
        <p:txBody>
          <a:bodyPr/>
          <a:lstStyle/>
          <a:p>
            <a:fld id="{9739E8A0-EBE8-46C2-ADFF-1377940E43AA}" type="slidenum">
              <a:rPr lang="en-US" smtClean="0"/>
              <a:pPr/>
              <a:t>49</a:t>
            </a:fld>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Slide Image Placeholder 1"/>
          <p:cNvSpPr>
            <a:spLocks noGrp="1" noRot="1" noChangeAspect="1" noTextEdit="1"/>
          </p:cNvSpPr>
          <p:nvPr>
            <p:ph type="sldImg"/>
          </p:nvPr>
        </p:nvSpPr>
        <p:spPr>
          <a:ln/>
        </p:spPr>
      </p:sp>
      <p:sp>
        <p:nvSpPr>
          <p:cNvPr id="123907" name="Notes Placeholder 2"/>
          <p:cNvSpPr>
            <a:spLocks noGrp="1"/>
          </p:cNvSpPr>
          <p:nvPr>
            <p:ph type="body" idx="1"/>
          </p:nvPr>
        </p:nvSpPr>
        <p:spPr>
          <a:noFill/>
          <a:ln/>
        </p:spPr>
        <p:txBody>
          <a:bodyPr/>
          <a:lstStyle/>
          <a:p>
            <a:r>
              <a:rPr lang="en-US" smtClean="0"/>
              <a:t>In 1926, the </a:t>
            </a:r>
            <a:r>
              <a:rPr lang="en-US" i="1" smtClean="0"/>
              <a:t>Lewis Annual</a:t>
            </a:r>
            <a:r>
              <a:rPr lang="en-US" smtClean="0"/>
              <a:t> published an </a:t>
            </a:r>
            <a:r>
              <a:rPr lang="en-US" b="1" i="1" smtClean="0"/>
              <a:t>Alumni Edition</a:t>
            </a:r>
            <a:r>
              <a:rPr lang="en-US" smtClean="0"/>
              <a:t> which contains 201 pages of one-paragraph biographical entries on hundreds of the school’s alumni.</a:t>
            </a:r>
          </a:p>
        </p:txBody>
      </p:sp>
      <p:sp>
        <p:nvSpPr>
          <p:cNvPr id="123908" name="Slide Number Placeholder 3"/>
          <p:cNvSpPr>
            <a:spLocks noGrp="1"/>
          </p:cNvSpPr>
          <p:nvPr>
            <p:ph type="sldNum" sz="quarter" idx="5"/>
          </p:nvPr>
        </p:nvSpPr>
        <p:spPr>
          <a:noFill/>
        </p:spPr>
        <p:txBody>
          <a:bodyPr/>
          <a:lstStyle/>
          <a:p>
            <a:fld id="{DDC94D22-9FE0-4C84-ACED-2860383FE700}" type="slidenum">
              <a:rPr lang="en-US" smtClean="0"/>
              <a:pPr/>
              <a:t>5</a:t>
            </a:fld>
            <a:endParaRPr lang="en-US" smtClean="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Slide Image Placeholder 1"/>
          <p:cNvSpPr>
            <a:spLocks noGrp="1" noRot="1" noChangeAspect="1" noTextEdit="1"/>
          </p:cNvSpPr>
          <p:nvPr>
            <p:ph type="sldImg"/>
          </p:nvPr>
        </p:nvSpPr>
        <p:spPr>
          <a:ln/>
        </p:spPr>
      </p:sp>
      <p:sp>
        <p:nvSpPr>
          <p:cNvPr id="169987" name="Notes Placeholder 2"/>
          <p:cNvSpPr>
            <a:spLocks noGrp="1"/>
          </p:cNvSpPr>
          <p:nvPr>
            <p:ph type="body" idx="1"/>
          </p:nvPr>
        </p:nvSpPr>
        <p:spPr>
          <a:noFill/>
          <a:ln/>
        </p:spPr>
        <p:txBody>
          <a:bodyPr/>
          <a:lstStyle/>
          <a:p>
            <a:r>
              <a:rPr lang="en-US" smtClean="0"/>
              <a:t>How many of you recognize the name Main Rousseau Bocker?  He attended Lewis in 1908, drawn there specifically because of its drama program, where he studied dress and stage design.  And created art work for use in the school’s yearbook like this image for the </a:t>
            </a:r>
            <a:r>
              <a:rPr lang="en-US" b="1" smtClean="0"/>
              <a:t>Household Arts Club</a:t>
            </a:r>
            <a:r>
              <a:rPr lang="en-US" smtClean="0"/>
              <a:t>…</a:t>
            </a:r>
          </a:p>
          <a:p>
            <a:endParaRPr lang="en-US" smtClean="0"/>
          </a:p>
        </p:txBody>
      </p:sp>
      <p:sp>
        <p:nvSpPr>
          <p:cNvPr id="169988" name="Slide Number Placeholder 3"/>
          <p:cNvSpPr>
            <a:spLocks noGrp="1"/>
          </p:cNvSpPr>
          <p:nvPr>
            <p:ph type="sldNum" sz="quarter" idx="5"/>
          </p:nvPr>
        </p:nvSpPr>
        <p:spPr>
          <a:noFill/>
        </p:spPr>
        <p:txBody>
          <a:bodyPr/>
          <a:lstStyle/>
          <a:p>
            <a:fld id="{3A7B1307-A0DA-4842-9BF0-9C85C25B8812}" type="slidenum">
              <a:rPr lang="en-US" smtClean="0"/>
              <a:pPr/>
              <a:t>50</a:t>
            </a:fld>
            <a:endParaRPr lang="en-US" smtClean="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Slide Image Placeholder 1"/>
          <p:cNvSpPr>
            <a:spLocks noGrp="1" noRot="1" noChangeAspect="1" noTextEdit="1"/>
          </p:cNvSpPr>
          <p:nvPr>
            <p:ph type="sldImg"/>
          </p:nvPr>
        </p:nvSpPr>
        <p:spPr>
          <a:ln/>
        </p:spPr>
      </p:sp>
      <p:sp>
        <p:nvSpPr>
          <p:cNvPr id="171011" name="Notes Placeholder 2"/>
          <p:cNvSpPr>
            <a:spLocks noGrp="1"/>
          </p:cNvSpPr>
          <p:nvPr>
            <p:ph type="body" idx="1"/>
          </p:nvPr>
        </p:nvSpPr>
        <p:spPr>
          <a:noFill/>
          <a:ln/>
        </p:spPr>
        <p:txBody>
          <a:bodyPr/>
          <a:lstStyle/>
          <a:p>
            <a:r>
              <a:rPr lang="en-US" dirty="0" smtClean="0"/>
              <a:t>…or this fashion plate for the </a:t>
            </a:r>
            <a:r>
              <a:rPr lang="en-US" b="1" dirty="0" smtClean="0"/>
              <a:t>Collegiate Girls’ Club</a:t>
            </a:r>
            <a:r>
              <a:rPr lang="en-US" dirty="0" smtClean="0"/>
              <a:t>.  Well, you may know him better as </a:t>
            </a:r>
            <a:r>
              <a:rPr lang="en-US" dirty="0" err="1" smtClean="0"/>
              <a:t>Mainbocher</a:t>
            </a:r>
            <a:r>
              <a:rPr lang="en-US" dirty="0" smtClean="0"/>
              <a:t> when his fashion plates graced the pages of  </a:t>
            </a:r>
            <a:r>
              <a:rPr lang="en-US" i="1" dirty="0" smtClean="0"/>
              <a:t>Harper’s Bazaar</a:t>
            </a:r>
            <a:r>
              <a:rPr lang="en-US" dirty="0" smtClean="0"/>
              <a:t> and </a:t>
            </a:r>
            <a:r>
              <a:rPr lang="en-US" i="1" dirty="0" smtClean="0"/>
              <a:t>French Vogue</a:t>
            </a:r>
            <a:r>
              <a:rPr lang="en-US" dirty="0" smtClean="0"/>
              <a:t>.  As a couturier, he designed Wallis Simpson’s wedding dress and was the man responsible for the color “Wallace blue.”  Several of his high fashion designs are in Chicago History Museum’s costume collection. 		</a:t>
            </a:r>
          </a:p>
          <a:p>
            <a:endParaRPr lang="en-US" dirty="0" smtClean="0"/>
          </a:p>
          <a:p>
            <a:r>
              <a:rPr lang="en-US" dirty="0" smtClean="0"/>
              <a:t>Let’s move on to the sciences.</a:t>
            </a:r>
          </a:p>
          <a:p>
            <a:endParaRPr lang="en-US" dirty="0" smtClean="0"/>
          </a:p>
        </p:txBody>
      </p:sp>
      <p:sp>
        <p:nvSpPr>
          <p:cNvPr id="171012" name="Slide Number Placeholder 3"/>
          <p:cNvSpPr>
            <a:spLocks noGrp="1"/>
          </p:cNvSpPr>
          <p:nvPr>
            <p:ph type="sldNum" sz="quarter" idx="5"/>
          </p:nvPr>
        </p:nvSpPr>
        <p:spPr>
          <a:noFill/>
        </p:spPr>
        <p:txBody>
          <a:bodyPr/>
          <a:lstStyle/>
          <a:p>
            <a:fld id="{C2FC1B66-6B24-4BDF-916D-F7EFF6AED4FB}" type="slidenum">
              <a:rPr lang="en-US" smtClean="0"/>
              <a:pPr/>
              <a:t>51</a:t>
            </a:fld>
            <a:endParaRPr lang="en-US" smtClean="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Slide Image Placeholder 1"/>
          <p:cNvSpPr>
            <a:spLocks noGrp="1" noRot="1" noChangeAspect="1" noTextEdit="1"/>
          </p:cNvSpPr>
          <p:nvPr>
            <p:ph type="sldImg"/>
          </p:nvPr>
        </p:nvSpPr>
        <p:spPr>
          <a:ln/>
        </p:spPr>
      </p:sp>
      <p:sp>
        <p:nvSpPr>
          <p:cNvPr id="172035" name="Notes Placeholder 2"/>
          <p:cNvSpPr>
            <a:spLocks noGrp="1"/>
          </p:cNvSpPr>
          <p:nvPr>
            <p:ph type="body" idx="1"/>
          </p:nvPr>
        </p:nvSpPr>
        <p:spPr>
          <a:noFill/>
          <a:ln/>
        </p:spPr>
        <p:txBody>
          <a:bodyPr/>
          <a:lstStyle/>
          <a:p>
            <a:r>
              <a:rPr lang="en-US" smtClean="0"/>
              <a:t>In the discipline of psychology, Lewis Institute was blessed with the presence of  David Pablo Boder.  Boder was a pioneer in the field of clinical psychology, conducting </a:t>
            </a:r>
            <a:r>
              <a:rPr lang="en-US" b="1" smtClean="0"/>
              <a:t>laboratory experiments</a:t>
            </a:r>
            <a:r>
              <a:rPr lang="en-US" smtClean="0"/>
              <a:t>, and using machines of his invention to measure physical reaction to stimuli.  His particular area of research was trauma and how people reacted to it.  </a:t>
            </a:r>
          </a:p>
          <a:p>
            <a:endParaRPr lang="en-US" smtClean="0"/>
          </a:p>
        </p:txBody>
      </p:sp>
      <p:sp>
        <p:nvSpPr>
          <p:cNvPr id="172036" name="Slide Number Placeholder 3"/>
          <p:cNvSpPr>
            <a:spLocks noGrp="1"/>
          </p:cNvSpPr>
          <p:nvPr>
            <p:ph type="sldNum" sz="quarter" idx="5"/>
          </p:nvPr>
        </p:nvSpPr>
        <p:spPr>
          <a:noFill/>
        </p:spPr>
        <p:txBody>
          <a:bodyPr/>
          <a:lstStyle/>
          <a:p>
            <a:fld id="{E34B2441-E1AB-4E86-BDD7-D9E43A765069}" type="slidenum">
              <a:rPr lang="en-US" smtClean="0"/>
              <a:pPr/>
              <a:t>52</a:t>
            </a:fld>
            <a:endParaRPr lang="en-US" smtClean="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Slide Image Placeholder 1"/>
          <p:cNvSpPr>
            <a:spLocks noGrp="1" noRot="1" noChangeAspect="1" noTextEdit="1"/>
          </p:cNvSpPr>
          <p:nvPr>
            <p:ph type="sldImg"/>
          </p:nvPr>
        </p:nvSpPr>
        <p:spPr>
          <a:ln/>
        </p:spPr>
      </p:sp>
      <p:sp>
        <p:nvSpPr>
          <p:cNvPr id="173059" name="Notes Placeholder 2"/>
          <p:cNvSpPr>
            <a:spLocks noGrp="1"/>
          </p:cNvSpPr>
          <p:nvPr>
            <p:ph type="body" idx="1"/>
          </p:nvPr>
        </p:nvSpPr>
        <p:spPr>
          <a:noFill/>
          <a:ln/>
        </p:spPr>
        <p:txBody>
          <a:bodyPr/>
          <a:lstStyle/>
          <a:p>
            <a:r>
              <a:rPr lang="en-US" b="1" smtClean="0"/>
              <a:t>Boder</a:t>
            </a:r>
            <a:r>
              <a:rPr lang="en-US" smtClean="0"/>
              <a:t> was an enigmatic person, who, from what I have found, never openly declared his Jewish identity.  He emigrated from Russia to Mexico in 1921 and later came to Chicago.  In 1927 he began teaching at Lewis Institute, and he continued to teach at IIT after the 1940 merger until his retirement in 1952.</a:t>
            </a:r>
          </a:p>
          <a:p>
            <a:endParaRPr lang="en-US" smtClean="0"/>
          </a:p>
        </p:txBody>
      </p:sp>
      <p:sp>
        <p:nvSpPr>
          <p:cNvPr id="173060" name="Slide Number Placeholder 3"/>
          <p:cNvSpPr>
            <a:spLocks noGrp="1"/>
          </p:cNvSpPr>
          <p:nvPr>
            <p:ph type="sldNum" sz="quarter" idx="5"/>
          </p:nvPr>
        </p:nvSpPr>
        <p:spPr>
          <a:noFill/>
        </p:spPr>
        <p:txBody>
          <a:bodyPr/>
          <a:lstStyle/>
          <a:p>
            <a:fld id="{55F8F69E-92D4-440F-B189-97C1A56101D9}" type="slidenum">
              <a:rPr lang="en-US" smtClean="0"/>
              <a:pPr/>
              <a:t>53</a:t>
            </a:fld>
            <a:endParaRPr lang="en-US" smtClean="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Slide Image Placeholder 1"/>
          <p:cNvSpPr>
            <a:spLocks noGrp="1" noRot="1" noChangeAspect="1" noTextEdit="1"/>
          </p:cNvSpPr>
          <p:nvPr>
            <p:ph type="sldImg"/>
          </p:nvPr>
        </p:nvSpPr>
        <p:spPr>
          <a:ln/>
        </p:spPr>
      </p:sp>
      <p:sp>
        <p:nvSpPr>
          <p:cNvPr id="174083" name="Notes Placeholder 2"/>
          <p:cNvSpPr>
            <a:spLocks noGrp="1"/>
          </p:cNvSpPr>
          <p:nvPr>
            <p:ph type="body" idx="1"/>
          </p:nvPr>
        </p:nvSpPr>
        <p:spPr>
          <a:noFill/>
          <a:ln/>
        </p:spPr>
        <p:txBody>
          <a:bodyPr/>
          <a:lstStyle/>
          <a:p>
            <a:r>
              <a:rPr lang="en-US" smtClean="0"/>
              <a:t>But the fact that Boder is not recognized as a household name today in the area of psychology is only a small part of his unknown story.  We, as historians -- and as humanitarians -- owe a debt to him which is only now beginning to be recognized.  Boder conducted </a:t>
            </a:r>
            <a:r>
              <a:rPr lang="en-US" i="1" smtClean="0"/>
              <a:t>the first ever recorded oral interviews</a:t>
            </a:r>
            <a:r>
              <a:rPr lang="en-US" smtClean="0"/>
              <a:t> using </a:t>
            </a:r>
            <a:r>
              <a:rPr lang="en-US" b="1" smtClean="0"/>
              <a:t>the</a:t>
            </a:r>
            <a:r>
              <a:rPr lang="en-US" smtClean="0"/>
              <a:t> wire recorder invented by Marvin Camras at IIT.  In the summer of 1946, Boder traveled to Europe, to various relocation sites still filled with former victims of the concentration camps.  There he interviewed 109 survivors of the Holocaust, in six different languages -- all of which he spoke fluently.  Remember his trauma research?  This is what he intended to study by conducting these interviews:  realizing that these “victims of war” had been subjected to trauma, he wanted to study the psychological effect it had on them.  I don’t think he knew what kind of trauma he would be subjecting himself to.	</a:t>
            </a:r>
          </a:p>
          <a:p>
            <a:endParaRPr lang="en-US" b="1" smtClean="0"/>
          </a:p>
          <a:p>
            <a:r>
              <a:rPr lang="en-US" b="1" smtClean="0"/>
              <a:t>Dachau</a:t>
            </a:r>
            <a:endParaRPr lang="en-US" smtClean="0"/>
          </a:p>
          <a:p>
            <a:endParaRPr lang="en-US" smtClean="0"/>
          </a:p>
        </p:txBody>
      </p:sp>
      <p:sp>
        <p:nvSpPr>
          <p:cNvPr id="174084" name="Slide Number Placeholder 3"/>
          <p:cNvSpPr>
            <a:spLocks noGrp="1"/>
          </p:cNvSpPr>
          <p:nvPr>
            <p:ph type="sldNum" sz="quarter" idx="5"/>
          </p:nvPr>
        </p:nvSpPr>
        <p:spPr>
          <a:noFill/>
        </p:spPr>
        <p:txBody>
          <a:bodyPr/>
          <a:lstStyle/>
          <a:p>
            <a:fld id="{434904A1-6E9C-489E-972F-CFE8A4848FA6}" type="slidenum">
              <a:rPr lang="en-US" smtClean="0"/>
              <a:pPr/>
              <a:t>54</a:t>
            </a:fld>
            <a:endParaRPr lang="en-US" smtClean="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Slide Image Placeholder 1"/>
          <p:cNvSpPr>
            <a:spLocks noGrp="1" noRot="1" noChangeAspect="1" noTextEdit="1"/>
          </p:cNvSpPr>
          <p:nvPr>
            <p:ph type="sldImg"/>
          </p:nvPr>
        </p:nvSpPr>
        <p:spPr>
          <a:ln/>
        </p:spPr>
      </p:sp>
      <p:sp>
        <p:nvSpPr>
          <p:cNvPr id="175107" name="Notes Placeholder 2"/>
          <p:cNvSpPr>
            <a:spLocks noGrp="1"/>
          </p:cNvSpPr>
          <p:nvPr>
            <p:ph type="body" idx="1"/>
          </p:nvPr>
        </p:nvSpPr>
        <p:spPr>
          <a:noFill/>
          <a:ln/>
        </p:spPr>
        <p:txBody>
          <a:bodyPr/>
          <a:lstStyle/>
          <a:p>
            <a:r>
              <a:rPr lang="en-US" smtClean="0"/>
              <a:t>After 13 weeks in Europe,</a:t>
            </a:r>
            <a:r>
              <a:rPr lang="en-US" b="1" smtClean="0"/>
              <a:t> </a:t>
            </a:r>
            <a:r>
              <a:rPr lang="en-US" smtClean="0"/>
              <a:t>Boder came back to Chicago and spent the rest of his life translating, transcribing, and trying to get published the accounts he had heard.  And I think, perhaps also trying to get over what he had heard. </a:t>
            </a:r>
          </a:p>
          <a:p>
            <a:endParaRPr lang="en-US" smtClean="0"/>
          </a:p>
          <a:p>
            <a:r>
              <a:rPr lang="en-US" smtClean="0"/>
              <a:t> </a:t>
            </a:r>
            <a:r>
              <a:rPr lang="en-US" b="1" smtClean="0"/>
              <a:t>I Did Not Interview The Dead</a:t>
            </a:r>
            <a:endParaRPr lang="en-US" smtClean="0"/>
          </a:p>
          <a:p>
            <a:endParaRPr lang="en-US" smtClean="0"/>
          </a:p>
        </p:txBody>
      </p:sp>
      <p:sp>
        <p:nvSpPr>
          <p:cNvPr id="175108" name="Slide Number Placeholder 3"/>
          <p:cNvSpPr>
            <a:spLocks noGrp="1"/>
          </p:cNvSpPr>
          <p:nvPr>
            <p:ph type="sldNum" sz="quarter" idx="5"/>
          </p:nvPr>
        </p:nvSpPr>
        <p:spPr>
          <a:noFill/>
        </p:spPr>
        <p:txBody>
          <a:bodyPr/>
          <a:lstStyle/>
          <a:p>
            <a:fld id="{07BAD67F-A76C-491B-9240-03ABAF7FE8B3}" type="slidenum">
              <a:rPr lang="en-US" smtClean="0"/>
              <a:pPr/>
              <a:t>55</a:t>
            </a:fld>
            <a:endParaRPr lang="en-US" smtClean="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Slide Image Placeholder 1"/>
          <p:cNvSpPr>
            <a:spLocks noGrp="1" noRot="1" noChangeAspect="1" noTextEdit="1"/>
          </p:cNvSpPr>
          <p:nvPr>
            <p:ph type="sldImg"/>
          </p:nvPr>
        </p:nvSpPr>
        <p:spPr>
          <a:ln/>
        </p:spPr>
      </p:sp>
      <p:sp>
        <p:nvSpPr>
          <p:cNvPr id="176131" name="Notes Placeholder 2"/>
          <p:cNvSpPr>
            <a:spLocks noGrp="1"/>
          </p:cNvSpPr>
          <p:nvPr>
            <p:ph type="body" idx="1"/>
          </p:nvPr>
        </p:nvSpPr>
        <p:spPr>
          <a:noFill/>
          <a:ln/>
        </p:spPr>
        <p:txBody>
          <a:bodyPr/>
          <a:lstStyle/>
          <a:p>
            <a:r>
              <a:rPr lang="en-US" dirty="0" smtClean="0"/>
              <a:t>OK, let’s turn to something a little lighter:  Math.  You’re looking at one of the Associate diplomas for a later student, but one of the original students who attended Lewis and earned </a:t>
            </a:r>
            <a:r>
              <a:rPr lang="en-US" i="1" dirty="0" smtClean="0"/>
              <a:t>his</a:t>
            </a:r>
            <a:r>
              <a:rPr lang="en-US" dirty="0" smtClean="0"/>
              <a:t> AA degree in 1902, before transferring to Harvard, was George David </a:t>
            </a:r>
            <a:r>
              <a:rPr lang="en-US" dirty="0" err="1" smtClean="0"/>
              <a:t>Birkhoff</a:t>
            </a:r>
            <a:r>
              <a:rPr lang="en-US" dirty="0" smtClean="0"/>
              <a:t>.  </a:t>
            </a:r>
            <a:r>
              <a:rPr lang="en-US" dirty="0" err="1" smtClean="0"/>
              <a:t>Birkhoff</a:t>
            </a:r>
            <a:r>
              <a:rPr lang="en-US" dirty="0" smtClean="0"/>
              <a:t> became, according to </a:t>
            </a:r>
            <a:r>
              <a:rPr lang="en-US" u="sng" dirty="0" smtClean="0"/>
              <a:t>The Columbia Encyclopedia</a:t>
            </a:r>
            <a:r>
              <a:rPr lang="en-US" dirty="0" smtClean="0"/>
              <a:t>, “perhaps the first American mathematician of international repute.”	</a:t>
            </a:r>
          </a:p>
          <a:p>
            <a:endParaRPr lang="en-US" dirty="0" smtClean="0"/>
          </a:p>
          <a:p>
            <a:r>
              <a:rPr lang="en-US" dirty="0" smtClean="0"/>
              <a:t>Another math whiz was Edwin </a:t>
            </a:r>
            <a:r>
              <a:rPr lang="en-US" dirty="0" err="1" smtClean="0"/>
              <a:t>Nourse</a:t>
            </a:r>
            <a:r>
              <a:rPr lang="en-US" dirty="0" smtClean="0"/>
              <a:t>, an economist who became the first chairman of the President’s Council on Economic Advisers, under President Truman.			</a:t>
            </a:r>
          </a:p>
          <a:p>
            <a:endParaRPr lang="en-US" b="1" dirty="0" smtClean="0"/>
          </a:p>
          <a:p>
            <a:r>
              <a:rPr lang="en-US" b="1" dirty="0" smtClean="0"/>
              <a:t>AA diploma</a:t>
            </a:r>
            <a:endParaRPr lang="en-US" dirty="0" smtClean="0"/>
          </a:p>
          <a:p>
            <a:endParaRPr lang="en-US" dirty="0" smtClean="0"/>
          </a:p>
        </p:txBody>
      </p:sp>
      <p:sp>
        <p:nvSpPr>
          <p:cNvPr id="176132" name="Slide Number Placeholder 3"/>
          <p:cNvSpPr>
            <a:spLocks noGrp="1"/>
          </p:cNvSpPr>
          <p:nvPr>
            <p:ph type="sldNum" sz="quarter" idx="5"/>
          </p:nvPr>
        </p:nvSpPr>
        <p:spPr>
          <a:noFill/>
        </p:spPr>
        <p:txBody>
          <a:bodyPr/>
          <a:lstStyle/>
          <a:p>
            <a:fld id="{F57D9652-DC32-48B3-AE2F-C136048F02CE}" type="slidenum">
              <a:rPr lang="en-US" smtClean="0"/>
              <a:pPr/>
              <a:t>56</a:t>
            </a:fld>
            <a:endParaRPr lang="en-US" smtClean="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Slide Image Placeholder 1"/>
          <p:cNvSpPr>
            <a:spLocks noGrp="1" noRot="1" noChangeAspect="1" noTextEdit="1"/>
          </p:cNvSpPr>
          <p:nvPr>
            <p:ph type="sldImg"/>
          </p:nvPr>
        </p:nvSpPr>
        <p:spPr>
          <a:ln/>
        </p:spPr>
      </p:sp>
      <p:sp>
        <p:nvSpPr>
          <p:cNvPr id="177155" name="Notes Placeholder 2"/>
          <p:cNvSpPr>
            <a:spLocks noGrp="1"/>
          </p:cNvSpPr>
          <p:nvPr>
            <p:ph type="body" idx="1"/>
          </p:nvPr>
        </p:nvSpPr>
        <p:spPr>
          <a:noFill/>
          <a:ln/>
        </p:spPr>
        <p:txBody>
          <a:bodyPr/>
          <a:lstStyle/>
          <a:p>
            <a:r>
              <a:rPr lang="en-US" b="1" smtClean="0"/>
              <a:t>Charles Peet and Julia Dumke</a:t>
            </a:r>
            <a:r>
              <a:rPr lang="en-US" smtClean="0"/>
              <a:t> were professors of biology and German, respectively.  These two early faculty members married and, being childless,</a:t>
            </a:r>
          </a:p>
          <a:p>
            <a:r>
              <a:rPr lang="en-US" smtClean="0"/>
              <a:t> “[t]he love which should have poured itself out upon the children of their dreams grew...until it overflowed and spread its benign influence over all the children of Lewis Institute.  For forty years they have mothered, fathered, and tutored the children of [Lewis].  They have nourished and cherished us and bathed us in the brightness of their love.”  </a:t>
            </a:r>
          </a:p>
          <a:p>
            <a:r>
              <a:rPr lang="en-US" smtClean="0"/>
              <a:t>And the passage goes on and on.  And, believe me, the students who wrote this are perfectly serious; this is not “sucking up.”</a:t>
            </a:r>
          </a:p>
          <a:p>
            <a:endParaRPr lang="en-US" smtClean="0"/>
          </a:p>
        </p:txBody>
      </p:sp>
      <p:sp>
        <p:nvSpPr>
          <p:cNvPr id="177156" name="Slide Number Placeholder 3"/>
          <p:cNvSpPr>
            <a:spLocks noGrp="1"/>
          </p:cNvSpPr>
          <p:nvPr>
            <p:ph type="sldNum" sz="quarter" idx="5"/>
          </p:nvPr>
        </p:nvSpPr>
        <p:spPr>
          <a:noFill/>
        </p:spPr>
        <p:txBody>
          <a:bodyPr/>
          <a:lstStyle/>
          <a:p>
            <a:fld id="{2ED3CE15-A29F-43C8-A463-EDB9E7648719}" type="slidenum">
              <a:rPr lang="en-US" smtClean="0"/>
              <a:pPr/>
              <a:t>57</a:t>
            </a:fld>
            <a:endParaRPr lang="en-US" smtClean="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Slide Image Placeholder 1"/>
          <p:cNvSpPr>
            <a:spLocks noGrp="1" noRot="1" noChangeAspect="1" noTextEdit="1"/>
          </p:cNvSpPr>
          <p:nvPr>
            <p:ph type="sldImg"/>
          </p:nvPr>
        </p:nvSpPr>
        <p:spPr>
          <a:ln/>
        </p:spPr>
      </p:sp>
      <p:sp>
        <p:nvSpPr>
          <p:cNvPr id="178179" name="Notes Placeholder 2"/>
          <p:cNvSpPr>
            <a:spLocks noGrp="1"/>
          </p:cNvSpPr>
          <p:nvPr>
            <p:ph type="body" idx="1"/>
          </p:nvPr>
        </p:nvSpPr>
        <p:spPr>
          <a:noFill/>
          <a:ln/>
        </p:spPr>
        <p:txBody>
          <a:bodyPr/>
          <a:lstStyle/>
          <a:p>
            <a:r>
              <a:rPr lang="en-US" smtClean="0"/>
              <a:t>Lewis taught foreign languages other than German – French, Spanish, and Latin, for sure.  French instructor Mdmsl. </a:t>
            </a:r>
            <a:r>
              <a:rPr lang="en-US" b="1" smtClean="0"/>
              <a:t>Lea (or Leah) Rachel DeLagneau</a:t>
            </a:r>
            <a:r>
              <a:rPr lang="en-US" smtClean="0"/>
              <a:t> was another of the original faculty members who served until 1934.  In 1933, she was presented with the </a:t>
            </a:r>
            <a:r>
              <a:rPr lang="en-US" i="1" smtClean="0"/>
              <a:t>Palmes Academiques</a:t>
            </a:r>
            <a:r>
              <a:rPr lang="en-US" smtClean="0"/>
              <a:t>, the most prestigious decoration a scholar can receive from the French Government -- and one rarely awarded to a foreigner.</a:t>
            </a:r>
          </a:p>
          <a:p>
            <a:endParaRPr lang="en-US" smtClean="0"/>
          </a:p>
        </p:txBody>
      </p:sp>
      <p:sp>
        <p:nvSpPr>
          <p:cNvPr id="178180" name="Slide Number Placeholder 3"/>
          <p:cNvSpPr>
            <a:spLocks noGrp="1"/>
          </p:cNvSpPr>
          <p:nvPr>
            <p:ph type="sldNum" sz="quarter" idx="5"/>
          </p:nvPr>
        </p:nvSpPr>
        <p:spPr>
          <a:noFill/>
        </p:spPr>
        <p:txBody>
          <a:bodyPr/>
          <a:lstStyle/>
          <a:p>
            <a:fld id="{F539FDCA-9BED-4277-B7FE-F3782D67A08A}" type="slidenum">
              <a:rPr lang="en-US" smtClean="0"/>
              <a:pPr/>
              <a:t>58</a:t>
            </a:fld>
            <a:endParaRPr lang="en-US" smtClean="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Slide Image Placeholder 1"/>
          <p:cNvSpPr>
            <a:spLocks noGrp="1" noRot="1" noChangeAspect="1" noTextEdit="1"/>
          </p:cNvSpPr>
          <p:nvPr>
            <p:ph type="sldImg"/>
          </p:nvPr>
        </p:nvSpPr>
        <p:spPr>
          <a:ln/>
        </p:spPr>
      </p:sp>
      <p:sp>
        <p:nvSpPr>
          <p:cNvPr id="179203" name="Notes Placeholder 2"/>
          <p:cNvSpPr>
            <a:spLocks noGrp="1"/>
          </p:cNvSpPr>
          <p:nvPr>
            <p:ph type="body" idx="1"/>
          </p:nvPr>
        </p:nvSpPr>
        <p:spPr>
          <a:noFill/>
          <a:ln/>
        </p:spPr>
        <p:txBody>
          <a:bodyPr/>
          <a:lstStyle/>
          <a:p>
            <a:r>
              <a:rPr lang="en-US" dirty="0" smtClean="0"/>
              <a:t>The </a:t>
            </a:r>
            <a:r>
              <a:rPr lang="en-US" i="1" dirty="0" smtClean="0"/>
              <a:t>English literature program</a:t>
            </a:r>
            <a:r>
              <a:rPr lang="en-US" dirty="0" smtClean="0"/>
              <a:t> was particularly strong under the long tenure of two significant faculty members -- Edwin Herbert Lewis (whose name we’ve heard before) and Mollie Cohen.  Cohen was one of </a:t>
            </a:r>
            <a:r>
              <a:rPr lang="en-US" i="1" dirty="0" smtClean="0"/>
              <a:t>many</a:t>
            </a:r>
            <a:r>
              <a:rPr lang="en-US" dirty="0" smtClean="0"/>
              <a:t> Lewis students who, after graduating, was hired to teach there as well.  She started as a night school student, transferred to the day program and received a B.S. in Arts and Sciences in 1924.  She then taught composition at Lewis and subsequently at IIT until 1967.  Mollie also taught English as a second language (though it wasn’t called that then) to adult learners at Lewis, her students being ones who had immigrated to the U.S. speaking a host of other languages as their native tongue. Reportedly, Mies was among them.	</a:t>
            </a:r>
          </a:p>
          <a:p>
            <a:endParaRPr lang="en-US" b="1" dirty="0" smtClean="0"/>
          </a:p>
          <a:p>
            <a:r>
              <a:rPr lang="en-US" b="1" dirty="0" smtClean="0"/>
              <a:t>Cohen’s academic transcript</a:t>
            </a:r>
            <a:endParaRPr lang="en-US" dirty="0" smtClean="0"/>
          </a:p>
          <a:p>
            <a:endParaRPr lang="en-US" dirty="0" smtClean="0"/>
          </a:p>
        </p:txBody>
      </p:sp>
      <p:sp>
        <p:nvSpPr>
          <p:cNvPr id="179204" name="Slide Number Placeholder 3"/>
          <p:cNvSpPr>
            <a:spLocks noGrp="1"/>
          </p:cNvSpPr>
          <p:nvPr>
            <p:ph type="sldNum" sz="quarter" idx="5"/>
          </p:nvPr>
        </p:nvSpPr>
        <p:spPr>
          <a:noFill/>
        </p:spPr>
        <p:txBody>
          <a:bodyPr/>
          <a:lstStyle/>
          <a:p>
            <a:fld id="{82B6A74E-7796-4BC1-A3DC-8717A35E2B52}" type="slidenum">
              <a:rPr lang="en-US" smtClean="0"/>
              <a:pPr/>
              <a:t>59</a:t>
            </a:fld>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Slide Image Placeholder 1"/>
          <p:cNvSpPr>
            <a:spLocks noGrp="1" noRot="1" noChangeAspect="1" noTextEdit="1"/>
          </p:cNvSpPr>
          <p:nvPr>
            <p:ph type="sldImg"/>
          </p:nvPr>
        </p:nvSpPr>
        <p:spPr>
          <a:ln/>
        </p:spPr>
      </p:sp>
      <p:sp>
        <p:nvSpPr>
          <p:cNvPr id="124931" name="Notes Placeholder 2"/>
          <p:cNvSpPr>
            <a:spLocks noGrp="1"/>
          </p:cNvSpPr>
          <p:nvPr>
            <p:ph type="body" idx="1"/>
          </p:nvPr>
        </p:nvSpPr>
        <p:spPr>
          <a:noFill/>
          <a:ln/>
        </p:spPr>
        <p:txBody>
          <a:bodyPr/>
          <a:lstStyle/>
          <a:p>
            <a:r>
              <a:rPr lang="en-US" smtClean="0"/>
              <a:t>Lewis Institute owes its existence to </a:t>
            </a:r>
            <a:r>
              <a:rPr lang="en-US" b="1" smtClean="0"/>
              <a:t>Allen Cleveland Lewis</a:t>
            </a:r>
            <a:r>
              <a:rPr lang="en-US" smtClean="0"/>
              <a:t> whose Will of 1875 directed the establishment of a school to bear his name and specified many of the details concerning the school.  One of the most important of which was that it should provide a practical education, by which he meant that students were to be able to earn a living upon graduation, a program of particular significance to the women who attended the school.	</a:t>
            </a:r>
            <a:r>
              <a:rPr lang="en-US" b="1" smtClean="0"/>
              <a:t>Bow tie</a:t>
            </a:r>
            <a:endParaRPr lang="en-US" smtClean="0"/>
          </a:p>
          <a:p>
            <a:endParaRPr lang="en-US" smtClean="0"/>
          </a:p>
        </p:txBody>
      </p:sp>
      <p:sp>
        <p:nvSpPr>
          <p:cNvPr id="124932" name="Slide Number Placeholder 3"/>
          <p:cNvSpPr>
            <a:spLocks noGrp="1"/>
          </p:cNvSpPr>
          <p:nvPr>
            <p:ph type="sldNum" sz="quarter" idx="5"/>
          </p:nvPr>
        </p:nvSpPr>
        <p:spPr>
          <a:noFill/>
        </p:spPr>
        <p:txBody>
          <a:bodyPr/>
          <a:lstStyle/>
          <a:p>
            <a:fld id="{F98796DF-5082-4D81-A30B-4A17E75674D9}" type="slidenum">
              <a:rPr lang="en-US" smtClean="0"/>
              <a:pPr/>
              <a:t>6</a:t>
            </a:fld>
            <a:endParaRPr lang="en-US" smtClean="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Slide Image Placeholder 1"/>
          <p:cNvSpPr>
            <a:spLocks noGrp="1" noRot="1" noChangeAspect="1" noTextEdit="1"/>
          </p:cNvSpPr>
          <p:nvPr>
            <p:ph type="sldImg"/>
          </p:nvPr>
        </p:nvSpPr>
        <p:spPr>
          <a:ln/>
        </p:spPr>
      </p:sp>
      <p:sp>
        <p:nvSpPr>
          <p:cNvPr id="180227" name="Notes Placeholder 2"/>
          <p:cNvSpPr>
            <a:spLocks noGrp="1"/>
          </p:cNvSpPr>
          <p:nvPr>
            <p:ph type="body" idx="1"/>
          </p:nvPr>
        </p:nvSpPr>
        <p:spPr>
          <a:noFill/>
          <a:ln/>
        </p:spPr>
        <p:txBody>
          <a:bodyPr/>
          <a:lstStyle/>
          <a:p>
            <a:r>
              <a:rPr lang="en-US" smtClean="0"/>
              <a:t>Under Edwin Lewis and Mollie Cohen, the Lewis English program spawned a number of professional writers, journalists, publishers, and editors, among them:	</a:t>
            </a:r>
          </a:p>
          <a:p>
            <a:r>
              <a:rPr lang="en-US" b="1" smtClean="0"/>
              <a:t>Jack Lait</a:t>
            </a:r>
            <a:r>
              <a:rPr lang="en-US" smtClean="0"/>
              <a:t>, associate editor of </a:t>
            </a:r>
            <a:r>
              <a:rPr lang="en-US" i="1" smtClean="0"/>
              <a:t>Variety</a:t>
            </a:r>
            <a:r>
              <a:rPr lang="en-US" smtClean="0"/>
              <a:t> magazine and managing editor of Hearst Publications; Walter Ansel Strong publisher of the </a:t>
            </a:r>
            <a:r>
              <a:rPr lang="en-US" i="1" smtClean="0"/>
              <a:t>Chicago Daily News</a:t>
            </a:r>
            <a:r>
              <a:rPr lang="en-US" smtClean="0"/>
              <a:t>; Walter Stowell Rogers, a journalist for U. S. news service; and...</a:t>
            </a:r>
          </a:p>
          <a:p>
            <a:endParaRPr lang="en-US" smtClean="0"/>
          </a:p>
        </p:txBody>
      </p:sp>
      <p:sp>
        <p:nvSpPr>
          <p:cNvPr id="180228" name="Slide Number Placeholder 3"/>
          <p:cNvSpPr>
            <a:spLocks noGrp="1"/>
          </p:cNvSpPr>
          <p:nvPr>
            <p:ph type="sldNum" sz="quarter" idx="5"/>
          </p:nvPr>
        </p:nvSpPr>
        <p:spPr>
          <a:noFill/>
        </p:spPr>
        <p:txBody>
          <a:bodyPr/>
          <a:lstStyle/>
          <a:p>
            <a:fld id="{D389F379-A4D6-41CE-B073-4D6D5047C798}" type="slidenum">
              <a:rPr lang="en-US" smtClean="0"/>
              <a:pPr/>
              <a:t>60</a:t>
            </a:fld>
            <a:endParaRPr lang="en-US" smtClean="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Slide Image Placeholder 1"/>
          <p:cNvSpPr>
            <a:spLocks noGrp="1" noRot="1" noChangeAspect="1" noTextEdit="1"/>
          </p:cNvSpPr>
          <p:nvPr>
            <p:ph type="sldImg"/>
          </p:nvPr>
        </p:nvSpPr>
        <p:spPr>
          <a:ln/>
        </p:spPr>
      </p:sp>
      <p:sp>
        <p:nvSpPr>
          <p:cNvPr id="181251" name="Notes Placeholder 2"/>
          <p:cNvSpPr>
            <a:spLocks noGrp="1"/>
          </p:cNvSpPr>
          <p:nvPr>
            <p:ph type="body" idx="1"/>
          </p:nvPr>
        </p:nvSpPr>
        <p:spPr>
          <a:noFill/>
          <a:ln/>
        </p:spPr>
        <p:txBody>
          <a:bodyPr/>
          <a:lstStyle/>
          <a:p>
            <a:r>
              <a:rPr lang="en-US" smtClean="0"/>
              <a:t>... Janet Lewis Winter, daughter of the above mentioned Edwin, who became an author of novels, poetry, librettos, and short stories, perhaps the best well-known of which is “The Wife of Martin Guerre.” The 1993 movie “Sommersby” is based on it.		</a:t>
            </a:r>
          </a:p>
          <a:p>
            <a:endParaRPr lang="en-US" b="1" smtClean="0"/>
          </a:p>
          <a:p>
            <a:r>
              <a:rPr lang="en-US" b="1" smtClean="0"/>
              <a:t>Janet Lewis poem</a:t>
            </a:r>
            <a:endParaRPr lang="en-US" smtClean="0"/>
          </a:p>
          <a:p>
            <a:endParaRPr lang="en-US" smtClean="0"/>
          </a:p>
        </p:txBody>
      </p:sp>
      <p:sp>
        <p:nvSpPr>
          <p:cNvPr id="181252" name="Slide Number Placeholder 3"/>
          <p:cNvSpPr>
            <a:spLocks noGrp="1"/>
          </p:cNvSpPr>
          <p:nvPr>
            <p:ph type="sldNum" sz="quarter" idx="5"/>
          </p:nvPr>
        </p:nvSpPr>
        <p:spPr>
          <a:noFill/>
        </p:spPr>
        <p:txBody>
          <a:bodyPr/>
          <a:lstStyle/>
          <a:p>
            <a:fld id="{771B2773-F862-4BCC-B62D-F82DECBDA5E2}" type="slidenum">
              <a:rPr lang="en-US" smtClean="0"/>
              <a:pPr/>
              <a:t>61</a:t>
            </a:fld>
            <a:endParaRPr lang="en-US" smtClean="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Slide Image Placeholder 1"/>
          <p:cNvSpPr>
            <a:spLocks noGrp="1" noRot="1" noChangeAspect="1" noTextEdit="1"/>
          </p:cNvSpPr>
          <p:nvPr>
            <p:ph type="sldImg"/>
          </p:nvPr>
        </p:nvSpPr>
        <p:spPr>
          <a:ln/>
        </p:spPr>
      </p:sp>
      <p:sp>
        <p:nvSpPr>
          <p:cNvPr id="182275" name="Notes Placeholder 2"/>
          <p:cNvSpPr>
            <a:spLocks noGrp="1"/>
          </p:cNvSpPr>
          <p:nvPr>
            <p:ph type="body" idx="1"/>
          </p:nvPr>
        </p:nvSpPr>
        <p:spPr>
          <a:noFill/>
          <a:ln/>
        </p:spPr>
        <p:txBody>
          <a:bodyPr/>
          <a:lstStyle/>
          <a:p>
            <a:r>
              <a:rPr lang="en-US" smtClean="0"/>
              <a:t>And then there were the truly famous...  </a:t>
            </a:r>
            <a:r>
              <a:rPr lang="en-US" b="1" smtClean="0"/>
              <a:t>Fanny Butcher</a:t>
            </a:r>
            <a:r>
              <a:rPr lang="en-US" smtClean="0"/>
              <a:t>, the </a:t>
            </a:r>
            <a:r>
              <a:rPr lang="en-US" i="1" smtClean="0"/>
              <a:t>Chicago Tribune</a:t>
            </a:r>
            <a:r>
              <a:rPr lang="en-US" smtClean="0"/>
              <a:t> book reviewer for nearly 50 years, is only one of many people who publicly acknowledged the debt they owed to Edwin Lewis.  Butcher wrote of her mentor in her autobiography, </a:t>
            </a:r>
            <a:r>
              <a:rPr lang="en-US" u="sng" smtClean="0"/>
              <a:t>Many Lives-One Love</a:t>
            </a:r>
            <a:r>
              <a:rPr lang="en-US" smtClean="0"/>
              <a:t>, “God or fate or whatever divinity that shapes our ends must have seen to it that I landed in a class in English taught by Edwin Herbert Lewis.” </a:t>
            </a:r>
          </a:p>
          <a:p>
            <a:endParaRPr lang="en-US" smtClean="0"/>
          </a:p>
          <a:p>
            <a:r>
              <a:rPr lang="en-US" smtClean="0"/>
              <a:t>We’ll return to both Fanny and Edwin again in a few minutes, but we can’t leave English until recognizing...</a:t>
            </a:r>
          </a:p>
          <a:p>
            <a:endParaRPr lang="en-US" smtClean="0"/>
          </a:p>
        </p:txBody>
      </p:sp>
      <p:sp>
        <p:nvSpPr>
          <p:cNvPr id="182276" name="Slide Number Placeholder 3"/>
          <p:cNvSpPr>
            <a:spLocks noGrp="1"/>
          </p:cNvSpPr>
          <p:nvPr>
            <p:ph type="sldNum" sz="quarter" idx="5"/>
          </p:nvPr>
        </p:nvSpPr>
        <p:spPr>
          <a:noFill/>
        </p:spPr>
        <p:txBody>
          <a:bodyPr/>
          <a:lstStyle/>
          <a:p>
            <a:fld id="{E9D1CDAF-FEC6-44C9-A2C9-20663CD9F669}" type="slidenum">
              <a:rPr lang="en-US" smtClean="0"/>
              <a:pPr/>
              <a:t>62</a:t>
            </a:fld>
            <a:endParaRPr lang="en-US" smtClean="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Slide Image Placeholder 1"/>
          <p:cNvSpPr>
            <a:spLocks noGrp="1" noRot="1" noChangeAspect="1" noTextEdit="1"/>
          </p:cNvSpPr>
          <p:nvPr>
            <p:ph type="sldImg"/>
          </p:nvPr>
        </p:nvSpPr>
        <p:spPr>
          <a:ln/>
        </p:spPr>
      </p:sp>
      <p:sp>
        <p:nvSpPr>
          <p:cNvPr id="183299" name="Notes Placeholder 2"/>
          <p:cNvSpPr>
            <a:spLocks noGrp="1"/>
          </p:cNvSpPr>
          <p:nvPr>
            <p:ph type="body" idx="1"/>
          </p:nvPr>
        </p:nvSpPr>
        <p:spPr>
          <a:noFill/>
          <a:ln/>
        </p:spPr>
        <p:txBody>
          <a:bodyPr/>
          <a:lstStyle/>
          <a:p>
            <a:r>
              <a:rPr lang="en-US" smtClean="0"/>
              <a:t>...Dorothy Thompson who played center for the </a:t>
            </a:r>
            <a:r>
              <a:rPr lang="en-US" b="1" smtClean="0"/>
              <a:t>basketball team</a:t>
            </a:r>
            <a:r>
              <a:rPr lang="en-US" smtClean="0"/>
              <a:t> while at Lewis, only later becoming better known as an author who, at the early date of 1934, earned the “honor” of being the first American foreign correspondent expelled from Germany by Hitler for her outspoken criticism of him in her book, </a:t>
            </a:r>
            <a:r>
              <a:rPr lang="en-US" u="sng" smtClean="0"/>
              <a:t>I Saw Hitler!</a:t>
            </a:r>
            <a:r>
              <a:rPr lang="en-US" smtClean="0"/>
              <a:t>.  She then worked as a radio commentator for NBC and began her long career as New York Herald Tribune columnist in 1936.</a:t>
            </a:r>
          </a:p>
          <a:p>
            <a:endParaRPr lang="en-US" smtClean="0"/>
          </a:p>
        </p:txBody>
      </p:sp>
      <p:sp>
        <p:nvSpPr>
          <p:cNvPr id="183300" name="Slide Number Placeholder 3"/>
          <p:cNvSpPr>
            <a:spLocks noGrp="1"/>
          </p:cNvSpPr>
          <p:nvPr>
            <p:ph type="sldNum" sz="quarter" idx="5"/>
          </p:nvPr>
        </p:nvSpPr>
        <p:spPr>
          <a:noFill/>
        </p:spPr>
        <p:txBody>
          <a:bodyPr/>
          <a:lstStyle/>
          <a:p>
            <a:fld id="{531F723B-E94F-4D92-81BB-7856DF65FCB1}" type="slidenum">
              <a:rPr lang="en-US" smtClean="0"/>
              <a:pPr/>
              <a:t>63</a:t>
            </a:fld>
            <a:endParaRPr lang="en-US" smtClean="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Slide Image Placeholder 1"/>
          <p:cNvSpPr>
            <a:spLocks noGrp="1" noRot="1" noChangeAspect="1" noTextEdit="1"/>
          </p:cNvSpPr>
          <p:nvPr>
            <p:ph type="sldImg"/>
          </p:nvPr>
        </p:nvSpPr>
        <p:spPr>
          <a:ln/>
        </p:spPr>
      </p:sp>
      <p:sp>
        <p:nvSpPr>
          <p:cNvPr id="184323" name="Notes Placeholder 2"/>
          <p:cNvSpPr>
            <a:spLocks noGrp="1"/>
          </p:cNvSpPr>
          <p:nvPr>
            <p:ph type="body" idx="1"/>
          </p:nvPr>
        </p:nvSpPr>
        <p:spPr>
          <a:noFill/>
          <a:ln/>
        </p:spPr>
        <p:txBody>
          <a:bodyPr/>
          <a:lstStyle/>
          <a:p>
            <a:r>
              <a:rPr lang="en-US" smtClean="0"/>
              <a:t>Thompson was also outspoken in 1940 when she opposed the merger of Lewis Institute with Armour Institute as revealed in this </a:t>
            </a:r>
            <a:r>
              <a:rPr lang="en-US" b="1" smtClean="0"/>
              <a:t>letter</a:t>
            </a:r>
            <a:r>
              <a:rPr lang="en-US" smtClean="0"/>
              <a:t> in the Lewis collection,... </a:t>
            </a:r>
          </a:p>
          <a:p>
            <a:endParaRPr lang="en-US" smtClean="0"/>
          </a:p>
        </p:txBody>
      </p:sp>
      <p:sp>
        <p:nvSpPr>
          <p:cNvPr id="184324" name="Slide Number Placeholder 3"/>
          <p:cNvSpPr>
            <a:spLocks noGrp="1"/>
          </p:cNvSpPr>
          <p:nvPr>
            <p:ph type="sldNum" sz="quarter" idx="5"/>
          </p:nvPr>
        </p:nvSpPr>
        <p:spPr>
          <a:noFill/>
        </p:spPr>
        <p:txBody>
          <a:bodyPr/>
          <a:lstStyle/>
          <a:p>
            <a:fld id="{9F9102CD-9BE7-46C9-ACAE-4AD32F53FA89}" type="slidenum">
              <a:rPr lang="en-US" smtClean="0"/>
              <a:pPr/>
              <a:t>64</a:t>
            </a:fld>
            <a:endParaRPr lang="en-US" smtClean="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Slide Image Placeholder 1"/>
          <p:cNvSpPr>
            <a:spLocks noGrp="1" noRot="1" noChangeAspect="1" noTextEdit="1"/>
          </p:cNvSpPr>
          <p:nvPr>
            <p:ph type="sldImg"/>
          </p:nvPr>
        </p:nvSpPr>
        <p:spPr>
          <a:ln/>
        </p:spPr>
      </p:sp>
      <p:sp>
        <p:nvSpPr>
          <p:cNvPr id="185347" name="Notes Placeholder 2"/>
          <p:cNvSpPr>
            <a:spLocks noGrp="1"/>
          </p:cNvSpPr>
          <p:nvPr>
            <p:ph type="body" idx="1"/>
          </p:nvPr>
        </p:nvSpPr>
        <p:spPr>
          <a:noFill/>
          <a:ln/>
        </p:spPr>
        <p:txBody>
          <a:bodyPr/>
          <a:lstStyle/>
          <a:p>
            <a:r>
              <a:rPr lang="en-US" smtClean="0"/>
              <a:t>...but she reconciled with IIT later when she returned in 1956 to serve as </a:t>
            </a:r>
            <a:r>
              <a:rPr lang="en-US" b="1" smtClean="0"/>
              <a:t>commencement speaker</a:t>
            </a:r>
            <a:r>
              <a:rPr lang="en-US" smtClean="0"/>
              <a:t>.</a:t>
            </a:r>
          </a:p>
          <a:p>
            <a:endParaRPr lang="en-US" smtClean="0"/>
          </a:p>
        </p:txBody>
      </p:sp>
      <p:sp>
        <p:nvSpPr>
          <p:cNvPr id="185348" name="Slide Number Placeholder 3"/>
          <p:cNvSpPr>
            <a:spLocks noGrp="1"/>
          </p:cNvSpPr>
          <p:nvPr>
            <p:ph type="sldNum" sz="quarter" idx="5"/>
          </p:nvPr>
        </p:nvSpPr>
        <p:spPr>
          <a:noFill/>
        </p:spPr>
        <p:txBody>
          <a:bodyPr/>
          <a:lstStyle/>
          <a:p>
            <a:fld id="{AB04A555-185A-44F0-AE73-665CA172D0B1}" type="slidenum">
              <a:rPr lang="en-US" smtClean="0"/>
              <a:pPr/>
              <a:t>65</a:t>
            </a:fld>
            <a:endParaRPr lang="en-US" smtClean="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Slide Image Placeholder 1"/>
          <p:cNvSpPr>
            <a:spLocks noGrp="1" noRot="1" noChangeAspect="1" noTextEdit="1"/>
          </p:cNvSpPr>
          <p:nvPr>
            <p:ph type="sldImg"/>
          </p:nvPr>
        </p:nvSpPr>
        <p:spPr>
          <a:ln/>
        </p:spPr>
      </p:sp>
      <p:sp>
        <p:nvSpPr>
          <p:cNvPr id="186371" name="Notes Placeholder 2"/>
          <p:cNvSpPr>
            <a:spLocks noGrp="1"/>
          </p:cNvSpPr>
          <p:nvPr>
            <p:ph type="body" idx="1"/>
          </p:nvPr>
        </p:nvSpPr>
        <p:spPr>
          <a:noFill/>
          <a:ln/>
        </p:spPr>
        <p:txBody>
          <a:bodyPr/>
          <a:lstStyle/>
          <a:p>
            <a:r>
              <a:rPr lang="en-US" dirty="0" smtClean="0"/>
              <a:t>For the historians among us, we owe a particular debt to two Lewis alumni:  Theodore Calvin Pease, who had attended Lewis for six years before transferring to the U. of  I., was to become an Illinois historian and author, director of the Illinois State Historical Society, and the first editor of the journal </a:t>
            </a:r>
            <a:r>
              <a:rPr lang="en-US" i="1" dirty="0" smtClean="0"/>
              <a:t>American Archivist</a:t>
            </a:r>
            <a:r>
              <a:rPr lang="en-US" dirty="0" smtClean="0"/>
              <a:t>.  A quote by him in 1938 says, “As I look back on my student years at Lewis, I am convinced they were spent in the best-balanced and most normal social environment I have ever been in.”</a:t>
            </a:r>
            <a:endParaRPr lang="en-US" b="1" u="sng" dirty="0" smtClean="0"/>
          </a:p>
          <a:p>
            <a:endParaRPr lang="en-US" dirty="0" smtClean="0"/>
          </a:p>
        </p:txBody>
      </p:sp>
      <p:sp>
        <p:nvSpPr>
          <p:cNvPr id="186372" name="Slide Number Placeholder 3"/>
          <p:cNvSpPr>
            <a:spLocks noGrp="1"/>
          </p:cNvSpPr>
          <p:nvPr>
            <p:ph type="sldNum" sz="quarter" idx="5"/>
          </p:nvPr>
        </p:nvSpPr>
        <p:spPr>
          <a:noFill/>
        </p:spPr>
        <p:txBody>
          <a:bodyPr/>
          <a:lstStyle/>
          <a:p>
            <a:fld id="{19E29661-F7B7-49A7-9D21-E4E0E7D1017F}" type="slidenum">
              <a:rPr lang="en-US" smtClean="0"/>
              <a:pPr/>
              <a:t>66</a:t>
            </a:fld>
            <a:endParaRPr lang="en-US" smtClean="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Slide Image Placeholder 1"/>
          <p:cNvSpPr>
            <a:spLocks noGrp="1" noRot="1" noChangeAspect="1" noTextEdit="1"/>
          </p:cNvSpPr>
          <p:nvPr>
            <p:ph type="sldImg"/>
          </p:nvPr>
        </p:nvSpPr>
        <p:spPr>
          <a:ln/>
        </p:spPr>
      </p:sp>
      <p:sp>
        <p:nvSpPr>
          <p:cNvPr id="187395" name="Notes Placeholder 2"/>
          <p:cNvSpPr>
            <a:spLocks noGrp="1"/>
          </p:cNvSpPr>
          <p:nvPr>
            <p:ph type="body" idx="1"/>
          </p:nvPr>
        </p:nvSpPr>
        <p:spPr>
          <a:noFill/>
          <a:ln/>
        </p:spPr>
        <p:txBody>
          <a:bodyPr/>
          <a:lstStyle/>
          <a:p>
            <a:r>
              <a:rPr lang="en-US" dirty="0" smtClean="0"/>
              <a:t>Another would-be historian, Seymour </a:t>
            </a:r>
            <a:r>
              <a:rPr lang="en-US" dirty="0" err="1" smtClean="0"/>
              <a:t>Pomrenze</a:t>
            </a:r>
            <a:r>
              <a:rPr lang="en-US" dirty="0" smtClean="0"/>
              <a:t>, noted on his </a:t>
            </a:r>
            <a:r>
              <a:rPr lang="en-US" b="1" dirty="0" smtClean="0"/>
              <a:t>1933 application</a:t>
            </a:r>
            <a:r>
              <a:rPr lang="en-US" dirty="0" smtClean="0"/>
              <a:t> to attend Lewis…</a:t>
            </a:r>
          </a:p>
          <a:p>
            <a:endParaRPr lang="en-US" dirty="0" smtClean="0"/>
          </a:p>
        </p:txBody>
      </p:sp>
      <p:sp>
        <p:nvSpPr>
          <p:cNvPr id="187396" name="Slide Number Placeholder 3"/>
          <p:cNvSpPr>
            <a:spLocks noGrp="1"/>
          </p:cNvSpPr>
          <p:nvPr>
            <p:ph type="sldNum" sz="quarter" idx="5"/>
          </p:nvPr>
        </p:nvSpPr>
        <p:spPr>
          <a:noFill/>
        </p:spPr>
        <p:txBody>
          <a:bodyPr/>
          <a:lstStyle/>
          <a:p>
            <a:fld id="{7A54CFB2-BBF0-4265-BB29-82AFCB1B8319}" type="slidenum">
              <a:rPr lang="en-US" smtClean="0"/>
              <a:pPr/>
              <a:t>67</a:t>
            </a:fld>
            <a:endParaRPr lang="en-US" smtClean="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Slide Image Placeholder 1"/>
          <p:cNvSpPr>
            <a:spLocks noGrp="1" noRot="1" noChangeAspect="1" noTextEdit="1"/>
          </p:cNvSpPr>
          <p:nvPr>
            <p:ph type="sldImg"/>
          </p:nvPr>
        </p:nvSpPr>
        <p:spPr>
          <a:ln/>
        </p:spPr>
      </p:sp>
      <p:sp>
        <p:nvSpPr>
          <p:cNvPr id="188419" name="Notes Placeholder 2"/>
          <p:cNvSpPr>
            <a:spLocks noGrp="1"/>
          </p:cNvSpPr>
          <p:nvPr>
            <p:ph type="body" idx="1"/>
          </p:nvPr>
        </p:nvSpPr>
        <p:spPr>
          <a:noFill/>
          <a:ln/>
        </p:spPr>
        <p:txBody>
          <a:bodyPr/>
          <a:lstStyle/>
          <a:p>
            <a:r>
              <a:rPr lang="en-US" smtClean="0"/>
              <a:t>So let’s see how he did career-wise:  He received a B.S. in 1936, and in 1941 he began working at the National Archives before pursuing a military career where he helped repatriate documents looted by the Nazis, and still later, taught records management </a:t>
            </a:r>
            <a:r>
              <a:rPr lang="en-US" i="1" smtClean="0"/>
              <a:t>to a generation of U.S. government archivists</a:t>
            </a:r>
            <a:r>
              <a:rPr lang="en-US" smtClean="0"/>
              <a:t>.</a:t>
            </a:r>
          </a:p>
          <a:p>
            <a:endParaRPr lang="en-US" b="1" smtClean="0"/>
          </a:p>
          <a:p>
            <a:r>
              <a:rPr lang="en-US" b="1" smtClean="0"/>
              <a:t>Pomrenze transcript</a:t>
            </a:r>
            <a:endParaRPr lang="en-US" smtClean="0"/>
          </a:p>
          <a:p>
            <a:endParaRPr lang="en-US" smtClean="0"/>
          </a:p>
        </p:txBody>
      </p:sp>
      <p:sp>
        <p:nvSpPr>
          <p:cNvPr id="188420" name="Slide Number Placeholder 3"/>
          <p:cNvSpPr>
            <a:spLocks noGrp="1"/>
          </p:cNvSpPr>
          <p:nvPr>
            <p:ph type="sldNum" sz="quarter" idx="5"/>
          </p:nvPr>
        </p:nvSpPr>
        <p:spPr>
          <a:noFill/>
        </p:spPr>
        <p:txBody>
          <a:bodyPr/>
          <a:lstStyle/>
          <a:p>
            <a:fld id="{0869C90B-BB0D-434C-918E-6395A27C99E9}" type="slidenum">
              <a:rPr lang="en-US" smtClean="0"/>
              <a:pPr/>
              <a:t>68</a:t>
            </a:fld>
            <a:endParaRPr lang="en-US" smtClean="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Slide Image Placeholder 1"/>
          <p:cNvSpPr>
            <a:spLocks noGrp="1" noRot="1" noChangeAspect="1" noTextEdit="1"/>
          </p:cNvSpPr>
          <p:nvPr>
            <p:ph type="sldImg"/>
          </p:nvPr>
        </p:nvSpPr>
        <p:spPr>
          <a:ln/>
        </p:spPr>
      </p:sp>
      <p:sp>
        <p:nvSpPr>
          <p:cNvPr id="189443" name="Notes Placeholder 2"/>
          <p:cNvSpPr>
            <a:spLocks noGrp="1"/>
          </p:cNvSpPr>
          <p:nvPr>
            <p:ph type="body" idx="1"/>
          </p:nvPr>
        </p:nvSpPr>
        <p:spPr>
          <a:noFill/>
          <a:ln/>
        </p:spPr>
        <p:txBody>
          <a:bodyPr/>
          <a:lstStyle/>
          <a:p>
            <a:r>
              <a:rPr lang="en-US" smtClean="0"/>
              <a:t>Lewis didn’t offer a normal program, as such, but a number of graduates did enter the field of education as teachers and administrators.  One who filled both positions during her 64-year career was </a:t>
            </a:r>
            <a:r>
              <a:rPr lang="en-US" b="1" smtClean="0"/>
              <a:t>Ethel Percy Andrus</a:t>
            </a:r>
            <a:r>
              <a:rPr lang="en-US" smtClean="0"/>
              <a:t> who became the first </a:t>
            </a:r>
            <a:r>
              <a:rPr lang="en-US" i="1" smtClean="0"/>
              <a:t>woman</a:t>
            </a:r>
            <a:r>
              <a:rPr lang="en-US" smtClean="0"/>
              <a:t> to hold the position of principal in a California high school.  After her retirement from the field of education, she founded the American Association of Retired Persons (now know as AARP), which she headed until her death in 1967.  She also served on President Lyndon Johnson’s White House Conference on Aging.</a:t>
            </a:r>
          </a:p>
          <a:p>
            <a:endParaRPr lang="en-US" smtClean="0"/>
          </a:p>
        </p:txBody>
      </p:sp>
      <p:sp>
        <p:nvSpPr>
          <p:cNvPr id="189444" name="Slide Number Placeholder 3"/>
          <p:cNvSpPr>
            <a:spLocks noGrp="1"/>
          </p:cNvSpPr>
          <p:nvPr>
            <p:ph type="sldNum" sz="quarter" idx="5"/>
          </p:nvPr>
        </p:nvSpPr>
        <p:spPr>
          <a:noFill/>
        </p:spPr>
        <p:txBody>
          <a:bodyPr/>
          <a:lstStyle/>
          <a:p>
            <a:fld id="{C7AF79A8-6834-42B2-82DE-81DADD9E9748}" type="slidenum">
              <a:rPr lang="en-US" smtClean="0"/>
              <a:pPr/>
              <a:t>69</a:t>
            </a:fld>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Slide Image Placeholder 1"/>
          <p:cNvSpPr>
            <a:spLocks noGrp="1" noRot="1" noChangeAspect="1" noTextEdit="1"/>
          </p:cNvSpPr>
          <p:nvPr>
            <p:ph type="sldImg"/>
          </p:nvPr>
        </p:nvSpPr>
        <p:spPr>
          <a:ln/>
        </p:spPr>
      </p:sp>
      <p:sp>
        <p:nvSpPr>
          <p:cNvPr id="125955" name="Notes Placeholder 2"/>
          <p:cNvSpPr>
            <a:spLocks noGrp="1"/>
          </p:cNvSpPr>
          <p:nvPr>
            <p:ph type="body" idx="1"/>
          </p:nvPr>
        </p:nvSpPr>
        <p:spPr>
          <a:noFill/>
          <a:ln/>
        </p:spPr>
        <p:txBody>
          <a:bodyPr/>
          <a:lstStyle/>
          <a:p>
            <a:r>
              <a:rPr lang="en-US" smtClean="0"/>
              <a:t>Lewis designated that the school was to be built when his estate, valued at $535,000 at his death, had grown to $800,000.  Within a generation of his death, his estate was worth $1.6 million, at which point, the trustees requested a charter for the school which was granted in November 1895.  The school opened the following September and the first college degrees were awarded in 1901.  But I’m getting ahead of myself…	</a:t>
            </a:r>
            <a:r>
              <a:rPr lang="en-US" b="1" smtClean="0"/>
              <a:t>Will</a:t>
            </a:r>
            <a:endParaRPr lang="en-US" smtClean="0"/>
          </a:p>
          <a:p>
            <a:endParaRPr lang="en-US" smtClean="0"/>
          </a:p>
        </p:txBody>
      </p:sp>
      <p:sp>
        <p:nvSpPr>
          <p:cNvPr id="125956" name="Slide Number Placeholder 3"/>
          <p:cNvSpPr>
            <a:spLocks noGrp="1"/>
          </p:cNvSpPr>
          <p:nvPr>
            <p:ph type="sldNum" sz="quarter" idx="5"/>
          </p:nvPr>
        </p:nvSpPr>
        <p:spPr>
          <a:noFill/>
        </p:spPr>
        <p:txBody>
          <a:bodyPr/>
          <a:lstStyle/>
          <a:p>
            <a:fld id="{0C868CAB-68ED-4B20-BC8C-E1581C16ECE2}" type="slidenum">
              <a:rPr lang="en-US" smtClean="0"/>
              <a:pPr/>
              <a:t>7</a:t>
            </a:fld>
            <a:endParaRPr lang="en-US" smtClean="0"/>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Slide Image Placeholder 1"/>
          <p:cNvSpPr>
            <a:spLocks noGrp="1" noRot="1" noChangeAspect="1" noTextEdit="1"/>
          </p:cNvSpPr>
          <p:nvPr>
            <p:ph type="sldImg"/>
          </p:nvPr>
        </p:nvSpPr>
        <p:spPr>
          <a:ln/>
        </p:spPr>
      </p:sp>
      <p:sp>
        <p:nvSpPr>
          <p:cNvPr id="190467" name="Notes Placeholder 2"/>
          <p:cNvSpPr>
            <a:spLocks noGrp="1"/>
          </p:cNvSpPr>
          <p:nvPr>
            <p:ph type="body" idx="1"/>
          </p:nvPr>
        </p:nvSpPr>
        <p:spPr>
          <a:noFill/>
          <a:ln/>
        </p:spPr>
        <p:txBody>
          <a:bodyPr/>
          <a:lstStyle/>
          <a:p>
            <a:r>
              <a:rPr lang="en-US" smtClean="0"/>
              <a:t>A </a:t>
            </a:r>
            <a:r>
              <a:rPr lang="en-US" b="1" smtClean="0"/>
              <a:t>pottery department</a:t>
            </a:r>
            <a:r>
              <a:rPr lang="en-US" smtClean="0"/>
              <a:t> was established in 1908 “primarily for Art Teachers.”</a:t>
            </a:r>
          </a:p>
        </p:txBody>
      </p:sp>
      <p:sp>
        <p:nvSpPr>
          <p:cNvPr id="190468" name="Slide Number Placeholder 3"/>
          <p:cNvSpPr>
            <a:spLocks noGrp="1"/>
          </p:cNvSpPr>
          <p:nvPr>
            <p:ph type="sldNum" sz="quarter" idx="5"/>
          </p:nvPr>
        </p:nvSpPr>
        <p:spPr>
          <a:noFill/>
        </p:spPr>
        <p:txBody>
          <a:bodyPr/>
          <a:lstStyle/>
          <a:p>
            <a:fld id="{EC38DBEE-5E62-4670-8D60-70BC7CD97671}" type="slidenum">
              <a:rPr lang="en-US" smtClean="0"/>
              <a:pPr/>
              <a:t>70</a:t>
            </a:fld>
            <a:endParaRPr lang="en-US" smtClean="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Slide Image Placeholder 1"/>
          <p:cNvSpPr>
            <a:spLocks noGrp="1" noRot="1" noChangeAspect="1" noTextEdit="1"/>
          </p:cNvSpPr>
          <p:nvPr>
            <p:ph type="sldImg"/>
          </p:nvPr>
        </p:nvSpPr>
        <p:spPr>
          <a:ln/>
        </p:spPr>
      </p:sp>
      <p:sp>
        <p:nvSpPr>
          <p:cNvPr id="191491" name="Notes Placeholder 2"/>
          <p:cNvSpPr>
            <a:spLocks noGrp="1"/>
          </p:cNvSpPr>
          <p:nvPr>
            <p:ph type="body" idx="1"/>
          </p:nvPr>
        </p:nvSpPr>
        <p:spPr>
          <a:noFill/>
          <a:ln/>
        </p:spPr>
        <p:txBody>
          <a:bodyPr/>
          <a:lstStyle/>
          <a:p>
            <a:r>
              <a:rPr lang="en-US" smtClean="0"/>
              <a:t>And, according to the 1928 </a:t>
            </a:r>
            <a:r>
              <a:rPr lang="en-US" i="1" smtClean="0"/>
              <a:t>Lewis Annual</a:t>
            </a:r>
            <a:r>
              <a:rPr lang="en-US" smtClean="0"/>
              <a:t>, “75% of the </a:t>
            </a:r>
            <a:r>
              <a:rPr lang="en-US" b="1" smtClean="0"/>
              <a:t>pottery instructors</a:t>
            </a:r>
            <a:r>
              <a:rPr lang="en-US" smtClean="0"/>
              <a:t> in the United States were trained at Lewis.”</a:t>
            </a:r>
          </a:p>
          <a:p>
            <a:endParaRPr lang="en-US" smtClean="0"/>
          </a:p>
        </p:txBody>
      </p:sp>
      <p:sp>
        <p:nvSpPr>
          <p:cNvPr id="191492" name="Slide Number Placeholder 3"/>
          <p:cNvSpPr>
            <a:spLocks noGrp="1"/>
          </p:cNvSpPr>
          <p:nvPr>
            <p:ph type="sldNum" sz="quarter" idx="5"/>
          </p:nvPr>
        </p:nvSpPr>
        <p:spPr>
          <a:noFill/>
        </p:spPr>
        <p:txBody>
          <a:bodyPr/>
          <a:lstStyle/>
          <a:p>
            <a:fld id="{D8E16150-BFDB-4F5D-BC07-E48FEA10308E}" type="slidenum">
              <a:rPr lang="en-US" smtClean="0"/>
              <a:pPr/>
              <a:t>71</a:t>
            </a:fld>
            <a:endParaRPr lang="en-US" smtClean="0"/>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Slide Image Placeholder 1"/>
          <p:cNvSpPr>
            <a:spLocks noGrp="1" noRot="1" noChangeAspect="1" noTextEdit="1"/>
          </p:cNvSpPr>
          <p:nvPr>
            <p:ph type="sldImg"/>
          </p:nvPr>
        </p:nvSpPr>
        <p:spPr>
          <a:ln/>
        </p:spPr>
      </p:sp>
      <p:sp>
        <p:nvSpPr>
          <p:cNvPr id="192515" name="Notes Placeholder 2"/>
          <p:cNvSpPr>
            <a:spLocks noGrp="1"/>
          </p:cNvSpPr>
          <p:nvPr>
            <p:ph type="body" idx="1"/>
          </p:nvPr>
        </p:nvSpPr>
        <p:spPr>
          <a:noFill/>
          <a:ln/>
        </p:spPr>
        <p:txBody>
          <a:bodyPr/>
          <a:lstStyle/>
          <a:p>
            <a:r>
              <a:rPr lang="en-US" smtClean="0"/>
              <a:t>By 1938, Lewis Institute made its kilns available to other schools and to individual artists.  If anyone knows of extant </a:t>
            </a:r>
            <a:r>
              <a:rPr lang="en-US" b="1" smtClean="0"/>
              <a:t>samples of Lewis pottery</a:t>
            </a:r>
            <a:r>
              <a:rPr lang="en-US" smtClean="0"/>
              <a:t>, please contact me.</a:t>
            </a:r>
          </a:p>
          <a:p>
            <a:endParaRPr lang="en-US" smtClean="0"/>
          </a:p>
        </p:txBody>
      </p:sp>
      <p:sp>
        <p:nvSpPr>
          <p:cNvPr id="192516" name="Slide Number Placeholder 3"/>
          <p:cNvSpPr>
            <a:spLocks noGrp="1"/>
          </p:cNvSpPr>
          <p:nvPr>
            <p:ph type="sldNum" sz="quarter" idx="5"/>
          </p:nvPr>
        </p:nvSpPr>
        <p:spPr>
          <a:noFill/>
        </p:spPr>
        <p:txBody>
          <a:bodyPr/>
          <a:lstStyle/>
          <a:p>
            <a:fld id="{908F3CF6-2606-4CC0-9DA7-B8E947E3EC70}" type="slidenum">
              <a:rPr lang="en-US" smtClean="0"/>
              <a:pPr/>
              <a:t>72</a:t>
            </a:fld>
            <a:endParaRPr lang="en-US" smtClean="0"/>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Slide Image Placeholder 1"/>
          <p:cNvSpPr>
            <a:spLocks noGrp="1" noRot="1" noChangeAspect="1" noTextEdit="1"/>
          </p:cNvSpPr>
          <p:nvPr>
            <p:ph type="sldImg"/>
          </p:nvPr>
        </p:nvSpPr>
        <p:spPr>
          <a:ln/>
        </p:spPr>
      </p:sp>
      <p:sp>
        <p:nvSpPr>
          <p:cNvPr id="193539" name="Notes Placeholder 2"/>
          <p:cNvSpPr>
            <a:spLocks noGrp="1"/>
          </p:cNvSpPr>
          <p:nvPr>
            <p:ph type="body" idx="1"/>
          </p:nvPr>
        </p:nvSpPr>
        <p:spPr>
          <a:noFill/>
          <a:ln/>
        </p:spPr>
        <p:txBody>
          <a:bodyPr/>
          <a:lstStyle/>
          <a:p>
            <a:r>
              <a:rPr lang="en-US" smtClean="0"/>
              <a:t>There was no </a:t>
            </a:r>
            <a:r>
              <a:rPr lang="en-US" i="1" smtClean="0"/>
              <a:t>business</a:t>
            </a:r>
            <a:r>
              <a:rPr lang="en-US" smtClean="0"/>
              <a:t> program at Lewis, but students could study economics, and a number of alumni went on to become involved in commerce at all levels.  To its credit, Lewis turned out a few successful Chicago entrepreneurs, like:           Stuart Brent who started a Chicago bookstore you may have heard of.		</a:t>
            </a:r>
          </a:p>
          <a:p>
            <a:r>
              <a:rPr lang="en-US" b="1" smtClean="0"/>
              <a:t>Business ledger</a:t>
            </a:r>
            <a:endParaRPr lang="en-US" smtClean="0"/>
          </a:p>
          <a:p>
            <a:endParaRPr lang="en-US" smtClean="0"/>
          </a:p>
        </p:txBody>
      </p:sp>
      <p:sp>
        <p:nvSpPr>
          <p:cNvPr id="193540" name="Slide Number Placeholder 3"/>
          <p:cNvSpPr>
            <a:spLocks noGrp="1"/>
          </p:cNvSpPr>
          <p:nvPr>
            <p:ph type="sldNum" sz="quarter" idx="5"/>
          </p:nvPr>
        </p:nvSpPr>
        <p:spPr>
          <a:noFill/>
        </p:spPr>
        <p:txBody>
          <a:bodyPr/>
          <a:lstStyle/>
          <a:p>
            <a:fld id="{AC8BA056-A928-4937-A310-9F0CA9BF3F2D}" type="slidenum">
              <a:rPr lang="en-US" smtClean="0"/>
              <a:pPr/>
              <a:t>73</a:t>
            </a:fld>
            <a:endParaRPr lang="en-US" smtClean="0"/>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Slide Image Placeholder 1"/>
          <p:cNvSpPr>
            <a:spLocks noGrp="1" noRot="1" noChangeAspect="1" noTextEdit="1"/>
          </p:cNvSpPr>
          <p:nvPr>
            <p:ph type="sldImg"/>
          </p:nvPr>
        </p:nvSpPr>
        <p:spPr>
          <a:ln/>
        </p:spPr>
      </p:sp>
      <p:sp>
        <p:nvSpPr>
          <p:cNvPr id="194563" name="Notes Placeholder 2"/>
          <p:cNvSpPr>
            <a:spLocks noGrp="1"/>
          </p:cNvSpPr>
          <p:nvPr>
            <p:ph type="body" idx="1"/>
          </p:nvPr>
        </p:nvSpPr>
        <p:spPr>
          <a:noFill/>
          <a:ln/>
        </p:spPr>
        <p:txBody>
          <a:bodyPr/>
          <a:lstStyle/>
          <a:p>
            <a:r>
              <a:rPr lang="en-US" smtClean="0"/>
              <a:t>And there was Raymond C. and Werner A. Wieboldt who ran a department store chain.  “There are [now] three great Wieboldt department stores….What with Wieboldt at Ashland and the Smyths farther east, Lewis alumni will get a big slice of West Side trade.”  And who were the Smyths?   Well,…	</a:t>
            </a:r>
          </a:p>
          <a:p>
            <a:endParaRPr lang="en-US" b="1" smtClean="0"/>
          </a:p>
          <a:p>
            <a:r>
              <a:rPr lang="en-US" b="1" smtClean="0"/>
              <a:t>Wieboldts’ files</a:t>
            </a:r>
            <a:endParaRPr lang="en-US" smtClean="0"/>
          </a:p>
          <a:p>
            <a:endParaRPr lang="en-US" smtClean="0"/>
          </a:p>
        </p:txBody>
      </p:sp>
      <p:sp>
        <p:nvSpPr>
          <p:cNvPr id="194564" name="Slide Number Placeholder 3"/>
          <p:cNvSpPr>
            <a:spLocks noGrp="1"/>
          </p:cNvSpPr>
          <p:nvPr>
            <p:ph type="sldNum" sz="quarter" idx="5"/>
          </p:nvPr>
        </p:nvSpPr>
        <p:spPr>
          <a:noFill/>
        </p:spPr>
        <p:txBody>
          <a:bodyPr/>
          <a:lstStyle/>
          <a:p>
            <a:fld id="{B2AED788-1BE8-4742-BCD9-DB3E9A376434}" type="slidenum">
              <a:rPr lang="en-US" smtClean="0"/>
              <a:pPr/>
              <a:t>74</a:t>
            </a:fld>
            <a:endParaRPr lang="en-US" smtClean="0"/>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Slide Image Placeholder 1"/>
          <p:cNvSpPr>
            <a:spLocks noGrp="1" noRot="1" noChangeAspect="1" noTextEdit="1"/>
          </p:cNvSpPr>
          <p:nvPr>
            <p:ph type="sldImg"/>
          </p:nvPr>
        </p:nvSpPr>
        <p:spPr>
          <a:ln/>
        </p:spPr>
      </p:sp>
      <p:sp>
        <p:nvSpPr>
          <p:cNvPr id="195587" name="Notes Placeholder 2"/>
          <p:cNvSpPr>
            <a:spLocks noGrp="1"/>
          </p:cNvSpPr>
          <p:nvPr>
            <p:ph type="body" idx="1"/>
          </p:nvPr>
        </p:nvSpPr>
        <p:spPr>
          <a:noFill/>
          <a:ln/>
        </p:spPr>
        <p:txBody>
          <a:bodyPr/>
          <a:lstStyle/>
          <a:p>
            <a:r>
              <a:rPr lang="en-US" smtClean="0"/>
              <a:t>…none other than John M. Smyth and John Usher Smyth, who “are kept busy selling the best furniture in the world.”		</a:t>
            </a:r>
          </a:p>
          <a:p>
            <a:endParaRPr lang="en-US" b="1" smtClean="0"/>
          </a:p>
          <a:p>
            <a:r>
              <a:rPr lang="en-US" b="1" smtClean="0"/>
              <a:t>Smyth letter</a:t>
            </a:r>
            <a:endParaRPr lang="en-US" smtClean="0"/>
          </a:p>
          <a:p>
            <a:endParaRPr lang="en-US" smtClean="0"/>
          </a:p>
        </p:txBody>
      </p:sp>
      <p:sp>
        <p:nvSpPr>
          <p:cNvPr id="195588" name="Slide Number Placeholder 3"/>
          <p:cNvSpPr>
            <a:spLocks noGrp="1"/>
          </p:cNvSpPr>
          <p:nvPr>
            <p:ph type="sldNum" sz="quarter" idx="5"/>
          </p:nvPr>
        </p:nvSpPr>
        <p:spPr>
          <a:noFill/>
        </p:spPr>
        <p:txBody>
          <a:bodyPr/>
          <a:lstStyle/>
          <a:p>
            <a:fld id="{D427F6DB-4FD8-4BF3-B42A-974474693738}" type="slidenum">
              <a:rPr lang="en-US" smtClean="0"/>
              <a:pPr/>
              <a:t>75</a:t>
            </a:fld>
            <a:endParaRPr lang="en-US" smtClean="0"/>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Slide Image Placeholder 1"/>
          <p:cNvSpPr>
            <a:spLocks noGrp="1" noRot="1" noChangeAspect="1" noTextEdit="1"/>
          </p:cNvSpPr>
          <p:nvPr>
            <p:ph type="sldImg"/>
          </p:nvPr>
        </p:nvSpPr>
        <p:spPr>
          <a:ln/>
        </p:spPr>
      </p:sp>
      <p:sp>
        <p:nvSpPr>
          <p:cNvPr id="196611" name="Notes Placeholder 2"/>
          <p:cNvSpPr>
            <a:spLocks noGrp="1"/>
          </p:cNvSpPr>
          <p:nvPr>
            <p:ph type="body" idx="1"/>
          </p:nvPr>
        </p:nvSpPr>
        <p:spPr>
          <a:noFill/>
          <a:ln/>
        </p:spPr>
        <p:txBody>
          <a:bodyPr/>
          <a:lstStyle/>
          <a:p>
            <a:r>
              <a:rPr lang="en-US" smtClean="0"/>
              <a:t>And in the area of serious money, there was financier </a:t>
            </a:r>
            <a:r>
              <a:rPr lang="en-US" b="1" smtClean="0"/>
              <a:t>Harold Leonard Stuart</a:t>
            </a:r>
            <a:r>
              <a:rPr lang="en-US" smtClean="0"/>
              <a:t>, president of the brokerage firm Halsey, Stuart &amp; Co., (later Halsey Stuart Bache).  In 1953, he was described by the financial editor of the </a:t>
            </a:r>
            <a:r>
              <a:rPr lang="en-US" i="1" smtClean="0"/>
              <a:t>Chicago Tribune</a:t>
            </a:r>
            <a:r>
              <a:rPr lang="en-US" smtClean="0"/>
              <a:t> as “probably the Chicagoan most widely known in national financial circles...[and who] had a large part in keeping Chicago one of the world’s great financial centers.”</a:t>
            </a:r>
          </a:p>
          <a:p>
            <a:endParaRPr lang="en-US" smtClean="0"/>
          </a:p>
          <a:p>
            <a:r>
              <a:rPr lang="en-US" smtClean="0"/>
              <a:t>IIT’s Stuart School of Business owes its existence to the Stuart family.</a:t>
            </a:r>
          </a:p>
          <a:p>
            <a:endParaRPr lang="en-US" smtClean="0"/>
          </a:p>
        </p:txBody>
      </p:sp>
      <p:sp>
        <p:nvSpPr>
          <p:cNvPr id="196612" name="Slide Number Placeholder 3"/>
          <p:cNvSpPr>
            <a:spLocks noGrp="1"/>
          </p:cNvSpPr>
          <p:nvPr>
            <p:ph type="sldNum" sz="quarter" idx="5"/>
          </p:nvPr>
        </p:nvSpPr>
        <p:spPr>
          <a:noFill/>
        </p:spPr>
        <p:txBody>
          <a:bodyPr/>
          <a:lstStyle/>
          <a:p>
            <a:fld id="{46763FAC-8714-4BB3-8134-9DF2841956FA}" type="slidenum">
              <a:rPr lang="en-US" smtClean="0"/>
              <a:pPr/>
              <a:t>76</a:t>
            </a:fld>
            <a:endParaRPr lang="en-US" smtClean="0"/>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Slide Image Placeholder 1"/>
          <p:cNvSpPr>
            <a:spLocks noGrp="1" noRot="1" noChangeAspect="1" noTextEdit="1"/>
          </p:cNvSpPr>
          <p:nvPr>
            <p:ph type="sldImg"/>
          </p:nvPr>
        </p:nvSpPr>
        <p:spPr>
          <a:ln/>
        </p:spPr>
      </p:sp>
      <p:sp>
        <p:nvSpPr>
          <p:cNvPr id="197635" name="Notes Placeholder 2"/>
          <p:cNvSpPr>
            <a:spLocks noGrp="1"/>
          </p:cNvSpPr>
          <p:nvPr>
            <p:ph type="body" idx="1"/>
          </p:nvPr>
        </p:nvSpPr>
        <p:spPr>
          <a:noFill/>
          <a:ln/>
        </p:spPr>
        <p:txBody>
          <a:bodyPr/>
          <a:lstStyle/>
          <a:p>
            <a:r>
              <a:rPr lang="en-US" smtClean="0"/>
              <a:t>Lewis wasn’t all academics.  </a:t>
            </a:r>
            <a:r>
              <a:rPr lang="en-US" b="1" smtClean="0"/>
              <a:t>George Lee Tenney</a:t>
            </a:r>
            <a:r>
              <a:rPr lang="en-US" smtClean="0"/>
              <a:t> was both the music instructor and director of physical education.  Known as “Uncle George” by all at the school, in the 1927 </a:t>
            </a:r>
            <a:r>
              <a:rPr lang="en-US" i="1" smtClean="0"/>
              <a:t>Lewis Annual</a:t>
            </a:r>
            <a:r>
              <a:rPr lang="en-US" smtClean="0"/>
              <a:t>, the students wrote to him, “...sweet singer and brilliant musical director; patient professor of a dead language which you make to live again;...the </a:t>
            </a:r>
            <a:r>
              <a:rPr lang="en-US" i="1" smtClean="0"/>
              <a:t>Annual</a:t>
            </a:r>
            <a:r>
              <a:rPr lang="en-US" smtClean="0"/>
              <a:t> now grants you the degree of Avuncular Georgos, with all the nephews and nieces thereunto appertaining.”</a:t>
            </a:r>
          </a:p>
          <a:p>
            <a:endParaRPr lang="en-US" smtClean="0"/>
          </a:p>
        </p:txBody>
      </p:sp>
      <p:sp>
        <p:nvSpPr>
          <p:cNvPr id="197636" name="Slide Number Placeholder 3"/>
          <p:cNvSpPr>
            <a:spLocks noGrp="1"/>
          </p:cNvSpPr>
          <p:nvPr>
            <p:ph type="sldNum" sz="quarter" idx="5"/>
          </p:nvPr>
        </p:nvSpPr>
        <p:spPr>
          <a:noFill/>
        </p:spPr>
        <p:txBody>
          <a:bodyPr/>
          <a:lstStyle/>
          <a:p>
            <a:fld id="{181EA22A-AD12-42C1-A903-9A846109AACD}" type="slidenum">
              <a:rPr lang="en-US" smtClean="0"/>
              <a:pPr/>
              <a:t>77</a:t>
            </a:fld>
            <a:endParaRPr lang="en-US" smtClean="0"/>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Slide Image Placeholder 1"/>
          <p:cNvSpPr>
            <a:spLocks noGrp="1" noRot="1" noChangeAspect="1" noTextEdit="1"/>
          </p:cNvSpPr>
          <p:nvPr>
            <p:ph type="sldImg"/>
          </p:nvPr>
        </p:nvSpPr>
        <p:spPr>
          <a:ln/>
        </p:spPr>
      </p:sp>
      <p:sp>
        <p:nvSpPr>
          <p:cNvPr id="198659" name="Notes Placeholder 2"/>
          <p:cNvSpPr>
            <a:spLocks noGrp="1"/>
          </p:cNvSpPr>
          <p:nvPr>
            <p:ph type="body" idx="1"/>
          </p:nvPr>
        </p:nvSpPr>
        <p:spPr>
          <a:noFill/>
          <a:ln/>
        </p:spPr>
        <p:txBody>
          <a:bodyPr/>
          <a:lstStyle/>
          <a:p>
            <a:r>
              <a:rPr lang="en-US" smtClean="0"/>
              <a:t>One student in particular who apparently did better on the athletic field than in the classroom was </a:t>
            </a:r>
            <a:r>
              <a:rPr lang="en-US" b="1" smtClean="0"/>
              <a:t>William Hogenson</a:t>
            </a:r>
            <a:r>
              <a:rPr lang="en-US" smtClean="0"/>
              <a:t> who made a name for himself in local track and field meets -- and then went on to win three medals in the 1904 Olympics.</a:t>
            </a:r>
          </a:p>
          <a:p>
            <a:endParaRPr lang="en-US" smtClean="0"/>
          </a:p>
        </p:txBody>
      </p:sp>
      <p:sp>
        <p:nvSpPr>
          <p:cNvPr id="198660" name="Slide Number Placeholder 3"/>
          <p:cNvSpPr>
            <a:spLocks noGrp="1"/>
          </p:cNvSpPr>
          <p:nvPr>
            <p:ph type="sldNum" sz="quarter" idx="5"/>
          </p:nvPr>
        </p:nvSpPr>
        <p:spPr>
          <a:noFill/>
        </p:spPr>
        <p:txBody>
          <a:bodyPr/>
          <a:lstStyle/>
          <a:p>
            <a:fld id="{29241A2A-2221-4886-A939-F81BA7118E5F}" type="slidenum">
              <a:rPr lang="en-US" smtClean="0"/>
              <a:pPr/>
              <a:t>78</a:t>
            </a:fld>
            <a:endParaRPr lang="en-US" smtClean="0"/>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Slide Image Placeholder 1"/>
          <p:cNvSpPr>
            <a:spLocks noGrp="1" noRot="1" noChangeAspect="1" noTextEdit="1"/>
          </p:cNvSpPr>
          <p:nvPr>
            <p:ph type="sldImg"/>
          </p:nvPr>
        </p:nvSpPr>
        <p:spPr>
          <a:ln/>
        </p:spPr>
      </p:sp>
      <p:sp>
        <p:nvSpPr>
          <p:cNvPr id="199683" name="Notes Placeholder 2"/>
          <p:cNvSpPr>
            <a:spLocks noGrp="1"/>
          </p:cNvSpPr>
          <p:nvPr>
            <p:ph type="body" idx="1"/>
          </p:nvPr>
        </p:nvSpPr>
        <p:spPr>
          <a:noFill/>
          <a:ln/>
        </p:spPr>
        <p:txBody>
          <a:bodyPr/>
          <a:lstStyle/>
          <a:p>
            <a:r>
              <a:rPr lang="en-US" dirty="0" smtClean="0"/>
              <a:t>Notes removed</a:t>
            </a:r>
            <a:endParaRPr lang="en-US" dirty="0" smtClean="0"/>
          </a:p>
        </p:txBody>
      </p:sp>
      <p:sp>
        <p:nvSpPr>
          <p:cNvPr id="199684" name="Slide Number Placeholder 3"/>
          <p:cNvSpPr>
            <a:spLocks noGrp="1"/>
          </p:cNvSpPr>
          <p:nvPr>
            <p:ph type="sldNum" sz="quarter" idx="5"/>
          </p:nvPr>
        </p:nvSpPr>
        <p:spPr>
          <a:noFill/>
        </p:spPr>
        <p:txBody>
          <a:bodyPr/>
          <a:lstStyle/>
          <a:p>
            <a:fld id="{9ADCDE4C-3255-4DE9-9AD0-00F37115A573}" type="slidenum">
              <a:rPr lang="en-US" smtClean="0"/>
              <a:pPr/>
              <a:t>79</a:t>
            </a:fld>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Slide Image Placeholder 1"/>
          <p:cNvSpPr>
            <a:spLocks noGrp="1" noRot="1" noChangeAspect="1" noTextEdit="1"/>
          </p:cNvSpPr>
          <p:nvPr>
            <p:ph type="sldImg"/>
          </p:nvPr>
        </p:nvSpPr>
        <p:spPr>
          <a:ln/>
        </p:spPr>
      </p:sp>
      <p:sp>
        <p:nvSpPr>
          <p:cNvPr id="126979" name="Notes Placeholder 2"/>
          <p:cNvSpPr>
            <a:spLocks noGrp="1"/>
          </p:cNvSpPr>
          <p:nvPr>
            <p:ph type="body" idx="1"/>
          </p:nvPr>
        </p:nvSpPr>
        <p:spPr>
          <a:noFill/>
          <a:ln/>
        </p:spPr>
        <p:txBody>
          <a:bodyPr/>
          <a:lstStyle/>
          <a:p>
            <a:r>
              <a:rPr lang="en-US" b="1" smtClean="0"/>
              <a:t>Allen C. Lewis</a:t>
            </a:r>
            <a:r>
              <a:rPr lang="en-US" smtClean="0"/>
              <a:t> was a descendant of John Lewis, one of New England’s earliest immigrant families.  Allen moved as a young man from Connecticut to Elgin, Ill. where he was a druggist.  Following the death of his wife and infant son, he moved to Chicago where he became a businessman and managed a growing number of investments.  He inherited some wealth from a brother who died in 1874, much of which was in railroad bonds.  Lewis added real estate to the portfolio, including property in Chicago’s original plat.  And in the few short years he lived after the Chicago Fire (he died in 1877), he was a merchant of one of the most valuable commodities the city had – land in the area devastated by the fire and ripe for development.		</a:t>
            </a:r>
            <a:r>
              <a:rPr lang="en-US" b="1" smtClean="0"/>
              <a:t>Odd Fellow</a:t>
            </a:r>
            <a:endParaRPr lang="en-US" smtClean="0"/>
          </a:p>
          <a:p>
            <a:endParaRPr lang="en-US" smtClean="0"/>
          </a:p>
        </p:txBody>
      </p:sp>
      <p:sp>
        <p:nvSpPr>
          <p:cNvPr id="126980" name="Slide Number Placeholder 3"/>
          <p:cNvSpPr>
            <a:spLocks noGrp="1"/>
          </p:cNvSpPr>
          <p:nvPr>
            <p:ph type="sldNum" sz="quarter" idx="5"/>
          </p:nvPr>
        </p:nvSpPr>
        <p:spPr>
          <a:noFill/>
        </p:spPr>
        <p:txBody>
          <a:bodyPr/>
          <a:lstStyle/>
          <a:p>
            <a:fld id="{AB7E30A1-342A-470C-A448-0079C526BB7A}" type="slidenum">
              <a:rPr lang="en-US" smtClean="0"/>
              <a:pPr/>
              <a:t>8</a:t>
            </a:fld>
            <a:endParaRPr lang="en-US" smtClean="0"/>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Slide Image Placeholder 1"/>
          <p:cNvSpPr>
            <a:spLocks noGrp="1" noRot="1" noChangeAspect="1" noTextEdit="1"/>
          </p:cNvSpPr>
          <p:nvPr>
            <p:ph type="sldImg"/>
          </p:nvPr>
        </p:nvSpPr>
        <p:spPr>
          <a:ln/>
        </p:spPr>
      </p:sp>
      <p:sp>
        <p:nvSpPr>
          <p:cNvPr id="200707" name="Notes Placeholder 2"/>
          <p:cNvSpPr>
            <a:spLocks noGrp="1"/>
          </p:cNvSpPr>
          <p:nvPr>
            <p:ph type="body" idx="1"/>
          </p:nvPr>
        </p:nvSpPr>
        <p:spPr>
          <a:noFill/>
          <a:ln/>
        </p:spPr>
        <p:txBody>
          <a:bodyPr/>
          <a:lstStyle/>
          <a:p>
            <a:r>
              <a:rPr lang="en-US" smtClean="0"/>
              <a:t>One of my two thesis statements about Lewis Institute is this:  Lewis Institute, through its founder, director, and dean (whom we have yet to talk about) created innovative learning opportunities which were instrumental in shaping higher education in Chicago in the early 20th century.  Here’s more evidence of that.</a:t>
            </a:r>
          </a:p>
          <a:p>
            <a:endParaRPr lang="en-US" b="1" smtClean="0"/>
          </a:p>
          <a:p>
            <a:r>
              <a:rPr lang="en-US" b="1" smtClean="0"/>
              <a:t>Building auditorium</a:t>
            </a:r>
            <a:endParaRPr lang="en-US" smtClean="0"/>
          </a:p>
          <a:p>
            <a:endParaRPr lang="en-US" smtClean="0"/>
          </a:p>
        </p:txBody>
      </p:sp>
      <p:sp>
        <p:nvSpPr>
          <p:cNvPr id="200708" name="Slide Number Placeholder 3"/>
          <p:cNvSpPr>
            <a:spLocks noGrp="1"/>
          </p:cNvSpPr>
          <p:nvPr>
            <p:ph type="sldNum" sz="quarter" idx="5"/>
          </p:nvPr>
        </p:nvSpPr>
        <p:spPr>
          <a:noFill/>
        </p:spPr>
        <p:txBody>
          <a:bodyPr/>
          <a:lstStyle/>
          <a:p>
            <a:fld id="{99143C7B-876D-43C5-AD38-4EBADB8DA1EF}" type="slidenum">
              <a:rPr lang="en-US" smtClean="0"/>
              <a:pPr/>
              <a:t>80</a:t>
            </a:fld>
            <a:endParaRPr lang="en-US" smtClean="0"/>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Slide Image Placeholder 1"/>
          <p:cNvSpPr>
            <a:spLocks noGrp="1" noRot="1" noChangeAspect="1" noTextEdit="1"/>
          </p:cNvSpPr>
          <p:nvPr>
            <p:ph type="sldImg"/>
          </p:nvPr>
        </p:nvSpPr>
        <p:spPr>
          <a:ln/>
        </p:spPr>
      </p:sp>
      <p:sp>
        <p:nvSpPr>
          <p:cNvPr id="201731" name="Notes Placeholder 2"/>
          <p:cNvSpPr>
            <a:spLocks noGrp="1"/>
          </p:cNvSpPr>
          <p:nvPr>
            <p:ph type="body" idx="1"/>
          </p:nvPr>
        </p:nvSpPr>
        <p:spPr>
          <a:noFill/>
          <a:ln/>
        </p:spPr>
        <p:txBody>
          <a:bodyPr/>
          <a:lstStyle/>
          <a:p>
            <a:r>
              <a:rPr lang="en-US" smtClean="0"/>
              <a:t>In addition to its traditional college program which we’ve been discussing, and the junior college program I already mentioned, Lewis  Institute created other opportunities for post-elementary level learners.  Some of these innovations we now associate as standard offerings in community colleges across this country.  For instance, through its academy, Lewis offered remedial program opportunities to older children and adults who were not academically ready to enter a college program.	</a:t>
            </a:r>
          </a:p>
          <a:p>
            <a:endParaRPr lang="en-US" b="1" smtClean="0"/>
          </a:p>
          <a:p>
            <a:r>
              <a:rPr lang="en-US" b="1" smtClean="0"/>
              <a:t>High school 1907</a:t>
            </a:r>
            <a:endParaRPr lang="en-US" smtClean="0"/>
          </a:p>
          <a:p>
            <a:endParaRPr lang="en-US" smtClean="0"/>
          </a:p>
        </p:txBody>
      </p:sp>
      <p:sp>
        <p:nvSpPr>
          <p:cNvPr id="201732" name="Slide Number Placeholder 3"/>
          <p:cNvSpPr>
            <a:spLocks noGrp="1"/>
          </p:cNvSpPr>
          <p:nvPr>
            <p:ph type="sldNum" sz="quarter" idx="5"/>
          </p:nvPr>
        </p:nvSpPr>
        <p:spPr>
          <a:noFill/>
        </p:spPr>
        <p:txBody>
          <a:bodyPr/>
          <a:lstStyle/>
          <a:p>
            <a:fld id="{12711380-E812-42A8-AB64-823BB56A7010}" type="slidenum">
              <a:rPr lang="en-US" smtClean="0"/>
              <a:pPr/>
              <a:t>81</a:t>
            </a:fld>
            <a:endParaRPr lang="en-US" smtClean="0"/>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Slide Image Placeholder 1"/>
          <p:cNvSpPr>
            <a:spLocks noGrp="1" noRot="1" noChangeAspect="1" noTextEdit="1"/>
          </p:cNvSpPr>
          <p:nvPr>
            <p:ph type="sldImg"/>
          </p:nvPr>
        </p:nvSpPr>
        <p:spPr>
          <a:ln/>
        </p:spPr>
      </p:sp>
      <p:sp>
        <p:nvSpPr>
          <p:cNvPr id="202755" name="Notes Placeholder 2"/>
          <p:cNvSpPr>
            <a:spLocks noGrp="1"/>
          </p:cNvSpPr>
          <p:nvPr>
            <p:ph type="body" idx="1"/>
          </p:nvPr>
        </p:nvSpPr>
        <p:spPr>
          <a:noFill/>
          <a:ln/>
        </p:spPr>
        <p:txBody>
          <a:bodyPr/>
          <a:lstStyle/>
          <a:p>
            <a:r>
              <a:rPr lang="en-US" smtClean="0"/>
              <a:t>The Lewis academy operated from 1896 - 1916, and students were allowed to choose some elective courses for their program -- a radical idea at the time which drew criticism from the professional academic community.  The Academy was discontinued in 1916, only after free public high schools became generally available in Chicago.  This is the Academy Class of 1912.  </a:t>
            </a:r>
            <a:r>
              <a:rPr lang="en-US" b="1" smtClean="0"/>
              <a:t>The flag,</a:t>
            </a:r>
            <a:r>
              <a:rPr lang="en-US" smtClean="0"/>
              <a:t> by the way, measures about 8 yards wide which I take to be a measure of the degree of patriotism which permeated this school filled with first and second generation Americans.</a:t>
            </a:r>
          </a:p>
        </p:txBody>
      </p:sp>
      <p:sp>
        <p:nvSpPr>
          <p:cNvPr id="202756" name="Slide Number Placeholder 3"/>
          <p:cNvSpPr>
            <a:spLocks noGrp="1"/>
          </p:cNvSpPr>
          <p:nvPr>
            <p:ph type="sldNum" sz="quarter" idx="5"/>
          </p:nvPr>
        </p:nvSpPr>
        <p:spPr>
          <a:noFill/>
        </p:spPr>
        <p:txBody>
          <a:bodyPr/>
          <a:lstStyle/>
          <a:p>
            <a:fld id="{B88FCBE5-A79E-44EA-966C-F7439ABA2ACB}" type="slidenum">
              <a:rPr lang="en-US" smtClean="0"/>
              <a:pPr/>
              <a:t>82</a:t>
            </a:fld>
            <a:endParaRPr lang="en-US" smtClean="0"/>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Slide Image Placeholder 1"/>
          <p:cNvSpPr>
            <a:spLocks noGrp="1" noRot="1" noChangeAspect="1" noTextEdit="1"/>
          </p:cNvSpPr>
          <p:nvPr>
            <p:ph type="sldImg"/>
          </p:nvPr>
        </p:nvSpPr>
        <p:spPr>
          <a:ln/>
        </p:spPr>
      </p:sp>
      <p:sp>
        <p:nvSpPr>
          <p:cNvPr id="203779" name="Notes Placeholder 2"/>
          <p:cNvSpPr>
            <a:spLocks noGrp="1"/>
          </p:cNvSpPr>
          <p:nvPr>
            <p:ph type="body" idx="1"/>
          </p:nvPr>
        </p:nvSpPr>
        <p:spPr>
          <a:noFill/>
          <a:ln/>
        </p:spPr>
        <p:txBody>
          <a:bodyPr/>
          <a:lstStyle/>
          <a:p>
            <a:r>
              <a:rPr lang="en-US" smtClean="0"/>
              <a:t>One of the academy’s most famous son’s was none other than </a:t>
            </a:r>
            <a:r>
              <a:rPr lang="en-US" b="1" smtClean="0"/>
              <a:t>Benny Goodman</a:t>
            </a:r>
            <a:r>
              <a:rPr lang="en-US" smtClean="0"/>
              <a:t> who recalled, in his autobiography, </a:t>
            </a:r>
            <a:r>
              <a:rPr lang="en-US" u="sng" smtClean="0"/>
              <a:t>The Kingdom of Swing</a:t>
            </a:r>
            <a:r>
              <a:rPr lang="en-US" smtClean="0"/>
              <a:t>, his account of going to Lewis in 1923 at age 14:  “...the best thing about it was the fact that you didn’t have to get there before 11:30 in the morning.  Since I was working several nights a week, this sounded good; ....”  That said, Benny only attended for one or two terms:  “...One year of high [school] was all the schooling I ever had.  Then, too, as I have said, the laws in Chicago at the time didn’t require a kid to go to school after he was fourteen.”</a:t>
            </a:r>
          </a:p>
          <a:p>
            <a:endParaRPr lang="en-US" smtClean="0"/>
          </a:p>
        </p:txBody>
      </p:sp>
      <p:sp>
        <p:nvSpPr>
          <p:cNvPr id="203780" name="Slide Number Placeholder 3"/>
          <p:cNvSpPr>
            <a:spLocks noGrp="1"/>
          </p:cNvSpPr>
          <p:nvPr>
            <p:ph type="sldNum" sz="quarter" idx="5"/>
          </p:nvPr>
        </p:nvSpPr>
        <p:spPr>
          <a:noFill/>
        </p:spPr>
        <p:txBody>
          <a:bodyPr/>
          <a:lstStyle/>
          <a:p>
            <a:fld id="{05DBEDF2-1AE6-4E8D-8189-7215BFD2DC78}" type="slidenum">
              <a:rPr lang="en-US" smtClean="0"/>
              <a:pPr/>
              <a:t>83</a:t>
            </a:fld>
            <a:endParaRPr lang="en-US" smtClean="0"/>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Slide Image Placeholder 1"/>
          <p:cNvSpPr>
            <a:spLocks noGrp="1" noRot="1" noChangeAspect="1" noTextEdit="1"/>
          </p:cNvSpPr>
          <p:nvPr>
            <p:ph type="sldImg"/>
          </p:nvPr>
        </p:nvSpPr>
        <p:spPr>
          <a:ln/>
        </p:spPr>
      </p:sp>
      <p:sp>
        <p:nvSpPr>
          <p:cNvPr id="204803" name="Notes Placeholder 2"/>
          <p:cNvSpPr>
            <a:spLocks noGrp="1"/>
          </p:cNvSpPr>
          <p:nvPr>
            <p:ph type="body" idx="1"/>
          </p:nvPr>
        </p:nvSpPr>
        <p:spPr>
          <a:noFill/>
          <a:ln/>
        </p:spPr>
        <p:txBody>
          <a:bodyPr/>
          <a:lstStyle/>
          <a:p>
            <a:r>
              <a:rPr lang="en-US" smtClean="0"/>
              <a:t>From the time it opened, Lewis offered a </a:t>
            </a:r>
            <a:r>
              <a:rPr lang="en-US" b="1" smtClean="0"/>
              <a:t>night school</a:t>
            </a:r>
            <a:r>
              <a:rPr lang="en-US" smtClean="0"/>
              <a:t> to provide </a:t>
            </a:r>
            <a:r>
              <a:rPr lang="en-US" i="1" smtClean="0"/>
              <a:t>college</a:t>
            </a:r>
            <a:r>
              <a:rPr lang="en-US" smtClean="0"/>
              <a:t> level education to working adults (defined as those over 18 years old) who could not attend during the day.  A provision for this program was included in the Lewis Will, and is believed to be the first such legal provision for </a:t>
            </a:r>
            <a:r>
              <a:rPr lang="en-US" i="1" smtClean="0"/>
              <a:t>adult</a:t>
            </a:r>
            <a:r>
              <a:rPr lang="en-US" smtClean="0"/>
              <a:t> education in the country. By 1915, over 25,000 people had taken one or more evening classes.  Beginning in 1917, evening students could receive a B.S. or Associate degree on completion of their program.</a:t>
            </a:r>
          </a:p>
          <a:p>
            <a:endParaRPr lang="en-US" smtClean="0"/>
          </a:p>
        </p:txBody>
      </p:sp>
      <p:sp>
        <p:nvSpPr>
          <p:cNvPr id="204804" name="Slide Number Placeholder 3"/>
          <p:cNvSpPr>
            <a:spLocks noGrp="1"/>
          </p:cNvSpPr>
          <p:nvPr>
            <p:ph type="sldNum" sz="quarter" idx="5"/>
          </p:nvPr>
        </p:nvSpPr>
        <p:spPr>
          <a:noFill/>
        </p:spPr>
        <p:txBody>
          <a:bodyPr/>
          <a:lstStyle/>
          <a:p>
            <a:fld id="{801548AD-64E4-4005-A28C-EA32B90AA683}" type="slidenum">
              <a:rPr lang="en-US" smtClean="0"/>
              <a:pPr/>
              <a:t>84</a:t>
            </a:fld>
            <a:endParaRPr lang="en-US" smtClean="0"/>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Slide Image Placeholder 1"/>
          <p:cNvSpPr>
            <a:spLocks noGrp="1" noRot="1" noChangeAspect="1" noTextEdit="1"/>
          </p:cNvSpPr>
          <p:nvPr>
            <p:ph type="sldImg"/>
          </p:nvPr>
        </p:nvSpPr>
        <p:spPr>
          <a:ln/>
        </p:spPr>
      </p:sp>
      <p:sp>
        <p:nvSpPr>
          <p:cNvPr id="205827" name="Notes Placeholder 2"/>
          <p:cNvSpPr>
            <a:spLocks noGrp="1"/>
          </p:cNvSpPr>
          <p:nvPr>
            <p:ph type="body" idx="1"/>
          </p:nvPr>
        </p:nvSpPr>
        <p:spPr>
          <a:noFill/>
          <a:ln/>
        </p:spPr>
        <p:txBody>
          <a:bodyPr/>
          <a:lstStyle/>
          <a:p>
            <a:r>
              <a:rPr lang="en-US" smtClean="0"/>
              <a:t>Reportedly, some students took 10 or 15 years to complete the work, attesting to the dedication of these adult learners to partake in one promise of the American Dream which had drawn them to this country in the first place.  Classes were held from 4 - 6 pm, 6 - 8 pm, and 8 - 10 pm -- 100 minutes each.	</a:t>
            </a:r>
          </a:p>
          <a:p>
            <a:endParaRPr lang="en-US" b="1" smtClean="0"/>
          </a:p>
          <a:p>
            <a:r>
              <a:rPr lang="en-US" b="1" smtClean="0"/>
              <a:t>Mechanical lab</a:t>
            </a:r>
            <a:endParaRPr lang="en-US" smtClean="0"/>
          </a:p>
          <a:p>
            <a:endParaRPr lang="en-US" smtClean="0"/>
          </a:p>
        </p:txBody>
      </p:sp>
      <p:sp>
        <p:nvSpPr>
          <p:cNvPr id="205828" name="Slide Number Placeholder 3"/>
          <p:cNvSpPr>
            <a:spLocks noGrp="1"/>
          </p:cNvSpPr>
          <p:nvPr>
            <p:ph type="sldNum" sz="quarter" idx="5"/>
          </p:nvPr>
        </p:nvSpPr>
        <p:spPr>
          <a:noFill/>
        </p:spPr>
        <p:txBody>
          <a:bodyPr/>
          <a:lstStyle/>
          <a:p>
            <a:fld id="{F229A74D-1BC6-4A3D-9581-E10BA98F0ECC}" type="slidenum">
              <a:rPr lang="en-US" smtClean="0"/>
              <a:pPr/>
              <a:t>85</a:t>
            </a:fld>
            <a:endParaRPr lang="en-US" smtClean="0"/>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Slide Image Placeholder 1"/>
          <p:cNvSpPr>
            <a:spLocks noGrp="1" noRot="1" noChangeAspect="1" noTextEdit="1"/>
          </p:cNvSpPr>
          <p:nvPr>
            <p:ph type="sldImg"/>
          </p:nvPr>
        </p:nvSpPr>
        <p:spPr>
          <a:ln/>
        </p:spPr>
      </p:sp>
      <p:sp>
        <p:nvSpPr>
          <p:cNvPr id="206851" name="Notes Placeholder 2"/>
          <p:cNvSpPr>
            <a:spLocks noGrp="1"/>
          </p:cNvSpPr>
          <p:nvPr>
            <p:ph type="body" idx="1"/>
          </p:nvPr>
        </p:nvSpPr>
        <p:spPr>
          <a:noFill/>
          <a:ln/>
        </p:spPr>
        <p:txBody>
          <a:bodyPr/>
          <a:lstStyle/>
          <a:p>
            <a:r>
              <a:rPr lang="en-US" smtClean="0"/>
              <a:t>To further </a:t>
            </a:r>
            <a:r>
              <a:rPr lang="en-US" i="1" smtClean="0"/>
              <a:t>strengthen</a:t>
            </a:r>
            <a:r>
              <a:rPr lang="en-US" smtClean="0"/>
              <a:t> academic degrees, as evidence of a graduate’s qualification to enter the work force, Director Carman was one of the originators of the North Central Association of Colleges and Secondary Schools which became the accrediting body for high school and college programs.  In fact, Lewis hosted the first meeting in 1897 at which the organization was formed.</a:t>
            </a:r>
          </a:p>
          <a:p>
            <a:endParaRPr lang="en-US" b="1" smtClean="0"/>
          </a:p>
          <a:p>
            <a:r>
              <a:rPr lang="en-US" b="1" smtClean="0"/>
              <a:t>Carman portrait/Moffett</a:t>
            </a:r>
            <a:endParaRPr lang="en-US" smtClean="0"/>
          </a:p>
          <a:p>
            <a:endParaRPr lang="en-US" smtClean="0"/>
          </a:p>
        </p:txBody>
      </p:sp>
      <p:sp>
        <p:nvSpPr>
          <p:cNvPr id="206852" name="Slide Number Placeholder 3"/>
          <p:cNvSpPr>
            <a:spLocks noGrp="1"/>
          </p:cNvSpPr>
          <p:nvPr>
            <p:ph type="sldNum" sz="quarter" idx="5"/>
          </p:nvPr>
        </p:nvSpPr>
        <p:spPr>
          <a:noFill/>
        </p:spPr>
        <p:txBody>
          <a:bodyPr/>
          <a:lstStyle/>
          <a:p>
            <a:fld id="{6451CA23-50F4-4D76-A216-9BE32674BEB7}" type="slidenum">
              <a:rPr lang="en-US" smtClean="0"/>
              <a:pPr/>
              <a:t>86</a:t>
            </a:fld>
            <a:endParaRPr lang="en-US" smtClean="0"/>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Slide Image Placeholder 1"/>
          <p:cNvSpPr>
            <a:spLocks noGrp="1" noRot="1" noChangeAspect="1" noTextEdit="1"/>
          </p:cNvSpPr>
          <p:nvPr>
            <p:ph type="sldImg"/>
          </p:nvPr>
        </p:nvSpPr>
        <p:spPr>
          <a:ln/>
        </p:spPr>
      </p:sp>
      <p:sp>
        <p:nvSpPr>
          <p:cNvPr id="207875" name="Notes Placeholder 2"/>
          <p:cNvSpPr>
            <a:spLocks noGrp="1"/>
          </p:cNvSpPr>
          <p:nvPr>
            <p:ph type="body" idx="1"/>
          </p:nvPr>
        </p:nvSpPr>
        <p:spPr>
          <a:noFill/>
          <a:ln/>
        </p:spPr>
        <p:txBody>
          <a:bodyPr/>
          <a:lstStyle/>
          <a:p>
            <a:r>
              <a:rPr lang="en-US" dirty="0" smtClean="0"/>
              <a:t>During the 44 years of its existence, Lewis Institute enrolled over 100,000 students.  I must say, when I encountered that figure, I was skeptical, but one of the record series in the Lewis collection is the student files, 815 boxes containing some 65,000 files.  In addition to these records of the day students, there are two hand-typed volumes with 1500 pages showing names and student counts for classes like “Glassblowing, 1940” or “evening and summer students.”  </a:t>
            </a:r>
          </a:p>
          <a:p>
            <a:endParaRPr lang="en-US" b="1" dirty="0" smtClean="0"/>
          </a:p>
          <a:p>
            <a:r>
              <a:rPr lang="en-US" b="1" dirty="0" smtClean="0"/>
              <a:t>Box 604 and folders</a:t>
            </a:r>
            <a:endParaRPr lang="en-US" dirty="0" smtClean="0"/>
          </a:p>
          <a:p>
            <a:endParaRPr lang="en-US" dirty="0" smtClean="0"/>
          </a:p>
        </p:txBody>
      </p:sp>
      <p:sp>
        <p:nvSpPr>
          <p:cNvPr id="207876" name="Slide Number Placeholder 3"/>
          <p:cNvSpPr>
            <a:spLocks noGrp="1"/>
          </p:cNvSpPr>
          <p:nvPr>
            <p:ph type="sldNum" sz="quarter" idx="5"/>
          </p:nvPr>
        </p:nvSpPr>
        <p:spPr>
          <a:noFill/>
        </p:spPr>
        <p:txBody>
          <a:bodyPr/>
          <a:lstStyle/>
          <a:p>
            <a:fld id="{489793FA-7042-417C-8008-E5C1FE2F836B}" type="slidenum">
              <a:rPr lang="en-US" smtClean="0"/>
              <a:pPr/>
              <a:t>87</a:t>
            </a:fld>
            <a:endParaRPr lang="en-US" smtClean="0"/>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Slide Image Placeholder 1"/>
          <p:cNvSpPr>
            <a:spLocks noGrp="1" noRot="1" noChangeAspect="1" noTextEdit="1"/>
          </p:cNvSpPr>
          <p:nvPr>
            <p:ph type="sldImg"/>
          </p:nvPr>
        </p:nvSpPr>
        <p:spPr>
          <a:ln/>
        </p:spPr>
      </p:sp>
      <p:sp>
        <p:nvSpPr>
          <p:cNvPr id="208899" name="Notes Placeholder 2"/>
          <p:cNvSpPr>
            <a:spLocks noGrp="1"/>
          </p:cNvSpPr>
          <p:nvPr>
            <p:ph type="body" idx="1"/>
          </p:nvPr>
        </p:nvSpPr>
        <p:spPr>
          <a:noFill/>
          <a:ln/>
        </p:spPr>
        <p:txBody>
          <a:bodyPr/>
          <a:lstStyle/>
          <a:p>
            <a:r>
              <a:rPr lang="en-US" b="1" smtClean="0"/>
              <a:t>Agness </a:t>
            </a:r>
            <a:r>
              <a:rPr lang="en-US" smtClean="0"/>
              <a:t>(sic) </a:t>
            </a:r>
            <a:r>
              <a:rPr lang="en-US" b="1" smtClean="0"/>
              <a:t>Kaufman</a:t>
            </a:r>
            <a:r>
              <a:rPr lang="en-US" smtClean="0"/>
              <a:t> was, </a:t>
            </a:r>
            <a:r>
              <a:rPr lang="en-US" i="1" smtClean="0"/>
              <a:t>first</a:t>
            </a:r>
            <a:r>
              <a:rPr lang="en-US" smtClean="0"/>
              <a:t>, a student, then secretary of the alumni association, and later an instructor at Lewis </a:t>
            </a:r>
            <a:r>
              <a:rPr lang="en-US" i="1" smtClean="0"/>
              <a:t>before</a:t>
            </a:r>
            <a:r>
              <a:rPr lang="en-US" smtClean="0"/>
              <a:t> becoming its registrar.  Described by one student as the person who “faithfully maintained and </a:t>
            </a:r>
            <a:r>
              <a:rPr lang="en-US" i="1" smtClean="0"/>
              <a:t>protected</a:t>
            </a:r>
            <a:r>
              <a:rPr lang="en-US" smtClean="0"/>
              <a:t> [emphasis mine] the records of the students,” Kaufman continued as registrar at IIT after the merger, until 1947, and is the person who counted the100,000  Lewis students.</a:t>
            </a:r>
          </a:p>
          <a:p>
            <a:endParaRPr lang="en-US" smtClean="0"/>
          </a:p>
        </p:txBody>
      </p:sp>
      <p:sp>
        <p:nvSpPr>
          <p:cNvPr id="208900" name="Slide Number Placeholder 3"/>
          <p:cNvSpPr>
            <a:spLocks noGrp="1"/>
          </p:cNvSpPr>
          <p:nvPr>
            <p:ph type="sldNum" sz="quarter" idx="5"/>
          </p:nvPr>
        </p:nvSpPr>
        <p:spPr>
          <a:noFill/>
        </p:spPr>
        <p:txBody>
          <a:bodyPr/>
          <a:lstStyle/>
          <a:p>
            <a:fld id="{63F959AF-82CB-45B5-8EB0-5A9EC88F1A8D}" type="slidenum">
              <a:rPr lang="en-US" smtClean="0"/>
              <a:pPr/>
              <a:t>88</a:t>
            </a:fld>
            <a:endParaRPr lang="en-US" smtClean="0"/>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Slide Image Placeholder 1"/>
          <p:cNvSpPr>
            <a:spLocks noGrp="1" noRot="1" noChangeAspect="1" noTextEdit="1"/>
          </p:cNvSpPr>
          <p:nvPr>
            <p:ph type="sldImg"/>
          </p:nvPr>
        </p:nvSpPr>
        <p:spPr>
          <a:ln/>
        </p:spPr>
      </p:sp>
      <p:sp>
        <p:nvSpPr>
          <p:cNvPr id="209923" name="Notes Placeholder 2"/>
          <p:cNvSpPr>
            <a:spLocks noGrp="1"/>
          </p:cNvSpPr>
          <p:nvPr>
            <p:ph type="body" idx="1"/>
          </p:nvPr>
        </p:nvSpPr>
        <p:spPr>
          <a:noFill/>
          <a:ln/>
        </p:spPr>
        <p:txBody>
          <a:bodyPr/>
          <a:lstStyle/>
          <a:p>
            <a:r>
              <a:rPr lang="en-US" smtClean="0"/>
              <a:t>Many of the students who enrolled at Lewis took only a few classes or transferred after receiving the Associate Degree, but Director Carman was proud to know that on leaving the school, transfer students were accepted at other colleges and universities, including the University of Chicago, Northwestern, Armour Institute of Technology, or the University of Illinois, and at the most prestigious eastern colleges like Vassar, where…	          </a:t>
            </a:r>
          </a:p>
          <a:p>
            <a:endParaRPr lang="en-US" smtClean="0"/>
          </a:p>
          <a:p>
            <a:r>
              <a:rPr lang="en-US" b="1" smtClean="0"/>
              <a:t>Building with streetcar tracks</a:t>
            </a:r>
            <a:endParaRPr lang="en-US" smtClean="0"/>
          </a:p>
          <a:p>
            <a:endParaRPr lang="en-US" smtClean="0"/>
          </a:p>
        </p:txBody>
      </p:sp>
      <p:sp>
        <p:nvSpPr>
          <p:cNvPr id="209924" name="Slide Number Placeholder 3"/>
          <p:cNvSpPr>
            <a:spLocks noGrp="1"/>
          </p:cNvSpPr>
          <p:nvPr>
            <p:ph type="sldNum" sz="quarter" idx="5"/>
          </p:nvPr>
        </p:nvSpPr>
        <p:spPr>
          <a:noFill/>
        </p:spPr>
        <p:txBody>
          <a:bodyPr/>
          <a:lstStyle/>
          <a:p>
            <a:fld id="{0501EEE9-9D45-4ECE-BD95-911F5183D683}" type="slidenum">
              <a:rPr lang="en-US" smtClean="0"/>
              <a:pPr/>
              <a:t>89</a:t>
            </a:fld>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Slide Image Placeholder 1"/>
          <p:cNvSpPr>
            <a:spLocks noGrp="1" noRot="1" noChangeAspect="1" noTextEdit="1"/>
          </p:cNvSpPr>
          <p:nvPr>
            <p:ph type="sldImg"/>
          </p:nvPr>
        </p:nvSpPr>
        <p:spPr>
          <a:ln/>
        </p:spPr>
      </p:sp>
      <p:sp>
        <p:nvSpPr>
          <p:cNvPr id="128003" name="Notes Placeholder 2"/>
          <p:cNvSpPr>
            <a:spLocks noGrp="1"/>
          </p:cNvSpPr>
          <p:nvPr>
            <p:ph type="body" idx="1"/>
          </p:nvPr>
        </p:nvSpPr>
        <p:spPr>
          <a:noFill/>
          <a:ln/>
        </p:spPr>
        <p:txBody>
          <a:bodyPr/>
          <a:lstStyle/>
          <a:p>
            <a:r>
              <a:rPr lang="en-US" b="1" smtClean="0"/>
              <a:t>Allen Lewis</a:t>
            </a:r>
            <a:r>
              <a:rPr lang="en-US" smtClean="0"/>
              <a:t> died without a direct heir, but his legacy could hardly be greater even if he had had several children.  As the person responsible for giving thousands of Chicagoans their chance at higher education and practical job skills, he was recalled as their “father” every time they sang the words of the school song:  “Allen Pater, Alma Mater...L E W I S Lewis. Here we are.”  Like a good father, he provided them with the prerequisites to earn a living, support families, and contribute to their community -- an incredible return on his original $535,000 investment.	</a:t>
            </a:r>
            <a:r>
              <a:rPr lang="en-US" b="1" smtClean="0"/>
              <a:t>Painting</a:t>
            </a:r>
            <a:endParaRPr lang="en-US" smtClean="0"/>
          </a:p>
          <a:p>
            <a:endParaRPr lang="en-US" smtClean="0"/>
          </a:p>
        </p:txBody>
      </p:sp>
      <p:sp>
        <p:nvSpPr>
          <p:cNvPr id="128004" name="Slide Number Placeholder 3"/>
          <p:cNvSpPr>
            <a:spLocks noGrp="1"/>
          </p:cNvSpPr>
          <p:nvPr>
            <p:ph type="sldNum" sz="quarter" idx="5"/>
          </p:nvPr>
        </p:nvSpPr>
        <p:spPr>
          <a:noFill/>
        </p:spPr>
        <p:txBody>
          <a:bodyPr/>
          <a:lstStyle/>
          <a:p>
            <a:fld id="{73AA7FB3-4001-4153-8448-0AD5D0ED2A92}" type="slidenum">
              <a:rPr lang="en-US" smtClean="0"/>
              <a:pPr/>
              <a:t>9</a:t>
            </a:fld>
            <a:endParaRPr lang="en-US" smtClean="0"/>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Slide Image Placeholder 1"/>
          <p:cNvSpPr>
            <a:spLocks noGrp="1" noRot="1" noChangeAspect="1" noTextEdit="1"/>
          </p:cNvSpPr>
          <p:nvPr>
            <p:ph type="sldImg"/>
          </p:nvPr>
        </p:nvSpPr>
        <p:spPr>
          <a:ln/>
        </p:spPr>
      </p:sp>
      <p:sp>
        <p:nvSpPr>
          <p:cNvPr id="210947" name="Notes Placeholder 2"/>
          <p:cNvSpPr>
            <a:spLocks noGrp="1"/>
          </p:cNvSpPr>
          <p:nvPr>
            <p:ph type="body" idx="1"/>
          </p:nvPr>
        </p:nvSpPr>
        <p:spPr>
          <a:noFill/>
          <a:ln/>
        </p:spPr>
        <p:txBody>
          <a:bodyPr/>
          <a:lstStyle/>
          <a:p>
            <a:r>
              <a:rPr lang="en-US" b="1" smtClean="0"/>
              <a:t>…</a:t>
            </a:r>
            <a:r>
              <a:rPr lang="en-US" smtClean="0"/>
              <a:t> </a:t>
            </a:r>
            <a:r>
              <a:rPr lang="en-US" b="1" smtClean="0"/>
              <a:t>Lea Demarest Taylor </a:t>
            </a:r>
            <a:r>
              <a:rPr lang="en-US" smtClean="0"/>
              <a:t>chose to continue her academic program.  Lea was the daughter of Graham Taylor who founded Chicago Commons.  Lea later returned to Chicago where she became a social reformer and head resident of Chicago Commons until the 1970s.</a:t>
            </a:r>
          </a:p>
          <a:p>
            <a:endParaRPr lang="en-US" smtClean="0"/>
          </a:p>
        </p:txBody>
      </p:sp>
      <p:sp>
        <p:nvSpPr>
          <p:cNvPr id="210948" name="Slide Number Placeholder 3"/>
          <p:cNvSpPr>
            <a:spLocks noGrp="1"/>
          </p:cNvSpPr>
          <p:nvPr>
            <p:ph type="sldNum" sz="quarter" idx="5"/>
          </p:nvPr>
        </p:nvSpPr>
        <p:spPr>
          <a:noFill/>
        </p:spPr>
        <p:txBody>
          <a:bodyPr/>
          <a:lstStyle/>
          <a:p>
            <a:fld id="{C969C9A3-5B5F-4100-8402-337184ECD2DB}" type="slidenum">
              <a:rPr lang="en-US" smtClean="0"/>
              <a:pPr/>
              <a:t>90</a:t>
            </a:fld>
            <a:endParaRPr lang="en-US" smtClean="0"/>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Slide Image Placeholder 1"/>
          <p:cNvSpPr>
            <a:spLocks noGrp="1" noRot="1" noChangeAspect="1" noTextEdit="1"/>
          </p:cNvSpPr>
          <p:nvPr>
            <p:ph type="sldImg"/>
          </p:nvPr>
        </p:nvSpPr>
        <p:spPr>
          <a:ln/>
        </p:spPr>
      </p:sp>
      <p:sp>
        <p:nvSpPr>
          <p:cNvPr id="211971" name="Notes Placeholder 2"/>
          <p:cNvSpPr>
            <a:spLocks noGrp="1"/>
          </p:cNvSpPr>
          <p:nvPr>
            <p:ph type="body" idx="1"/>
          </p:nvPr>
        </p:nvSpPr>
        <p:spPr>
          <a:noFill/>
          <a:ln/>
        </p:spPr>
        <p:txBody>
          <a:bodyPr/>
          <a:lstStyle/>
          <a:p>
            <a:r>
              <a:rPr lang="en-US" smtClean="0"/>
              <a:t>Graham Taylor also sent one of his sons to Lewis, Graham Romeyn Taylor.  The elder Graham Taylor wrote, in a </a:t>
            </a:r>
            <a:r>
              <a:rPr lang="en-US" b="1" smtClean="0"/>
              <a:t>1935 letter</a:t>
            </a:r>
            <a:r>
              <a:rPr lang="en-US" smtClean="0"/>
              <a:t>, “The Institute’s early offer of Junior College work ... enabled my son and daughter to secure a thorough preparation for their further academic courses at Harvard and Vassar, for which they and their parents have ever been grateful.”</a:t>
            </a:r>
          </a:p>
          <a:p>
            <a:endParaRPr lang="en-US" smtClean="0"/>
          </a:p>
        </p:txBody>
      </p:sp>
      <p:sp>
        <p:nvSpPr>
          <p:cNvPr id="211972" name="Slide Number Placeholder 3"/>
          <p:cNvSpPr>
            <a:spLocks noGrp="1"/>
          </p:cNvSpPr>
          <p:nvPr>
            <p:ph type="sldNum" sz="quarter" idx="5"/>
          </p:nvPr>
        </p:nvSpPr>
        <p:spPr>
          <a:noFill/>
        </p:spPr>
        <p:txBody>
          <a:bodyPr/>
          <a:lstStyle/>
          <a:p>
            <a:fld id="{ABE228B5-1663-40C3-B588-679962D31E2A}" type="slidenum">
              <a:rPr lang="en-US" smtClean="0"/>
              <a:pPr/>
              <a:t>91</a:t>
            </a:fld>
            <a:endParaRPr lang="en-US" smtClean="0"/>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Slide Image Placeholder 1"/>
          <p:cNvSpPr>
            <a:spLocks noGrp="1" noRot="1" noChangeAspect="1" noTextEdit="1"/>
          </p:cNvSpPr>
          <p:nvPr>
            <p:ph type="sldImg"/>
          </p:nvPr>
        </p:nvSpPr>
        <p:spPr>
          <a:ln/>
        </p:spPr>
      </p:sp>
      <p:sp>
        <p:nvSpPr>
          <p:cNvPr id="212995" name="Notes Placeholder 2"/>
          <p:cNvSpPr>
            <a:spLocks noGrp="1"/>
          </p:cNvSpPr>
          <p:nvPr>
            <p:ph type="body" idx="1"/>
          </p:nvPr>
        </p:nvSpPr>
        <p:spPr>
          <a:noFill/>
          <a:ln/>
        </p:spPr>
        <p:txBody>
          <a:bodyPr/>
          <a:lstStyle/>
          <a:p>
            <a:r>
              <a:rPr lang="en-US" smtClean="0"/>
              <a:t>That Lewis Institute was built in the midst of the city's west side, walking distance from Hull-House at the time when the neighborhood was a cultural mosaic of European immigrants, was no accident.  Jane Addams solicited the trustees of the Lewis Estate to build in the area of Hull-House, indicating the need of area residents for just such a school as was being planned.	</a:t>
            </a:r>
          </a:p>
          <a:p>
            <a:endParaRPr lang="en-US" b="1" smtClean="0"/>
          </a:p>
          <a:p>
            <a:r>
              <a:rPr lang="en-US" b="1" smtClean="0"/>
              <a:t>Hull-House letter</a:t>
            </a:r>
            <a:endParaRPr lang="en-US" smtClean="0"/>
          </a:p>
        </p:txBody>
      </p:sp>
      <p:sp>
        <p:nvSpPr>
          <p:cNvPr id="212996" name="Slide Number Placeholder 3"/>
          <p:cNvSpPr>
            <a:spLocks noGrp="1"/>
          </p:cNvSpPr>
          <p:nvPr>
            <p:ph type="sldNum" sz="quarter" idx="5"/>
          </p:nvPr>
        </p:nvSpPr>
        <p:spPr>
          <a:noFill/>
        </p:spPr>
        <p:txBody>
          <a:bodyPr/>
          <a:lstStyle/>
          <a:p>
            <a:fld id="{9CEE2E47-B46F-4E2A-B557-1114E7F437BA}" type="slidenum">
              <a:rPr lang="en-US" smtClean="0"/>
              <a:pPr/>
              <a:t>92</a:t>
            </a:fld>
            <a:endParaRPr lang="en-US" smtClean="0"/>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Slide Image Placeholder 1"/>
          <p:cNvSpPr>
            <a:spLocks noGrp="1" noRot="1" noChangeAspect="1" noTextEdit="1"/>
          </p:cNvSpPr>
          <p:nvPr>
            <p:ph type="sldImg"/>
          </p:nvPr>
        </p:nvSpPr>
        <p:spPr>
          <a:ln/>
        </p:spPr>
      </p:sp>
      <p:sp>
        <p:nvSpPr>
          <p:cNvPr id="214019" name="Notes Placeholder 2"/>
          <p:cNvSpPr>
            <a:spLocks noGrp="1"/>
          </p:cNvSpPr>
          <p:nvPr>
            <p:ph type="body" idx="1"/>
          </p:nvPr>
        </p:nvSpPr>
        <p:spPr>
          <a:noFill/>
          <a:ln/>
        </p:spPr>
        <p:txBody>
          <a:bodyPr/>
          <a:lstStyle/>
          <a:p>
            <a:r>
              <a:rPr lang="en-US" smtClean="0"/>
              <a:t>By 1928, there were 52 nationalities represented at Lewis, and the school’s polyglot student body included persons from Scandinavia to Eastern European nations to India to China to the Philippines.  Religious tolerance, cultural exchange, and ethnic encounters were offered to students through formal classes, official school programs, and extra-curricular activities.	</a:t>
            </a:r>
          </a:p>
          <a:p>
            <a:endParaRPr lang="en-US" b="1" smtClean="0"/>
          </a:p>
          <a:p>
            <a:r>
              <a:rPr lang="en-US" b="1" smtClean="0"/>
              <a:t>Seniors - 1937</a:t>
            </a:r>
            <a:endParaRPr lang="en-US" smtClean="0"/>
          </a:p>
          <a:p>
            <a:endParaRPr lang="en-US" smtClean="0"/>
          </a:p>
        </p:txBody>
      </p:sp>
      <p:sp>
        <p:nvSpPr>
          <p:cNvPr id="214020" name="Slide Number Placeholder 3"/>
          <p:cNvSpPr>
            <a:spLocks noGrp="1"/>
          </p:cNvSpPr>
          <p:nvPr>
            <p:ph type="sldNum" sz="quarter" idx="5"/>
          </p:nvPr>
        </p:nvSpPr>
        <p:spPr>
          <a:noFill/>
        </p:spPr>
        <p:txBody>
          <a:bodyPr/>
          <a:lstStyle/>
          <a:p>
            <a:fld id="{AE570AB1-D05F-4F9D-9429-9A98709987F6}" type="slidenum">
              <a:rPr lang="en-US" smtClean="0"/>
              <a:pPr/>
              <a:t>93</a:t>
            </a:fld>
            <a:endParaRPr lang="en-US" smtClean="0"/>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Slide Image Placeholder 1"/>
          <p:cNvSpPr>
            <a:spLocks noGrp="1" noRot="1" noChangeAspect="1" noTextEdit="1"/>
          </p:cNvSpPr>
          <p:nvPr>
            <p:ph type="sldImg"/>
          </p:nvPr>
        </p:nvSpPr>
        <p:spPr>
          <a:ln/>
        </p:spPr>
      </p:sp>
      <p:sp>
        <p:nvSpPr>
          <p:cNvPr id="215043" name="Notes Placeholder 2"/>
          <p:cNvSpPr>
            <a:spLocks noGrp="1"/>
          </p:cNvSpPr>
          <p:nvPr>
            <p:ph type="body" idx="1"/>
          </p:nvPr>
        </p:nvSpPr>
        <p:spPr>
          <a:noFill/>
          <a:ln/>
        </p:spPr>
        <p:txBody>
          <a:bodyPr/>
          <a:lstStyle/>
          <a:p>
            <a:r>
              <a:rPr lang="en-US" smtClean="0"/>
              <a:t>And here’s my second thesis statement about Lewis Institute:  I believe Edwin Herbert Lewis, who served for 40 years as head of the English department and dean of faculty for 30 years, was the person most responsible for Lewis Institute’s character.  Edwin, a descendant of the school’s founder, was a humorist, musician, and poet; a man of letters who corresponded with the same, and fathered a woman of letters; a benefactor generous to a fault; and the embodiment of Lewis Institute.  Edwin Lewis claimed international potentates among his acquaintances, an East Indian Nobel laureate among his personal friends, pure scientists among his colleagues, and nationally-known journalists among his students.  His daughter Janet, whom we met earlier, followed his lead as a writer, enjoying success there which eluded him.		</a:t>
            </a:r>
          </a:p>
          <a:p>
            <a:endParaRPr lang="en-US" b="1" smtClean="0"/>
          </a:p>
          <a:p>
            <a:r>
              <a:rPr lang="en-US" b="1" smtClean="0"/>
              <a:t>Edwin</a:t>
            </a:r>
            <a:r>
              <a:rPr lang="en-US" smtClean="0"/>
              <a:t> </a:t>
            </a:r>
            <a:r>
              <a:rPr lang="en-US" b="1" smtClean="0"/>
              <a:t>Lewis – half length</a:t>
            </a:r>
            <a:endParaRPr lang="en-US" smtClean="0"/>
          </a:p>
          <a:p>
            <a:endParaRPr lang="en-US" smtClean="0"/>
          </a:p>
        </p:txBody>
      </p:sp>
      <p:sp>
        <p:nvSpPr>
          <p:cNvPr id="215044" name="Slide Number Placeholder 3"/>
          <p:cNvSpPr>
            <a:spLocks noGrp="1"/>
          </p:cNvSpPr>
          <p:nvPr>
            <p:ph type="sldNum" sz="quarter" idx="5"/>
          </p:nvPr>
        </p:nvSpPr>
        <p:spPr>
          <a:noFill/>
        </p:spPr>
        <p:txBody>
          <a:bodyPr/>
          <a:lstStyle/>
          <a:p>
            <a:fld id="{E5F8EDDB-50CC-46EF-B185-E059C10344FA}" type="slidenum">
              <a:rPr lang="en-US" smtClean="0"/>
              <a:pPr/>
              <a:t>94</a:t>
            </a:fld>
            <a:endParaRPr lang="en-US" smtClean="0"/>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Slide Image Placeholder 1"/>
          <p:cNvSpPr>
            <a:spLocks noGrp="1" noRot="1" noChangeAspect="1" noTextEdit="1"/>
          </p:cNvSpPr>
          <p:nvPr>
            <p:ph type="sldImg"/>
          </p:nvPr>
        </p:nvSpPr>
        <p:spPr>
          <a:ln/>
        </p:spPr>
      </p:sp>
      <p:sp>
        <p:nvSpPr>
          <p:cNvPr id="216067" name="Notes Placeholder 2"/>
          <p:cNvSpPr>
            <a:spLocks noGrp="1"/>
          </p:cNvSpPr>
          <p:nvPr>
            <p:ph type="body" idx="1"/>
          </p:nvPr>
        </p:nvSpPr>
        <p:spPr>
          <a:noFill/>
          <a:ln/>
        </p:spPr>
        <p:txBody>
          <a:bodyPr/>
          <a:lstStyle/>
          <a:p>
            <a:r>
              <a:rPr lang="en-US" smtClean="0"/>
              <a:t>Edwin found his own vocation in teaching others the literary arts and, along the way, exposed his students to classical and contemporary authors and theorists from diverse cultures and wide-ranging philosophies, many of whom were invited to the school as guest speakers.  Among those persons whose characters he helped shape and whose careers he influenced were those writers, publishers, and journalists we discussed earlier, as well as future teachers and educators, who then spread his message of diversity appreciation and cultural tolerance to another generation of students.	</a:t>
            </a:r>
          </a:p>
          <a:p>
            <a:endParaRPr lang="en-US" b="1" smtClean="0"/>
          </a:p>
          <a:p>
            <a:r>
              <a:rPr lang="en-US" b="1" smtClean="0"/>
              <a:t>Edwin Lewis with cake</a:t>
            </a:r>
            <a:endParaRPr lang="en-US" smtClean="0"/>
          </a:p>
          <a:p>
            <a:endParaRPr lang="en-US" smtClean="0"/>
          </a:p>
        </p:txBody>
      </p:sp>
      <p:sp>
        <p:nvSpPr>
          <p:cNvPr id="216068" name="Slide Number Placeholder 3"/>
          <p:cNvSpPr>
            <a:spLocks noGrp="1"/>
          </p:cNvSpPr>
          <p:nvPr>
            <p:ph type="sldNum" sz="quarter" idx="5"/>
          </p:nvPr>
        </p:nvSpPr>
        <p:spPr>
          <a:noFill/>
        </p:spPr>
        <p:txBody>
          <a:bodyPr/>
          <a:lstStyle/>
          <a:p>
            <a:fld id="{52165BC6-8853-4331-9807-467B714052CF}" type="slidenum">
              <a:rPr lang="en-US" smtClean="0"/>
              <a:pPr/>
              <a:t>95</a:t>
            </a:fld>
            <a:endParaRPr lang="en-US" smtClean="0"/>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Slide Image Placeholder 1"/>
          <p:cNvSpPr>
            <a:spLocks noGrp="1" noRot="1" noChangeAspect="1" noTextEdit="1"/>
          </p:cNvSpPr>
          <p:nvPr>
            <p:ph type="sldImg"/>
          </p:nvPr>
        </p:nvSpPr>
        <p:spPr>
          <a:ln/>
        </p:spPr>
      </p:sp>
      <p:sp>
        <p:nvSpPr>
          <p:cNvPr id="217091" name="Notes Placeholder 2"/>
          <p:cNvSpPr>
            <a:spLocks noGrp="1"/>
          </p:cNvSpPr>
          <p:nvPr>
            <p:ph type="body" idx="1"/>
          </p:nvPr>
        </p:nvSpPr>
        <p:spPr>
          <a:noFill/>
          <a:ln/>
        </p:spPr>
        <p:txBody>
          <a:bodyPr/>
          <a:lstStyle/>
          <a:p>
            <a:r>
              <a:rPr lang="en-US" smtClean="0"/>
              <a:t>Lewis was himself an alumnus of University of Chicago and a faculty member there, along with George Noble Carman, before coming to Lewis Institute as one of its charter faculty members.  The University of Chicago connection is significant, as we discover in this quote by Fanny Butcher:  “[Edwin] looked incredibly like William Shakespeare, was a purist in the use of words, and loved and respected them the way an artist loves his colors or a sculptor his clay.  He was able to communicate the sheer life-giving joy of writing, a bliss that to some authors I have known is what dope addicts seem to get out of their ‘trips.’ ... [Dr. Lewis] had come as a young professor from the English Department of the University of Chicago, where, by a crook of fate, he had had some East Indian potentate’s son as a student.  When the young crown prince got back to India, he sent other eager learners to Dr. Lewis.  </a:t>
            </a:r>
            <a:r>
              <a:rPr lang="en-US" i="1" smtClean="0"/>
              <a:t>They followed him</a:t>
            </a:r>
            <a:r>
              <a:rPr lang="en-US" smtClean="0"/>
              <a:t> [emphasis mine] to Lewis Institute, and in our classes there were always five or six brilliant young Indians.”		</a:t>
            </a:r>
          </a:p>
          <a:p>
            <a:endParaRPr lang="en-US" b="1" smtClean="0"/>
          </a:p>
          <a:p>
            <a:r>
              <a:rPr lang="en-US" b="1" smtClean="0"/>
              <a:t>Edwin Lewis bust</a:t>
            </a:r>
            <a:endParaRPr lang="en-US" smtClean="0"/>
          </a:p>
          <a:p>
            <a:endParaRPr lang="en-US" smtClean="0"/>
          </a:p>
        </p:txBody>
      </p:sp>
      <p:sp>
        <p:nvSpPr>
          <p:cNvPr id="217092" name="Slide Number Placeholder 3"/>
          <p:cNvSpPr>
            <a:spLocks noGrp="1"/>
          </p:cNvSpPr>
          <p:nvPr>
            <p:ph type="sldNum" sz="quarter" idx="5"/>
          </p:nvPr>
        </p:nvSpPr>
        <p:spPr>
          <a:noFill/>
        </p:spPr>
        <p:txBody>
          <a:bodyPr/>
          <a:lstStyle/>
          <a:p>
            <a:fld id="{BC12ED42-ED32-4008-8E35-296BE042A203}" type="slidenum">
              <a:rPr lang="en-US" smtClean="0"/>
              <a:pPr/>
              <a:t>96</a:t>
            </a:fld>
            <a:endParaRPr lang="en-US" smtClean="0"/>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Slide Image Placeholder 1"/>
          <p:cNvSpPr>
            <a:spLocks noGrp="1" noRot="1" noChangeAspect="1" noTextEdit="1"/>
          </p:cNvSpPr>
          <p:nvPr>
            <p:ph type="sldImg"/>
          </p:nvPr>
        </p:nvSpPr>
        <p:spPr>
          <a:ln/>
        </p:spPr>
      </p:sp>
      <p:sp>
        <p:nvSpPr>
          <p:cNvPr id="218115" name="Notes Placeholder 2"/>
          <p:cNvSpPr>
            <a:spLocks noGrp="1"/>
          </p:cNvSpPr>
          <p:nvPr>
            <p:ph type="body" idx="1"/>
          </p:nvPr>
        </p:nvSpPr>
        <p:spPr>
          <a:noFill/>
          <a:ln/>
        </p:spPr>
        <p:txBody>
          <a:bodyPr/>
          <a:lstStyle/>
          <a:p>
            <a:r>
              <a:rPr lang="en-US" smtClean="0"/>
              <a:t>I haven’t established the definite connection but the East Indian potentate, whose son came to the University of Chicago, may have been the Indian poet and Nobel Prize winner Rabindranath Tagore.  We do know for sure that Edwin Lewis entertained the older Tagore as a personal friend in his home and invited him to visit the Institute in 1920 where he (Tagore) read from one of his plays for a roomful of faculty and students, “packed two to a seat.”</a:t>
            </a:r>
          </a:p>
          <a:p>
            <a:endParaRPr lang="en-US" smtClean="0"/>
          </a:p>
          <a:p>
            <a:r>
              <a:rPr lang="en-US" b="1" smtClean="0"/>
              <a:t>Tagore’s book</a:t>
            </a:r>
            <a:endParaRPr lang="en-US" smtClean="0"/>
          </a:p>
          <a:p>
            <a:endParaRPr lang="en-US" smtClean="0"/>
          </a:p>
        </p:txBody>
      </p:sp>
      <p:sp>
        <p:nvSpPr>
          <p:cNvPr id="218116" name="Slide Number Placeholder 3"/>
          <p:cNvSpPr>
            <a:spLocks noGrp="1"/>
          </p:cNvSpPr>
          <p:nvPr>
            <p:ph type="sldNum" sz="quarter" idx="5"/>
          </p:nvPr>
        </p:nvSpPr>
        <p:spPr>
          <a:noFill/>
        </p:spPr>
        <p:txBody>
          <a:bodyPr/>
          <a:lstStyle/>
          <a:p>
            <a:fld id="{212F6DD4-D6C1-4A6B-89E8-6069A3E1F1A3}" type="slidenum">
              <a:rPr lang="en-US" smtClean="0"/>
              <a:pPr/>
              <a:t>97</a:t>
            </a:fld>
            <a:endParaRPr lang="en-US" smtClean="0"/>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Slide Image Placeholder 1"/>
          <p:cNvSpPr>
            <a:spLocks noGrp="1" noRot="1" noChangeAspect="1" noTextEdit="1"/>
          </p:cNvSpPr>
          <p:nvPr>
            <p:ph type="sldImg"/>
          </p:nvPr>
        </p:nvSpPr>
        <p:spPr>
          <a:ln/>
        </p:spPr>
      </p:sp>
      <p:sp>
        <p:nvSpPr>
          <p:cNvPr id="219139" name="Notes Placeholder 2"/>
          <p:cNvSpPr>
            <a:spLocks noGrp="1"/>
          </p:cNvSpPr>
          <p:nvPr>
            <p:ph type="body" idx="1"/>
          </p:nvPr>
        </p:nvSpPr>
        <p:spPr>
          <a:noFill/>
          <a:ln/>
        </p:spPr>
        <p:txBody>
          <a:bodyPr/>
          <a:lstStyle/>
          <a:p>
            <a:r>
              <a:rPr lang="en-US" smtClean="0"/>
              <a:t>Another of Edwin Lewis’ students who would recall him more than 60 years later was </a:t>
            </a:r>
            <a:r>
              <a:rPr lang="en-US" b="1" smtClean="0"/>
              <a:t>Arthur Krock</a:t>
            </a:r>
            <a:r>
              <a:rPr lang="en-US" smtClean="0"/>
              <a:t>, the </a:t>
            </a:r>
            <a:r>
              <a:rPr lang="en-US" i="1" smtClean="0"/>
              <a:t>New York Times</a:t>
            </a:r>
            <a:r>
              <a:rPr lang="en-US" smtClean="0"/>
              <a:t> journalist who, in his biography </a:t>
            </a:r>
            <a:r>
              <a:rPr lang="en-US" u="sng" smtClean="0"/>
              <a:t>Memoirs:  Sixty Years on the Firing Line</a:t>
            </a:r>
            <a:r>
              <a:rPr lang="en-US" smtClean="0"/>
              <a:t>, wrote “A classmate told me that if I would go...to Lewis Institute, a small but very high-grade institution that offered respected college degrees, I could maintain myself by assisting professors and working on the college yearbook.  All this was borne out by the events, and I encountered one of the richest experiences of my life by attracting the favor of Dr. Edwin Herbert Lewis....He thought I was a promising student in his subject, English....I acquired  the degree of Associate in Arts in 1906...and took the first train I could get to Louisville with a newspaper job as my objective.”</a:t>
            </a:r>
          </a:p>
        </p:txBody>
      </p:sp>
      <p:sp>
        <p:nvSpPr>
          <p:cNvPr id="219140" name="Slide Number Placeholder 3"/>
          <p:cNvSpPr>
            <a:spLocks noGrp="1"/>
          </p:cNvSpPr>
          <p:nvPr>
            <p:ph type="sldNum" sz="quarter" idx="5"/>
          </p:nvPr>
        </p:nvSpPr>
        <p:spPr>
          <a:noFill/>
        </p:spPr>
        <p:txBody>
          <a:bodyPr/>
          <a:lstStyle/>
          <a:p>
            <a:fld id="{3095DE13-C7CD-4A15-9B1B-9FBACFB00E03}" type="slidenum">
              <a:rPr lang="en-US" smtClean="0"/>
              <a:pPr/>
              <a:t>98</a:t>
            </a:fld>
            <a:endParaRPr lang="en-US" smtClean="0"/>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Slide Image Placeholder 1"/>
          <p:cNvSpPr>
            <a:spLocks noGrp="1" noRot="1" noChangeAspect="1" noTextEdit="1"/>
          </p:cNvSpPr>
          <p:nvPr>
            <p:ph type="sldImg"/>
          </p:nvPr>
        </p:nvSpPr>
        <p:spPr>
          <a:ln/>
        </p:spPr>
      </p:sp>
      <p:sp>
        <p:nvSpPr>
          <p:cNvPr id="220163" name="Notes Placeholder 2"/>
          <p:cNvSpPr>
            <a:spLocks noGrp="1"/>
          </p:cNvSpPr>
          <p:nvPr>
            <p:ph type="body" idx="1"/>
          </p:nvPr>
        </p:nvSpPr>
        <p:spPr>
          <a:noFill/>
          <a:ln/>
        </p:spPr>
        <p:txBody>
          <a:bodyPr/>
          <a:lstStyle/>
          <a:p>
            <a:r>
              <a:rPr lang="en-US" smtClean="0"/>
              <a:t>The ethic of tolerance (remember Dr. Herrick’s speech), individuality (remember “Carman likes ’em different”), and diversity appreciation (52 nationalities by 1928 alone) must have pervaded the school at all levels – in formal instruction, school assemblies, hallway conversations, and extra-curricular activities.  Something in this combination of morés somehow resulted in that “best balanced and most normal social environment” that Theodore Calvin Pease had ever experienced.  Just for fun, here’s a sampling of the student organizations at Lewis:…     </a:t>
            </a:r>
          </a:p>
          <a:p>
            <a:r>
              <a:rPr lang="en-US" b="1" smtClean="0"/>
              <a:t>Organizations page from yearbook</a:t>
            </a:r>
          </a:p>
          <a:p>
            <a:endParaRPr lang="en-US" smtClean="0"/>
          </a:p>
        </p:txBody>
      </p:sp>
      <p:sp>
        <p:nvSpPr>
          <p:cNvPr id="220164" name="Slide Number Placeholder 3"/>
          <p:cNvSpPr>
            <a:spLocks noGrp="1"/>
          </p:cNvSpPr>
          <p:nvPr>
            <p:ph type="sldNum" sz="quarter" idx="5"/>
          </p:nvPr>
        </p:nvSpPr>
        <p:spPr>
          <a:noFill/>
        </p:spPr>
        <p:txBody>
          <a:bodyPr/>
          <a:lstStyle/>
          <a:p>
            <a:fld id="{083AB7B4-8392-48BF-BE31-78CABB31E728}" type="slidenum">
              <a:rPr lang="en-US" smtClean="0"/>
              <a:pPr/>
              <a:t>99</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9CE18307-458D-437E-9E25-F13AA0879718}" type="slidenum">
              <a:rPr lang="en-US" smtClean="0"/>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27759AF1-134A-42CE-BD72-A12041B2DC07}" type="slidenum">
              <a:rPr lang="en-US" smtClean="0"/>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586C3573-684A-4703-9B70-15A192638A0F}" type="slidenum">
              <a:rPr lang="en-US" smtClean="0"/>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45874C6A-9C4C-4728-B2BB-46B8765D44A3}"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72754744-2722-438C-8580-14092863E72C}" type="slidenum">
              <a:rPr lang="en-US" smtClean="0"/>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D9F247FC-ED12-4803-949B-85F697345239}" type="slidenum">
              <a:rPr lang="en-US" smtClean="0"/>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2F9909C5-5348-45A7-BDE1-A24629AA7DF7}" type="slidenum">
              <a:rPr lang="en-US" smtClean="0"/>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0DE46D82-A51B-4101-87DE-39566006FD49}" type="slidenum">
              <a:rPr lang="en-US" smtClean="0"/>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98FBF104-EE86-4A5B-AF6B-0691070D67B8}" type="slidenum">
              <a:rPr lang="en-US" smtClean="0"/>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8C21D9ED-19F9-4A3F-B2B6-8FDC8FE5BD2C}" type="slidenum">
              <a:rPr lang="en-US" smtClean="0"/>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13A916CE-DD28-4527-BD91-4461CF30BC2E}" type="slidenum">
              <a:rPr lang="en-US" smtClean="0"/>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6075B332-DF05-4084-8B4A-FF7BE243FB63}" type="slidenum">
              <a:rPr lang="en-US" smtClean="0"/>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DE3F9620-9470-4453-8DB1-7C2938DF263C}" type="slidenum">
              <a:rPr lang="en-US" smtClean="0"/>
              <a:pPr>
                <a:defRPr/>
              </a:pPr>
              <a:t>‹#›</a:t>
            </a:fld>
            <a:endParaRPr lang="en-US"/>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notesSlide" Target="../notesSlides/notesSlide100.xml"/><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101.xml"/><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notesSlide" Target="../notesSlides/notesSlide102.xml"/><Relationship Id="rId1" Type="http://schemas.openxmlformats.org/officeDocument/2006/relationships/slideLayout" Target="../slideLayouts/slideLayout12.xml"/></Relationships>
</file>

<file path=ppt/slides/_rels/slide103.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notesSlide" Target="../notesSlides/notesSlide103.xml"/><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notesSlide" Target="../notesSlides/notesSlide104.xml"/><Relationship Id="rId1" Type="http://schemas.openxmlformats.org/officeDocument/2006/relationships/slideLayout" Target="../slideLayouts/slideLayout12.xml"/></Relationships>
</file>

<file path=ppt/slides/_rels/slide105.xml.rels><?xml version="1.0" encoding="UTF-8" standalone="yes"?>
<Relationships xmlns="http://schemas.openxmlformats.org/package/2006/relationships"><Relationship Id="rId3" Type="http://schemas.openxmlformats.org/officeDocument/2006/relationships/notesSlide" Target="../notesSlides/notesSlide105.xml"/><Relationship Id="rId2" Type="http://schemas.openxmlformats.org/officeDocument/2006/relationships/slideLayout" Target="../slideLayouts/slideLayout12.xml"/><Relationship Id="rId1" Type="http://schemas.openxmlformats.org/officeDocument/2006/relationships/vmlDrawing" Target="../drawings/vmlDrawing15.vml"/><Relationship Id="rId5" Type="http://schemas.openxmlformats.org/officeDocument/2006/relationships/image" Target="../media/image97.png"/><Relationship Id="rId4" Type="http://schemas.openxmlformats.org/officeDocument/2006/relationships/oleObject" Target="../embeddings/oleObject15.bin"/></Relationships>
</file>

<file path=ppt/slides/_rels/slide106.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notesSlide" Target="../notesSlides/notesSlide106.xml"/><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notesSlide" Target="../notesSlides/notesSlide107.xml"/><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108.xml"/><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notesSlide" Target="../notesSlides/notesSlide10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notesSlide" Target="../notesSlides/notesSlide110.xml"/><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3" Type="http://schemas.openxmlformats.org/officeDocument/2006/relationships/notesSlide" Target="../notesSlides/notesSlide111.xml"/><Relationship Id="rId2" Type="http://schemas.openxmlformats.org/officeDocument/2006/relationships/slideLayout" Target="../slideLayouts/slideLayout7.xml"/><Relationship Id="rId1" Type="http://schemas.openxmlformats.org/officeDocument/2006/relationships/vmlDrawing" Target="../drawings/vmlDrawing16.vml"/><Relationship Id="rId5" Type="http://schemas.openxmlformats.org/officeDocument/2006/relationships/image" Target="../media/image103.png"/><Relationship Id="rId4" Type="http://schemas.openxmlformats.org/officeDocument/2006/relationships/oleObject" Target="../embeddings/oleObject16.bin"/></Relationships>
</file>

<file path=ppt/slides/_rels/slide112.xml.rels><?xml version="1.0" encoding="UTF-8" standalone="yes"?>
<Relationships xmlns="http://schemas.openxmlformats.org/package/2006/relationships"><Relationship Id="rId3" Type="http://schemas.openxmlformats.org/officeDocument/2006/relationships/notesSlide" Target="../notesSlides/notesSlide112.xml"/><Relationship Id="rId2" Type="http://schemas.openxmlformats.org/officeDocument/2006/relationships/slideLayout" Target="../slideLayouts/slideLayout7.xml"/><Relationship Id="rId1" Type="http://schemas.openxmlformats.org/officeDocument/2006/relationships/vmlDrawing" Target="../drawings/vmlDrawing17.vml"/><Relationship Id="rId5" Type="http://schemas.openxmlformats.org/officeDocument/2006/relationships/image" Target="../media/image104.png"/><Relationship Id="rId4" Type="http://schemas.openxmlformats.org/officeDocument/2006/relationships/oleObject" Target="../embeddings/oleObject17.bin"/></Relationships>
</file>

<file path=ppt/slides/_rels/slide113.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notesSlide" Target="../notesSlides/notesSlide113.xml"/><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3" Type="http://schemas.openxmlformats.org/officeDocument/2006/relationships/notesSlide" Target="../notesSlides/notesSlide114.xml"/><Relationship Id="rId2" Type="http://schemas.openxmlformats.org/officeDocument/2006/relationships/slideLayout" Target="../slideLayouts/slideLayout7.xml"/><Relationship Id="rId1" Type="http://schemas.openxmlformats.org/officeDocument/2006/relationships/vmlDrawing" Target="../drawings/vmlDrawing18.vml"/><Relationship Id="rId5" Type="http://schemas.openxmlformats.org/officeDocument/2006/relationships/image" Target="../media/image106.png"/><Relationship Id="rId4" Type="http://schemas.openxmlformats.org/officeDocument/2006/relationships/oleObject" Target="../embeddings/oleObject18.bin"/></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7.xml"/><Relationship Id="rId1" Type="http://schemas.openxmlformats.org/officeDocument/2006/relationships/vmlDrawing" Target="../drawings/vmlDrawing4.vml"/><Relationship Id="rId5" Type="http://schemas.openxmlformats.org/officeDocument/2006/relationships/image" Target="../media/image22.png"/><Relationship Id="rId4" Type="http://schemas.openxmlformats.org/officeDocument/2006/relationships/oleObject" Target="../embeddings/oleObject4.bin"/></Relationships>
</file>

<file path=ppt/slides/_rels/slide2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7.xml"/><Relationship Id="rId1" Type="http://schemas.openxmlformats.org/officeDocument/2006/relationships/vmlDrawing" Target="../drawings/vmlDrawing5.vml"/><Relationship Id="rId5" Type="http://schemas.openxmlformats.org/officeDocument/2006/relationships/image" Target="../media/image24.png"/><Relationship Id="rId4" Type="http://schemas.openxmlformats.org/officeDocument/2006/relationships/oleObject" Target="../embeddings/oleObject5.bin"/></Relationships>
</file>

<file path=ppt/slides/_rels/slide2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7.xml"/><Relationship Id="rId1" Type="http://schemas.openxmlformats.org/officeDocument/2006/relationships/vmlDrawing" Target="../drawings/vmlDrawing6.vml"/><Relationship Id="rId5" Type="http://schemas.openxmlformats.org/officeDocument/2006/relationships/image" Target="../media/image26.png"/><Relationship Id="rId4" Type="http://schemas.openxmlformats.org/officeDocument/2006/relationships/oleObject" Target="../embeddings/oleObject6.bin"/></Relationships>
</file>

<file path=ppt/slides/_rels/slide2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2.png"/><Relationship Id="rId4" Type="http://schemas.openxmlformats.org/officeDocument/2006/relationships/oleObject" Target="../embeddings/oleObject1.bin"/></Relationships>
</file>

<file path=ppt/slides/_rels/slide3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7.xml"/><Relationship Id="rId1" Type="http://schemas.openxmlformats.org/officeDocument/2006/relationships/vmlDrawing" Target="../drawings/vmlDrawing7.vml"/><Relationship Id="rId5" Type="http://schemas.openxmlformats.org/officeDocument/2006/relationships/image" Target="../media/image31.png"/><Relationship Id="rId4" Type="http://schemas.openxmlformats.org/officeDocument/2006/relationships/oleObject" Target="../embeddings/oleObject7.bin"/></Relationships>
</file>

<file path=ppt/slides/_rels/slide3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vmlDrawing" Target="../drawings/vmlDrawing2.vml"/><Relationship Id="rId5" Type="http://schemas.openxmlformats.org/officeDocument/2006/relationships/image" Target="../media/image3.png"/><Relationship Id="rId4" Type="http://schemas.openxmlformats.org/officeDocument/2006/relationships/oleObject" Target="../embeddings/oleObject2.bin"/></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7.xml"/><Relationship Id="rId1" Type="http://schemas.openxmlformats.org/officeDocument/2006/relationships/vmlDrawing" Target="../drawings/vmlDrawing8.vml"/><Relationship Id="rId5" Type="http://schemas.openxmlformats.org/officeDocument/2006/relationships/image" Target="../media/image39.png"/><Relationship Id="rId4" Type="http://schemas.openxmlformats.org/officeDocument/2006/relationships/oleObject" Target="../embeddings/oleObject8.bin"/></Relationships>
</file>

<file path=ppt/slides/_rels/slide4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7.xml"/><Relationship Id="rId1" Type="http://schemas.openxmlformats.org/officeDocument/2006/relationships/vmlDrawing" Target="../drawings/vmlDrawing9.vml"/><Relationship Id="rId5" Type="http://schemas.openxmlformats.org/officeDocument/2006/relationships/image" Target="../media/image43.png"/><Relationship Id="rId4" Type="http://schemas.openxmlformats.org/officeDocument/2006/relationships/oleObject" Target="../embeddings/oleObject9.bin"/></Relationships>
</file>

<file path=ppt/slides/_rels/slide4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7.xml"/><Relationship Id="rId1" Type="http://schemas.openxmlformats.org/officeDocument/2006/relationships/vmlDrawing" Target="../drawings/vmlDrawing10.vml"/><Relationship Id="rId5" Type="http://schemas.openxmlformats.org/officeDocument/2006/relationships/image" Target="../media/image54.png"/><Relationship Id="rId4" Type="http://schemas.openxmlformats.org/officeDocument/2006/relationships/oleObject" Target="../embeddings/oleObject10.bin"/></Relationships>
</file>

<file path=ppt/slides/_rels/slide56.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62.xml"/><Relationship Id="rId2" Type="http://schemas.openxmlformats.org/officeDocument/2006/relationships/slideLayout" Target="../slideLayouts/slideLayout7.xml"/><Relationship Id="rId1" Type="http://schemas.openxmlformats.org/officeDocument/2006/relationships/vmlDrawing" Target="../drawings/vmlDrawing11.vml"/><Relationship Id="rId5" Type="http://schemas.openxmlformats.org/officeDocument/2006/relationships/image" Target="../media/image60.png"/><Relationship Id="rId4" Type="http://schemas.openxmlformats.org/officeDocument/2006/relationships/oleObject" Target="../embeddings/oleObject11.bin"/></Relationships>
</file>

<file path=ppt/slides/_rels/slide63.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63.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65.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69.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vmlDrawing" Target="../drawings/vmlDrawing3.vml"/><Relationship Id="rId5" Type="http://schemas.openxmlformats.org/officeDocument/2006/relationships/image" Target="../media/image6.png"/><Relationship Id="rId4" Type="http://schemas.openxmlformats.org/officeDocument/2006/relationships/oleObject" Target="../embeddings/oleObject3.bin"/></Relationships>
</file>

<file path=ppt/slides/_rels/slide70.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70.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71.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72.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73.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75.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76.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notesSlide" Target="../notesSlides/notesSlide77.xml"/><Relationship Id="rId2" Type="http://schemas.openxmlformats.org/officeDocument/2006/relationships/slideLayout" Target="../slideLayouts/slideLayout7.xml"/><Relationship Id="rId1" Type="http://schemas.openxmlformats.org/officeDocument/2006/relationships/vmlDrawing" Target="../drawings/vmlDrawing12.vml"/><Relationship Id="rId5" Type="http://schemas.openxmlformats.org/officeDocument/2006/relationships/image" Target="../media/image71.png"/><Relationship Id="rId4" Type="http://schemas.openxmlformats.org/officeDocument/2006/relationships/oleObject" Target="../embeddings/oleObject12.bin"/></Relationships>
</file>

<file path=ppt/slides/_rels/slide78.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78.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80.xml"/><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81.xml"/><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82.xml"/><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83.xml"/><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84.xml"/><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85.xml"/><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86.xml"/><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88.xml"/><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3" Type="http://schemas.openxmlformats.org/officeDocument/2006/relationships/notesSlide" Target="../notesSlides/notesSlide89.xml"/><Relationship Id="rId2" Type="http://schemas.openxmlformats.org/officeDocument/2006/relationships/slideLayout" Target="../slideLayouts/slideLayout7.xml"/><Relationship Id="rId1" Type="http://schemas.openxmlformats.org/officeDocument/2006/relationships/vmlDrawing" Target="../drawings/vmlDrawing13.vml"/><Relationship Id="rId5" Type="http://schemas.openxmlformats.org/officeDocument/2006/relationships/image" Target="../media/image81.png"/><Relationship Id="rId4" Type="http://schemas.openxmlformats.org/officeDocument/2006/relationships/oleObject" Target="../embeddings/oleObject13.bin"/></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90.xml"/><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91.xml"/><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92.xml"/><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93.xml"/><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94.xml"/><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95.xml"/><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96.xml"/><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3" Type="http://schemas.openxmlformats.org/officeDocument/2006/relationships/notesSlide" Target="../notesSlides/notesSlide97.xml"/><Relationship Id="rId2" Type="http://schemas.openxmlformats.org/officeDocument/2006/relationships/slideLayout" Target="../slideLayouts/slideLayout7.xml"/><Relationship Id="rId1" Type="http://schemas.openxmlformats.org/officeDocument/2006/relationships/vmlDrawing" Target="../drawings/vmlDrawing14.vml"/><Relationship Id="rId5" Type="http://schemas.openxmlformats.org/officeDocument/2006/relationships/image" Target="../media/image89.png"/><Relationship Id="rId4" Type="http://schemas.openxmlformats.org/officeDocument/2006/relationships/oleObject" Target="../embeddings/oleObject14.bin"/></Relationships>
</file>

<file path=ppt/slides/_rels/slide98.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98.xml"/><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notesSlide" Target="../notesSlides/notesSlide9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lumMod val="40000"/>
            <a:lumOff val="60000"/>
            <a:alpha val="52000"/>
          </a:schemeClr>
        </a:solidFill>
        <a:effectLst/>
      </p:bgPr>
    </p:bg>
    <p:spTree>
      <p:nvGrpSpPr>
        <p:cNvPr id="1" name=""/>
        <p:cNvGrpSpPr/>
        <p:nvPr/>
      </p:nvGrpSpPr>
      <p:grpSpPr>
        <a:xfrm>
          <a:off x="0" y="0"/>
          <a:ext cx="0" cy="0"/>
          <a:chOff x="0" y="0"/>
          <a:chExt cx="0" cy="0"/>
        </a:xfrm>
      </p:grpSpPr>
      <p:sp>
        <p:nvSpPr>
          <p:cNvPr id="21506" name="Rectangle 2"/>
          <p:cNvSpPr>
            <a:spLocks noChangeArrowheads="1"/>
          </p:cNvSpPr>
          <p:nvPr/>
        </p:nvSpPr>
        <p:spPr bwMode="auto">
          <a:xfrm>
            <a:off x="0" y="747713"/>
            <a:ext cx="9144000" cy="1739900"/>
          </a:xfrm>
          <a:prstGeom prst="rect">
            <a:avLst/>
          </a:prstGeom>
          <a:noFill/>
          <a:ln w="9525">
            <a:noFill/>
            <a:miter lim="800000"/>
            <a:headEnd/>
            <a:tailEnd/>
          </a:ln>
        </p:spPr>
        <p:txBody>
          <a:bodyPr>
            <a:spAutoFit/>
          </a:bodyPr>
          <a:lstStyle/>
          <a:p>
            <a:pPr algn="ctr"/>
            <a:r>
              <a:rPr lang="en-US" sz="2600" b="1">
                <a:solidFill>
                  <a:srgbClr val="FFFFFF"/>
                </a:solidFill>
                <a:latin typeface="Comic Sans MS" pitchFamily="66" charset="0"/>
                <a:cs typeface="Times New Roman" charset="0"/>
              </a:rPr>
              <a:t> </a:t>
            </a:r>
            <a:endParaRPr lang="en-US" sz="1200">
              <a:solidFill>
                <a:srgbClr val="000000"/>
              </a:solidFill>
              <a:cs typeface="Times New Roman" charset="0"/>
            </a:endParaRPr>
          </a:p>
          <a:p>
            <a:pPr algn="ctr" eaLnBrk="0" hangingPunct="0"/>
            <a:r>
              <a:rPr lang="en-US" sz="2600" b="1">
                <a:solidFill>
                  <a:srgbClr val="FFFFFF"/>
                </a:solidFill>
                <a:latin typeface="Comic Sans MS" pitchFamily="66" charset="0"/>
                <a:cs typeface="Times New Roman" charset="0"/>
              </a:rPr>
              <a:t> </a:t>
            </a:r>
            <a:endParaRPr lang="en-US" sz="1200">
              <a:solidFill>
                <a:srgbClr val="000000"/>
              </a:solidFill>
              <a:cs typeface="Times New Roman" charset="0"/>
            </a:endParaRPr>
          </a:p>
          <a:p>
            <a:pPr algn="ctr" eaLnBrk="0" hangingPunct="0"/>
            <a:r>
              <a:rPr lang="en-US" sz="2600" b="1">
                <a:solidFill>
                  <a:srgbClr val="FFFFFF"/>
                </a:solidFill>
                <a:latin typeface="Comic Sans MS" pitchFamily="66" charset="0"/>
                <a:cs typeface="Times New Roman" charset="0"/>
              </a:rPr>
              <a:t>Lewis Institute, 1896 – 1940:</a:t>
            </a:r>
            <a:endParaRPr lang="en-US" sz="1200">
              <a:solidFill>
                <a:srgbClr val="000000"/>
              </a:solidFill>
              <a:cs typeface="Times New Roman" charset="0"/>
            </a:endParaRPr>
          </a:p>
          <a:p>
            <a:pPr algn="ctr" eaLnBrk="0" hangingPunct="0"/>
            <a:r>
              <a:rPr lang="en-US" sz="1200" b="1">
                <a:solidFill>
                  <a:srgbClr val="FFFFFF"/>
                </a:solidFill>
                <a:latin typeface="Comic Sans MS" pitchFamily="66" charset="0"/>
                <a:cs typeface="Times New Roman" charset="0"/>
              </a:rPr>
              <a:t> </a:t>
            </a:r>
            <a:endParaRPr lang="en-US" sz="1200">
              <a:solidFill>
                <a:srgbClr val="000000"/>
              </a:solidFill>
              <a:cs typeface="Times New Roman" charset="0"/>
            </a:endParaRPr>
          </a:p>
          <a:p>
            <a:pPr eaLnBrk="0" hangingPunct="0"/>
            <a:endParaRPr lang="en-US"/>
          </a:p>
        </p:txBody>
      </p:sp>
      <p:sp>
        <p:nvSpPr>
          <p:cNvPr id="21507" name="Rectangle 3"/>
          <p:cNvSpPr>
            <a:spLocks noChangeArrowheads="1"/>
          </p:cNvSpPr>
          <p:nvPr/>
        </p:nvSpPr>
        <p:spPr bwMode="auto">
          <a:xfrm>
            <a:off x="0" y="2487613"/>
            <a:ext cx="9144000" cy="3624262"/>
          </a:xfrm>
          <a:prstGeom prst="rect">
            <a:avLst/>
          </a:prstGeom>
          <a:noFill/>
          <a:ln w="9525">
            <a:noFill/>
            <a:miter lim="800000"/>
            <a:headEnd/>
            <a:tailEnd/>
          </a:ln>
        </p:spPr>
        <p:txBody>
          <a:bodyPr lIns="0" tIns="0" rIns="0" bIns="0">
            <a:spAutoFit/>
          </a:bodyPr>
          <a:lstStyle/>
          <a:p>
            <a:pPr algn="ctr"/>
            <a:endParaRPr lang="en-US" sz="2600" b="1">
              <a:solidFill>
                <a:srgbClr val="000000"/>
              </a:solidFill>
              <a:latin typeface="Comic Sans MS" pitchFamily="66" charset="0"/>
            </a:endParaRPr>
          </a:p>
          <a:p>
            <a:pPr algn="ctr" eaLnBrk="0" hangingPunct="0"/>
            <a:r>
              <a:rPr lang="en-US" sz="2600" b="1">
                <a:solidFill>
                  <a:srgbClr val="FFFFFF"/>
                </a:solidFill>
                <a:latin typeface="Comic Sans MS" pitchFamily="66" charset="0"/>
              </a:rPr>
              <a:t>Higher Education on Chicago’s West Side</a:t>
            </a:r>
            <a:endParaRPr lang="en-US" sz="2600" b="1">
              <a:solidFill>
                <a:srgbClr val="000000"/>
              </a:solidFill>
              <a:latin typeface="Comic Sans MS" pitchFamily="66" charset="0"/>
            </a:endParaRPr>
          </a:p>
          <a:p>
            <a:pPr algn="ctr" eaLnBrk="0" hangingPunct="0"/>
            <a:r>
              <a:rPr lang="en-US" sz="1200" b="1">
                <a:solidFill>
                  <a:srgbClr val="FFFFFF"/>
                </a:solidFill>
                <a:latin typeface="Comic Sans MS" pitchFamily="66" charset="0"/>
                <a:cs typeface="Times New Roman" charset="0"/>
              </a:rPr>
              <a:t> </a:t>
            </a:r>
            <a:endParaRPr lang="en-US" sz="1200">
              <a:solidFill>
                <a:srgbClr val="000000"/>
              </a:solidFill>
              <a:cs typeface="Times New Roman" charset="0"/>
            </a:endParaRPr>
          </a:p>
          <a:p>
            <a:pPr algn="ctr" eaLnBrk="0" hangingPunct="0"/>
            <a:r>
              <a:rPr lang="en-US" sz="1200" b="1">
                <a:solidFill>
                  <a:srgbClr val="FFFFFF"/>
                </a:solidFill>
                <a:latin typeface="Comic Sans MS" pitchFamily="66" charset="0"/>
                <a:cs typeface="Times New Roman" charset="0"/>
              </a:rPr>
              <a:t> </a:t>
            </a:r>
            <a:endParaRPr lang="en-US" sz="1200">
              <a:solidFill>
                <a:srgbClr val="000000"/>
              </a:solidFill>
              <a:cs typeface="Times New Roman" charset="0"/>
            </a:endParaRPr>
          </a:p>
          <a:p>
            <a:pPr algn="ctr" eaLnBrk="0" hangingPunct="0"/>
            <a:r>
              <a:rPr lang="en-US" sz="1200" b="1">
                <a:solidFill>
                  <a:srgbClr val="FFFFFF"/>
                </a:solidFill>
                <a:latin typeface="Comic Sans MS" pitchFamily="66" charset="0"/>
                <a:cs typeface="Times New Roman" charset="0"/>
              </a:rPr>
              <a:t> </a:t>
            </a:r>
            <a:endParaRPr lang="en-US" sz="1200">
              <a:solidFill>
                <a:srgbClr val="000000"/>
              </a:solidFill>
              <a:cs typeface="Times New Roman" charset="0"/>
            </a:endParaRPr>
          </a:p>
          <a:p>
            <a:pPr algn="ctr" eaLnBrk="0" hangingPunct="0"/>
            <a:r>
              <a:rPr lang="en-US" sz="1200" b="1">
                <a:solidFill>
                  <a:srgbClr val="FFFFFF"/>
                </a:solidFill>
                <a:latin typeface="Comic Sans MS" pitchFamily="66" charset="0"/>
                <a:cs typeface="Times New Roman" charset="0"/>
              </a:rPr>
              <a:t> </a:t>
            </a:r>
            <a:endParaRPr lang="en-US" sz="1200">
              <a:solidFill>
                <a:srgbClr val="000000"/>
              </a:solidFill>
              <a:cs typeface="Times New Roman" charset="0"/>
            </a:endParaRPr>
          </a:p>
          <a:p>
            <a:pPr algn="ctr" eaLnBrk="0" hangingPunct="0"/>
            <a:r>
              <a:rPr lang="en-US" sz="1200" b="1">
                <a:solidFill>
                  <a:srgbClr val="FFFFFF"/>
                </a:solidFill>
                <a:latin typeface="Comic Sans MS" pitchFamily="66" charset="0"/>
                <a:cs typeface="Times New Roman" charset="0"/>
              </a:rPr>
              <a:t> </a:t>
            </a:r>
            <a:endParaRPr lang="en-US" sz="1200">
              <a:solidFill>
                <a:srgbClr val="000000"/>
              </a:solidFill>
              <a:cs typeface="Times New Roman" charset="0"/>
            </a:endParaRPr>
          </a:p>
          <a:p>
            <a:pPr algn="ctr" eaLnBrk="0" hangingPunct="0"/>
            <a:r>
              <a:rPr lang="en-US" sz="1200" b="1">
                <a:solidFill>
                  <a:srgbClr val="FFFFFF"/>
                </a:solidFill>
                <a:latin typeface="Comic Sans MS" pitchFamily="66" charset="0"/>
                <a:cs typeface="Times New Roman" charset="0"/>
              </a:rPr>
              <a:t> </a:t>
            </a:r>
            <a:endParaRPr lang="en-US" sz="1200">
              <a:solidFill>
                <a:srgbClr val="000000"/>
              </a:solidFill>
              <a:cs typeface="Times New Roman" charset="0"/>
            </a:endParaRPr>
          </a:p>
          <a:p>
            <a:pPr algn="ctr" eaLnBrk="0" hangingPunct="0"/>
            <a:r>
              <a:rPr lang="en-US" sz="1200" b="1">
                <a:solidFill>
                  <a:srgbClr val="FFFFFF"/>
                </a:solidFill>
                <a:latin typeface="Comic Sans MS" pitchFamily="66" charset="0"/>
                <a:cs typeface="Times New Roman" charset="0"/>
              </a:rPr>
              <a:t> </a:t>
            </a:r>
            <a:endParaRPr lang="en-US" sz="1200">
              <a:solidFill>
                <a:srgbClr val="000000"/>
              </a:solidFill>
              <a:cs typeface="Times New Roman" charset="0"/>
            </a:endParaRPr>
          </a:p>
          <a:p>
            <a:pPr algn="ctr" eaLnBrk="0" hangingPunct="0"/>
            <a:r>
              <a:rPr lang="en-US" sz="1200" b="1">
                <a:solidFill>
                  <a:srgbClr val="FFFFFF"/>
                </a:solidFill>
                <a:latin typeface="Comic Sans MS" pitchFamily="66" charset="0"/>
                <a:cs typeface="Times New Roman" charset="0"/>
              </a:rPr>
              <a:t> </a:t>
            </a:r>
            <a:endParaRPr lang="en-US" sz="1200">
              <a:solidFill>
                <a:srgbClr val="000000"/>
              </a:solidFill>
              <a:cs typeface="Times New Roman" charset="0"/>
            </a:endParaRPr>
          </a:p>
          <a:p>
            <a:pPr algn="ctr" eaLnBrk="0" hangingPunct="0"/>
            <a:r>
              <a:rPr lang="en-US" sz="1200" b="1">
                <a:solidFill>
                  <a:srgbClr val="FFFFFF"/>
                </a:solidFill>
                <a:latin typeface="Comic Sans MS" pitchFamily="66" charset="0"/>
                <a:cs typeface="Times New Roman" charset="0"/>
              </a:rPr>
              <a:t> </a:t>
            </a:r>
            <a:endParaRPr lang="en-US" sz="1200">
              <a:solidFill>
                <a:srgbClr val="000000"/>
              </a:solidFill>
              <a:cs typeface="Times New Roman" charset="0"/>
            </a:endParaRPr>
          </a:p>
          <a:p>
            <a:pPr algn="ctr" eaLnBrk="0" hangingPunct="0"/>
            <a:r>
              <a:rPr lang="en-US" sz="1200" b="1">
                <a:solidFill>
                  <a:srgbClr val="FFFFFF"/>
                </a:solidFill>
                <a:latin typeface="Comic Sans MS" pitchFamily="66" charset="0"/>
                <a:cs typeface="Times New Roman" charset="0"/>
              </a:rPr>
              <a:t>Researched, written, and produced by Catherine Bruck, University Archivist, Illinois Institute of Technology</a:t>
            </a:r>
            <a:endParaRPr lang="en-US" sz="1200">
              <a:solidFill>
                <a:srgbClr val="000000"/>
              </a:solidFill>
              <a:cs typeface="Times New Roman" charset="0"/>
            </a:endParaRPr>
          </a:p>
          <a:p>
            <a:pPr algn="ctr" eaLnBrk="0" hangingPunct="0"/>
            <a:r>
              <a:rPr lang="en-US" sz="1200" b="1">
                <a:solidFill>
                  <a:srgbClr val="FFFFFF"/>
                </a:solidFill>
                <a:latin typeface="Comic Sans MS" pitchFamily="66" charset="0"/>
                <a:cs typeface="Times New Roman" charset="0"/>
              </a:rPr>
              <a:t> </a:t>
            </a:r>
            <a:endParaRPr lang="en-US" sz="1200">
              <a:solidFill>
                <a:srgbClr val="000000"/>
              </a:solidFill>
              <a:cs typeface="Times New Roman" charset="0"/>
            </a:endParaRPr>
          </a:p>
          <a:p>
            <a:pPr algn="ctr" eaLnBrk="0" hangingPunct="0"/>
            <a:r>
              <a:rPr lang="en-US" sz="1200" b="1">
                <a:solidFill>
                  <a:srgbClr val="FFFFFF"/>
                </a:solidFill>
                <a:latin typeface="Comic Sans MS" pitchFamily="66" charset="0"/>
                <a:cs typeface="Times New Roman" charset="0"/>
              </a:rPr>
              <a:t> </a:t>
            </a:r>
            <a:endParaRPr lang="en-US" sz="1200">
              <a:solidFill>
                <a:srgbClr val="000000"/>
              </a:solidFill>
              <a:cs typeface="Times New Roman" charset="0"/>
            </a:endParaRPr>
          </a:p>
          <a:p>
            <a:pPr algn="ctr" eaLnBrk="0" hangingPunct="0"/>
            <a:r>
              <a:rPr lang="en-US" sz="1200" b="1">
                <a:solidFill>
                  <a:srgbClr val="FFFFFF"/>
                </a:solidFill>
                <a:latin typeface="Comic Sans MS" pitchFamily="66" charset="0"/>
                <a:cs typeface="Times New Roman" charset="0"/>
              </a:rPr>
              <a:t> </a:t>
            </a:r>
            <a:endParaRPr lang="en-US" sz="1200">
              <a:solidFill>
                <a:srgbClr val="000000"/>
              </a:solidFill>
              <a:cs typeface="Times New Roman" charset="0"/>
            </a:endParaRPr>
          </a:p>
          <a:p>
            <a:pPr algn="ctr" eaLnBrk="0" hangingPunct="0"/>
            <a:r>
              <a:rPr lang="en-US" sz="1200" b="1">
                <a:solidFill>
                  <a:srgbClr val="FFFFFF"/>
                </a:solidFill>
                <a:latin typeface="Comic Sans MS" pitchFamily="66" charset="0"/>
                <a:cs typeface="Times New Roman" charset="0"/>
              </a:rPr>
              <a:t>© Catherine Bruck, 2004 </a:t>
            </a:r>
            <a:endParaRPr lang="en-US" sz="1200">
              <a:solidFill>
                <a:srgbClr val="000000"/>
              </a:solidFill>
              <a:cs typeface="Times New Roman" charset="0"/>
            </a:endParaRPr>
          </a:p>
          <a:p>
            <a:pPr eaLnBrk="0" hangingPunct="0"/>
            <a:endParaRPr lang="en-US"/>
          </a:p>
        </p:txBody>
      </p:sp>
      <p:sp>
        <p:nvSpPr>
          <p:cNvPr id="4" name="Slide Number Placeholder 3"/>
          <p:cNvSpPr>
            <a:spLocks noGrp="1"/>
          </p:cNvSpPr>
          <p:nvPr>
            <p:ph type="sldNum" sz="quarter" idx="12"/>
          </p:nvPr>
        </p:nvSpPr>
        <p:spPr/>
        <p:txBody>
          <a:bodyPr/>
          <a:lstStyle/>
          <a:p>
            <a:pPr>
              <a:defRPr/>
            </a:pPr>
            <a:fld id="{8C21D9ED-19F9-4A3F-B2B6-8FDC8FE5BD2C}" type="slidenum">
              <a:rPr lang="en-US" smtClean="0"/>
              <a:pPr>
                <a:defRPr/>
              </a:pPr>
              <a:t>1</a:t>
            </a:fld>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4" descr="Building - drawing"/>
          <p:cNvPicPr>
            <a:picLocks noChangeAspect="1" noChangeArrowheads="1"/>
          </p:cNvPicPr>
          <p:nvPr/>
        </p:nvPicPr>
        <p:blipFill>
          <a:blip r:embed="rId3" cstate="print"/>
          <a:srcRect/>
          <a:stretch>
            <a:fillRect/>
          </a:stretch>
        </p:blipFill>
        <p:spPr bwMode="auto">
          <a:xfrm>
            <a:off x="1752600" y="381000"/>
            <a:ext cx="5791200" cy="5749925"/>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10</a:t>
            </a:fld>
            <a:endParaRPr lang="en-US"/>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22" name="Picture 4" descr="Classical Club"/>
          <p:cNvPicPr>
            <a:picLocks noChangeAspect="1" noChangeArrowheads="1"/>
          </p:cNvPicPr>
          <p:nvPr/>
        </p:nvPicPr>
        <p:blipFill>
          <a:blip r:embed="rId3" cstate="print"/>
          <a:srcRect/>
          <a:stretch>
            <a:fillRect/>
          </a:stretch>
        </p:blipFill>
        <p:spPr bwMode="auto">
          <a:xfrm>
            <a:off x="1295400" y="685800"/>
            <a:ext cx="6248400" cy="5181600"/>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100</a:t>
            </a:fld>
            <a:endParaRPr lang="en-US"/>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546" name="Picture 4" descr="Literary Societies"/>
          <p:cNvPicPr>
            <a:picLocks noChangeAspect="1" noChangeArrowheads="1"/>
          </p:cNvPicPr>
          <p:nvPr/>
        </p:nvPicPr>
        <p:blipFill>
          <a:blip r:embed="rId3" cstate="print"/>
          <a:srcRect/>
          <a:stretch>
            <a:fillRect/>
          </a:stretch>
        </p:blipFill>
        <p:spPr bwMode="auto">
          <a:xfrm>
            <a:off x="2133600" y="457200"/>
            <a:ext cx="4329113" cy="5943600"/>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101</a:t>
            </a:fld>
            <a:endParaRPr lang="en-US"/>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9570" name="Picture 4" descr="Klahowya"/>
          <p:cNvPicPr>
            <a:picLocks noGrp="1" noChangeAspect="1" noChangeArrowheads="1"/>
          </p:cNvPicPr>
          <p:nvPr>
            <p:ph/>
          </p:nvPr>
        </p:nvPicPr>
        <p:blipFill>
          <a:blip r:embed="rId3" cstate="print"/>
          <a:stretch>
            <a:fillRect/>
          </a:stretch>
        </p:blipFill>
        <p:spPr>
          <a:xfrm>
            <a:off x="3810000" y="2189226"/>
            <a:ext cx="1524000" cy="2022348"/>
          </a:xfrm>
          <a:noFill/>
        </p:spPr>
      </p:pic>
      <p:sp>
        <p:nvSpPr>
          <p:cNvPr id="3" name="Slide Number Placeholder 2"/>
          <p:cNvSpPr>
            <a:spLocks noGrp="1"/>
          </p:cNvSpPr>
          <p:nvPr>
            <p:ph type="sldNum" sz="quarter" idx="12"/>
          </p:nvPr>
        </p:nvSpPr>
        <p:spPr/>
        <p:txBody>
          <a:bodyPr/>
          <a:lstStyle/>
          <a:p>
            <a:pPr>
              <a:defRPr/>
            </a:pPr>
            <a:fld id="{45874C6A-9C4C-4728-B2BB-46B8765D44A3}" type="slidenum">
              <a:rPr lang="en-US" smtClean="0"/>
              <a:pPr>
                <a:defRPr/>
              </a:pPr>
              <a:t>102</a:t>
            </a:fld>
            <a:endParaRPr lang="en-US"/>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594" name="Picture 4" descr="Kappa Alpha Psi"/>
          <p:cNvPicPr>
            <a:picLocks noChangeAspect="1" noChangeArrowheads="1"/>
          </p:cNvPicPr>
          <p:nvPr/>
        </p:nvPicPr>
        <p:blipFill>
          <a:blip r:embed="rId3" cstate="print"/>
          <a:srcRect/>
          <a:stretch>
            <a:fillRect/>
          </a:stretch>
        </p:blipFill>
        <p:spPr bwMode="auto">
          <a:xfrm>
            <a:off x="2133600" y="381000"/>
            <a:ext cx="4937125" cy="5943600"/>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103</a:t>
            </a:fld>
            <a:endParaRPr lang="en-US"/>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618" name="Picture 4" descr="Co-Op Society"/>
          <p:cNvPicPr>
            <a:picLocks noGrp="1" noChangeAspect="1" noChangeArrowheads="1"/>
          </p:cNvPicPr>
          <p:nvPr>
            <p:ph/>
          </p:nvPr>
        </p:nvPicPr>
        <p:blipFill>
          <a:blip r:embed="rId3" cstate="print"/>
          <a:stretch>
            <a:fillRect/>
          </a:stretch>
        </p:blipFill>
        <p:spPr>
          <a:xfrm>
            <a:off x="3810000" y="2759202"/>
            <a:ext cx="1524000" cy="882396"/>
          </a:xfrm>
          <a:noFill/>
        </p:spPr>
      </p:pic>
      <p:sp>
        <p:nvSpPr>
          <p:cNvPr id="3" name="Slide Number Placeholder 2"/>
          <p:cNvSpPr>
            <a:spLocks noGrp="1"/>
          </p:cNvSpPr>
          <p:nvPr>
            <p:ph type="sldNum" sz="quarter" idx="12"/>
          </p:nvPr>
        </p:nvSpPr>
        <p:spPr/>
        <p:txBody>
          <a:bodyPr/>
          <a:lstStyle/>
          <a:p>
            <a:pPr>
              <a:defRPr/>
            </a:pPr>
            <a:fld id="{45874C6A-9C4C-4728-B2BB-46B8765D44A3}" type="slidenum">
              <a:rPr lang="en-US" smtClean="0"/>
              <a:pPr>
                <a:defRPr/>
              </a:pPr>
              <a:t>104</a:t>
            </a:fld>
            <a:endParaRPr lang="en-US"/>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386" name="Object 2048"/>
          <p:cNvGraphicFramePr>
            <a:graphicFrameLocks noGrp="1" noChangeAspect="1"/>
          </p:cNvGraphicFramePr>
          <p:nvPr>
            <p:ph/>
          </p:nvPr>
        </p:nvGraphicFramePr>
        <p:xfrm>
          <a:off x="2743200" y="2228850"/>
          <a:ext cx="3657600" cy="1943100"/>
        </p:xfrm>
        <a:graphic>
          <a:graphicData uri="http://schemas.openxmlformats.org/presentationml/2006/ole">
            <mc:AlternateContent xmlns:mc="http://schemas.openxmlformats.org/markup-compatibility/2006">
              <mc:Choice xmlns:v="urn:schemas-microsoft-com:vml" Requires="v">
                <p:oleObj spid="_x0000_s16392" name="Image" r:id="rId4" imgW="3657607" imgH="1942939" progId="">
                  <p:embed/>
                </p:oleObj>
              </mc:Choice>
              <mc:Fallback>
                <p:oleObj name="Image" r:id="rId4" imgW="3657607" imgH="1942939" progId="">
                  <p:embed/>
                  <p:pic>
                    <p:nvPicPr>
                      <p:cNvPr id="0" name="Object 204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43200" y="2228850"/>
                        <a:ext cx="3657600" cy="1943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 name="Slide Number Placeholder 2"/>
          <p:cNvSpPr>
            <a:spLocks noGrp="1"/>
          </p:cNvSpPr>
          <p:nvPr>
            <p:ph type="sldNum" sz="quarter" idx="12"/>
          </p:nvPr>
        </p:nvSpPr>
        <p:spPr/>
        <p:txBody>
          <a:bodyPr/>
          <a:lstStyle/>
          <a:p>
            <a:pPr>
              <a:defRPr/>
            </a:pPr>
            <a:fld id="{45874C6A-9C4C-4728-B2BB-46B8765D44A3}" type="slidenum">
              <a:rPr lang="en-US" smtClean="0"/>
              <a:pPr>
                <a:defRPr/>
              </a:pPr>
              <a:t>105</a:t>
            </a:fld>
            <a:endParaRPr lang="en-US"/>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42" name="Picture 2052" descr="Women turners"/>
          <p:cNvPicPr>
            <a:picLocks noChangeAspect="1" noChangeArrowheads="1"/>
          </p:cNvPicPr>
          <p:nvPr/>
        </p:nvPicPr>
        <p:blipFill>
          <a:blip r:embed="rId3" cstate="print"/>
          <a:srcRect/>
          <a:stretch>
            <a:fillRect/>
          </a:stretch>
        </p:blipFill>
        <p:spPr bwMode="auto">
          <a:xfrm>
            <a:off x="1600200" y="914400"/>
            <a:ext cx="5943600" cy="4675188"/>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106</a:t>
            </a:fld>
            <a:endParaRPr lang="en-US"/>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3666" name="Picture 5" descr="Polish club"/>
          <p:cNvPicPr>
            <a:picLocks noChangeAspect="1" noChangeArrowheads="1"/>
          </p:cNvPicPr>
          <p:nvPr/>
        </p:nvPicPr>
        <p:blipFill>
          <a:blip r:embed="rId3" cstate="print"/>
          <a:srcRect/>
          <a:stretch>
            <a:fillRect/>
          </a:stretch>
        </p:blipFill>
        <p:spPr bwMode="auto">
          <a:xfrm>
            <a:off x="1447800" y="762000"/>
            <a:ext cx="6553200" cy="5070475"/>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107</a:t>
            </a:fld>
            <a:endParaRPr lang="en-US"/>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4690" name="Picture 5" descr="Menorah Society"/>
          <p:cNvPicPr>
            <a:picLocks noChangeAspect="1" noChangeArrowheads="1"/>
          </p:cNvPicPr>
          <p:nvPr/>
        </p:nvPicPr>
        <p:blipFill>
          <a:blip r:embed="rId3" cstate="print"/>
          <a:srcRect/>
          <a:stretch>
            <a:fillRect/>
          </a:stretch>
        </p:blipFill>
        <p:spPr bwMode="auto">
          <a:xfrm>
            <a:off x="2362200" y="533400"/>
            <a:ext cx="3983038" cy="5791200"/>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108</a:t>
            </a:fld>
            <a:endParaRPr lang="en-US"/>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5714" name="Picture 5" descr="Chinese Club"/>
          <p:cNvPicPr>
            <a:picLocks noChangeAspect="1" noChangeArrowheads="1"/>
          </p:cNvPicPr>
          <p:nvPr/>
        </p:nvPicPr>
        <p:blipFill>
          <a:blip r:embed="rId3" cstate="print"/>
          <a:srcRect/>
          <a:stretch>
            <a:fillRect/>
          </a:stretch>
        </p:blipFill>
        <p:spPr bwMode="auto">
          <a:xfrm>
            <a:off x="2362200" y="609600"/>
            <a:ext cx="3860800" cy="5791200"/>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109</a:t>
            </a:fld>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5" descr="James Herrick"/>
          <p:cNvPicPr>
            <a:picLocks noChangeAspect="1" noChangeArrowheads="1"/>
          </p:cNvPicPr>
          <p:nvPr/>
        </p:nvPicPr>
        <p:blipFill>
          <a:blip r:embed="rId3" cstate="print"/>
          <a:srcRect/>
          <a:stretch>
            <a:fillRect/>
          </a:stretch>
        </p:blipFill>
        <p:spPr bwMode="auto">
          <a:xfrm>
            <a:off x="2514600" y="457200"/>
            <a:ext cx="3675063" cy="6056313"/>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11</a:t>
            </a:fld>
            <a:endParaRPr lang="en-US"/>
          </a:p>
        </p:txBody>
      </p:sp>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6738" name="Picture 5" descr="Philippino club"/>
          <p:cNvPicPr>
            <a:picLocks noChangeAspect="1" noChangeArrowheads="1"/>
          </p:cNvPicPr>
          <p:nvPr/>
        </p:nvPicPr>
        <p:blipFill>
          <a:blip r:embed="rId3" cstate="print"/>
          <a:srcRect/>
          <a:stretch>
            <a:fillRect/>
          </a:stretch>
        </p:blipFill>
        <p:spPr bwMode="auto">
          <a:xfrm>
            <a:off x="990600" y="609600"/>
            <a:ext cx="7010400" cy="5513388"/>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110</a:t>
            </a:fld>
            <a:endParaRPr lang="en-US"/>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410" name="Object 2"/>
          <p:cNvGraphicFramePr>
            <a:graphicFrameLocks noChangeAspect="1"/>
          </p:cNvGraphicFramePr>
          <p:nvPr/>
        </p:nvGraphicFramePr>
        <p:xfrm>
          <a:off x="762000" y="304800"/>
          <a:ext cx="7734300" cy="6245225"/>
        </p:xfrm>
        <a:graphic>
          <a:graphicData uri="http://schemas.openxmlformats.org/presentationml/2006/ole">
            <mc:AlternateContent xmlns:mc="http://schemas.openxmlformats.org/markup-compatibility/2006">
              <mc:Choice xmlns:v="urn:schemas-microsoft-com:vml" Requires="v">
                <p:oleObj spid="_x0000_s17416" name="Image" r:id="rId4" imgW="8634921" imgH="6971429" progId="">
                  <p:embed/>
                </p:oleObj>
              </mc:Choice>
              <mc:Fallback>
                <p:oleObj name="Image" r:id="rId4" imgW="8634921" imgH="6971429" progId="">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2000" y="304800"/>
                        <a:ext cx="7734300" cy="6245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111</a:t>
            </a:fld>
            <a:endParaRPr lang="en-US"/>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434" name="Object 8"/>
          <p:cNvGraphicFramePr>
            <a:graphicFrameLocks noChangeAspect="1"/>
          </p:cNvGraphicFramePr>
          <p:nvPr/>
        </p:nvGraphicFramePr>
        <p:xfrm>
          <a:off x="2378075" y="228600"/>
          <a:ext cx="4386263" cy="6400800"/>
        </p:xfrm>
        <a:graphic>
          <a:graphicData uri="http://schemas.openxmlformats.org/presentationml/2006/ole">
            <mc:AlternateContent xmlns:mc="http://schemas.openxmlformats.org/markup-compatibility/2006">
              <mc:Choice xmlns:v="urn:schemas-microsoft-com:vml" Requires="v">
                <p:oleObj spid="_x0000_s18440" name="Image" r:id="rId4" imgW="2506667" imgH="3657607" progId="">
                  <p:embed/>
                </p:oleObj>
              </mc:Choice>
              <mc:Fallback>
                <p:oleObj name="Image" r:id="rId4" imgW="2506667" imgH="3657607" progId="">
                  <p:embed/>
                  <p:pic>
                    <p:nvPicPr>
                      <p:cNvPr id="0" name="Object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78075" y="228600"/>
                        <a:ext cx="4386263" cy="640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112</a:t>
            </a:fld>
            <a:endParaRPr lang="en-US"/>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7762" name="Picture 5" descr="Staff--Venus"/>
          <p:cNvPicPr>
            <a:picLocks noChangeAspect="1" noChangeArrowheads="1"/>
          </p:cNvPicPr>
          <p:nvPr/>
        </p:nvPicPr>
        <p:blipFill>
          <a:blip r:embed="rId3" cstate="print"/>
          <a:srcRect/>
          <a:stretch>
            <a:fillRect/>
          </a:stretch>
        </p:blipFill>
        <p:spPr bwMode="auto">
          <a:xfrm>
            <a:off x="381000" y="457200"/>
            <a:ext cx="8458200" cy="6076950"/>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113</a:t>
            </a:fld>
            <a:endParaRPr lang="en-US"/>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458" name="Object 0"/>
          <p:cNvGraphicFramePr>
            <a:graphicFrameLocks noChangeAspect="1"/>
          </p:cNvGraphicFramePr>
          <p:nvPr/>
        </p:nvGraphicFramePr>
        <p:xfrm>
          <a:off x="2209800" y="228600"/>
          <a:ext cx="4137025" cy="6324600"/>
        </p:xfrm>
        <a:graphic>
          <a:graphicData uri="http://schemas.openxmlformats.org/presentationml/2006/ole">
            <mc:AlternateContent xmlns:mc="http://schemas.openxmlformats.org/markup-compatibility/2006">
              <mc:Choice xmlns:v="urn:schemas-microsoft-com:vml" Requires="v">
                <p:oleObj spid="_x0000_s19464" name="Image" r:id="rId4" imgW="1785980" imgH="2731013" progId="">
                  <p:embed/>
                </p:oleObj>
              </mc:Choice>
              <mc:Fallback>
                <p:oleObj name="Image" r:id="rId4" imgW="1785980" imgH="2731013" progId="">
                  <p:embed/>
                  <p:pic>
                    <p:nvPicPr>
                      <p:cNvPr id="0" name="Object 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09800" y="228600"/>
                        <a:ext cx="4137025" cy="632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114</a:t>
            </a:fld>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5" descr="George Carman-young"/>
          <p:cNvPicPr>
            <a:picLocks noChangeAspect="1" noChangeArrowheads="1"/>
          </p:cNvPicPr>
          <p:nvPr/>
        </p:nvPicPr>
        <p:blipFill>
          <a:blip r:embed="rId3" cstate="print"/>
          <a:srcRect/>
          <a:stretch>
            <a:fillRect/>
          </a:stretch>
        </p:blipFill>
        <p:spPr bwMode="auto">
          <a:xfrm>
            <a:off x="2438400" y="533400"/>
            <a:ext cx="4044950" cy="5783263"/>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12</a:t>
            </a:fld>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4" descr="George Carman -- old"/>
          <p:cNvPicPr>
            <a:picLocks noChangeAspect="1" noChangeArrowheads="1"/>
          </p:cNvPicPr>
          <p:nvPr/>
        </p:nvPicPr>
        <p:blipFill>
          <a:blip r:embed="rId3" cstate="print"/>
          <a:srcRect/>
          <a:stretch>
            <a:fillRect/>
          </a:stretch>
        </p:blipFill>
        <p:spPr bwMode="auto">
          <a:xfrm>
            <a:off x="2362200" y="304800"/>
            <a:ext cx="4076700" cy="6248400"/>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13</a:t>
            </a:fld>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5" descr="George Carman-Gross"/>
          <p:cNvPicPr>
            <a:picLocks noChangeAspect="1" noChangeArrowheads="1"/>
          </p:cNvPicPr>
          <p:nvPr/>
        </p:nvPicPr>
        <p:blipFill>
          <a:blip r:embed="rId3" cstate="print"/>
          <a:srcRect/>
          <a:stretch>
            <a:fillRect/>
          </a:stretch>
        </p:blipFill>
        <p:spPr bwMode="auto">
          <a:xfrm>
            <a:off x="2192338" y="685800"/>
            <a:ext cx="4757737" cy="5486400"/>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14</a:t>
            </a:fld>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5" descr="building_with_man"/>
          <p:cNvPicPr>
            <a:picLocks noChangeAspect="1" noChangeArrowheads="1"/>
          </p:cNvPicPr>
          <p:nvPr/>
        </p:nvPicPr>
        <p:blipFill>
          <a:blip r:embed="rId3" cstate="print"/>
          <a:srcRect/>
          <a:stretch>
            <a:fillRect/>
          </a:stretch>
        </p:blipFill>
        <p:spPr bwMode="auto">
          <a:xfrm>
            <a:off x="1447800" y="609600"/>
            <a:ext cx="6473825" cy="5862638"/>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15</a:t>
            </a:fld>
            <a:endParaRPr 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8" descr="Henry Ives Cobb"/>
          <p:cNvPicPr>
            <a:picLocks noChangeAspect="1" noChangeArrowheads="1"/>
          </p:cNvPicPr>
          <p:nvPr/>
        </p:nvPicPr>
        <p:blipFill>
          <a:blip r:embed="rId3" cstate="print"/>
          <a:srcRect/>
          <a:stretch>
            <a:fillRect/>
          </a:stretch>
        </p:blipFill>
        <p:spPr bwMode="auto">
          <a:xfrm>
            <a:off x="2057400" y="457200"/>
            <a:ext cx="4767263" cy="6096000"/>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16</a:t>
            </a:fld>
            <a:endParaRPr 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1028" descr="Lewis Campus-1940"/>
          <p:cNvPicPr>
            <a:picLocks noChangeAspect="1" noChangeArrowheads="1"/>
          </p:cNvPicPr>
          <p:nvPr/>
        </p:nvPicPr>
        <p:blipFill>
          <a:blip r:embed="rId3" cstate="print"/>
          <a:srcRect/>
          <a:stretch>
            <a:fillRect/>
          </a:stretch>
        </p:blipFill>
        <p:spPr bwMode="auto">
          <a:xfrm>
            <a:off x="1066800" y="1295400"/>
            <a:ext cx="6629400" cy="4137025"/>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17</a:t>
            </a:fld>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5" descr="Dormitory"/>
          <p:cNvPicPr>
            <a:picLocks noChangeAspect="1" noChangeArrowheads="1"/>
          </p:cNvPicPr>
          <p:nvPr/>
        </p:nvPicPr>
        <p:blipFill>
          <a:blip r:embed="rId3" cstate="print"/>
          <a:srcRect/>
          <a:stretch>
            <a:fillRect/>
          </a:stretch>
        </p:blipFill>
        <p:spPr bwMode="auto">
          <a:xfrm>
            <a:off x="533400" y="685800"/>
            <a:ext cx="8077200" cy="5588000"/>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18</a:t>
            </a:fld>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6" descr="Drug store ad"/>
          <p:cNvPicPr>
            <a:picLocks noChangeAspect="1" noChangeArrowheads="1"/>
          </p:cNvPicPr>
          <p:nvPr/>
        </p:nvPicPr>
        <p:blipFill>
          <a:blip r:embed="rId3" cstate="print"/>
          <a:srcRect/>
          <a:stretch>
            <a:fillRect/>
          </a:stretch>
        </p:blipFill>
        <p:spPr bwMode="auto">
          <a:xfrm>
            <a:off x="1905000" y="838200"/>
            <a:ext cx="5257800" cy="4738688"/>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19</a:t>
            </a:fld>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Logo"/>
          <p:cNvPicPr>
            <a:picLocks noChangeAspect="1" noChangeArrowheads="1"/>
          </p:cNvPicPr>
          <p:nvPr/>
        </p:nvPicPr>
        <p:blipFill>
          <a:blip r:embed="rId3" cstate="print"/>
          <a:srcRect/>
          <a:stretch>
            <a:fillRect/>
          </a:stretch>
        </p:blipFill>
        <p:spPr bwMode="auto">
          <a:xfrm>
            <a:off x="1371600" y="304800"/>
            <a:ext cx="6477000" cy="6234113"/>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2</a:t>
            </a:fld>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5" descr="Building - hallways"/>
          <p:cNvPicPr>
            <a:picLocks noChangeAspect="1" noChangeArrowheads="1"/>
          </p:cNvPicPr>
          <p:nvPr/>
        </p:nvPicPr>
        <p:blipFill>
          <a:blip r:embed="rId3" cstate="print"/>
          <a:srcRect/>
          <a:stretch>
            <a:fillRect/>
          </a:stretch>
        </p:blipFill>
        <p:spPr bwMode="auto">
          <a:xfrm>
            <a:off x="1905000" y="381000"/>
            <a:ext cx="4841875" cy="6172200"/>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20</a:t>
            </a:fld>
            <a:endParaRPr 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5" descr="Staff--High Snods"/>
          <p:cNvPicPr>
            <a:picLocks noChangeAspect="1" noChangeArrowheads="1"/>
          </p:cNvPicPr>
          <p:nvPr/>
        </p:nvPicPr>
        <p:blipFill>
          <a:blip r:embed="rId3" cstate="print"/>
          <a:srcRect/>
          <a:stretch>
            <a:fillRect/>
          </a:stretch>
        </p:blipFill>
        <p:spPr bwMode="auto">
          <a:xfrm>
            <a:off x="1066800" y="1143000"/>
            <a:ext cx="6858000" cy="4240213"/>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21</a:t>
            </a:fld>
            <a:endParaRPr 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4" descr="Staff --maintenance"/>
          <p:cNvPicPr>
            <a:picLocks noChangeAspect="1" noChangeArrowheads="1"/>
          </p:cNvPicPr>
          <p:nvPr/>
        </p:nvPicPr>
        <p:blipFill>
          <a:blip r:embed="rId3" cstate="print"/>
          <a:srcRect/>
          <a:stretch>
            <a:fillRect/>
          </a:stretch>
        </p:blipFill>
        <p:spPr bwMode="auto">
          <a:xfrm>
            <a:off x="2151063" y="571500"/>
            <a:ext cx="4840287" cy="5713413"/>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22</a:t>
            </a:fld>
            <a:endParaRPr lang="en-US"/>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098" name="Object 0"/>
          <p:cNvGraphicFramePr>
            <a:graphicFrameLocks noChangeAspect="1"/>
          </p:cNvGraphicFramePr>
          <p:nvPr/>
        </p:nvGraphicFramePr>
        <p:xfrm>
          <a:off x="1981200" y="228600"/>
          <a:ext cx="4714875" cy="6324600"/>
        </p:xfrm>
        <a:graphic>
          <a:graphicData uri="http://schemas.openxmlformats.org/presentationml/2006/ole">
            <mc:AlternateContent xmlns:mc="http://schemas.openxmlformats.org/markup-compatibility/2006">
              <mc:Choice xmlns:v="urn:schemas-microsoft-com:vml" Requires="v">
                <p:oleObj spid="_x0000_s4104" name="Image" r:id="rId4" imgW="2045126" imgH="2743205" progId="">
                  <p:embed/>
                </p:oleObj>
              </mc:Choice>
              <mc:Fallback>
                <p:oleObj name="Image" r:id="rId4" imgW="2045126" imgH="2743205" progId="">
                  <p:embed/>
                  <p:pic>
                    <p:nvPicPr>
                      <p:cNvPr id="0" name="Object 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81200" y="228600"/>
                        <a:ext cx="4714875" cy="632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23</a:t>
            </a:fld>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5" descr="Faculty 1899"/>
          <p:cNvPicPr>
            <a:picLocks noChangeAspect="1" noChangeArrowheads="1"/>
          </p:cNvPicPr>
          <p:nvPr/>
        </p:nvPicPr>
        <p:blipFill>
          <a:blip r:embed="rId3" cstate="print"/>
          <a:srcRect/>
          <a:stretch>
            <a:fillRect/>
          </a:stretch>
        </p:blipFill>
        <p:spPr bwMode="auto">
          <a:xfrm>
            <a:off x="533400" y="1485900"/>
            <a:ext cx="8153400" cy="3771900"/>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24</a:t>
            </a:fld>
            <a:endParaRPr 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122" name="Object 7"/>
          <p:cNvGraphicFramePr>
            <a:graphicFrameLocks noChangeAspect="1"/>
          </p:cNvGraphicFramePr>
          <p:nvPr/>
        </p:nvGraphicFramePr>
        <p:xfrm>
          <a:off x="533400" y="609600"/>
          <a:ext cx="8153400" cy="5284788"/>
        </p:xfrm>
        <a:graphic>
          <a:graphicData uri="http://schemas.openxmlformats.org/presentationml/2006/ole">
            <mc:AlternateContent xmlns:mc="http://schemas.openxmlformats.org/markup-compatibility/2006">
              <mc:Choice xmlns:v="urn:schemas-microsoft-com:vml" Requires="v">
                <p:oleObj spid="_x0000_s5128" name="Image" r:id="rId4" imgW="3657607" imgH="2191331" progId="">
                  <p:embed/>
                </p:oleObj>
              </mc:Choice>
              <mc:Fallback>
                <p:oleObj name="Image" r:id="rId4" imgW="3657607" imgH="2191331" progId="">
                  <p:embed/>
                  <p:pic>
                    <p:nvPicPr>
                      <p:cNvPr id="0" name="Object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3400" y="609600"/>
                        <a:ext cx="8153400" cy="5284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25</a:t>
            </a:fld>
            <a:endParaRPr lang="en-US"/>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5" descr="Faculty - cartoons"/>
          <p:cNvPicPr>
            <a:picLocks noChangeAspect="1" noChangeArrowheads="1"/>
          </p:cNvPicPr>
          <p:nvPr/>
        </p:nvPicPr>
        <p:blipFill>
          <a:blip r:embed="rId3" cstate="print"/>
          <a:srcRect/>
          <a:stretch>
            <a:fillRect/>
          </a:stretch>
        </p:blipFill>
        <p:spPr bwMode="auto">
          <a:xfrm>
            <a:off x="2782888" y="228600"/>
            <a:ext cx="3592512" cy="6189663"/>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26</a:t>
            </a:fld>
            <a:endParaRPr lang="en-US"/>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146" name="Object 6"/>
          <p:cNvGraphicFramePr>
            <a:graphicFrameLocks noChangeAspect="1"/>
          </p:cNvGraphicFramePr>
          <p:nvPr/>
        </p:nvGraphicFramePr>
        <p:xfrm>
          <a:off x="2578100" y="533400"/>
          <a:ext cx="4143375" cy="6019800"/>
        </p:xfrm>
        <a:graphic>
          <a:graphicData uri="http://schemas.openxmlformats.org/presentationml/2006/ole">
            <mc:AlternateContent xmlns:mc="http://schemas.openxmlformats.org/markup-compatibility/2006">
              <mc:Choice xmlns:v="urn:schemas-microsoft-com:vml" Requires="v">
                <p:oleObj spid="_x0000_s6152" name="Image" r:id="rId4" imgW="1888240" imgH="2743205" progId="">
                  <p:embed/>
                </p:oleObj>
              </mc:Choice>
              <mc:Fallback>
                <p:oleObj name="Image" r:id="rId4" imgW="1888240" imgH="2743205" progId="">
                  <p:embed/>
                  <p:pic>
                    <p:nvPicPr>
                      <p:cNvPr id="0" name="Object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78100" y="533400"/>
                        <a:ext cx="4143375" cy="601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27</a:t>
            </a:fld>
            <a:endParaRPr lang="en-US"/>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5" descr="Building_entrance"/>
          <p:cNvPicPr>
            <a:picLocks noChangeAspect="1" noChangeArrowheads="1"/>
          </p:cNvPicPr>
          <p:nvPr/>
        </p:nvPicPr>
        <p:blipFill>
          <a:blip r:embed="rId3" cstate="print"/>
          <a:srcRect/>
          <a:stretch>
            <a:fillRect/>
          </a:stretch>
        </p:blipFill>
        <p:spPr bwMode="auto">
          <a:xfrm>
            <a:off x="2362200" y="533400"/>
            <a:ext cx="4437063" cy="5791200"/>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28</a:t>
            </a:fld>
            <a:endParaRPr lang="en-US"/>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5" descr="Engineering lab"/>
          <p:cNvPicPr>
            <a:picLocks noChangeAspect="1" noChangeArrowheads="1"/>
          </p:cNvPicPr>
          <p:nvPr/>
        </p:nvPicPr>
        <p:blipFill>
          <a:blip r:embed="rId3" cstate="print"/>
          <a:srcRect/>
          <a:stretch>
            <a:fillRect/>
          </a:stretch>
        </p:blipFill>
        <p:spPr bwMode="auto">
          <a:xfrm>
            <a:off x="1905000" y="609600"/>
            <a:ext cx="4702175" cy="5691188"/>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29</a:t>
            </a:fld>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6" name="Object 7"/>
          <p:cNvGraphicFramePr>
            <a:graphicFrameLocks noChangeAspect="1"/>
          </p:cNvGraphicFramePr>
          <p:nvPr/>
        </p:nvGraphicFramePr>
        <p:xfrm>
          <a:off x="685800" y="762000"/>
          <a:ext cx="7772400" cy="5275263"/>
        </p:xfrm>
        <a:graphic>
          <a:graphicData uri="http://schemas.openxmlformats.org/presentationml/2006/ole">
            <mc:AlternateContent xmlns:mc="http://schemas.openxmlformats.org/markup-compatibility/2006">
              <mc:Choice xmlns:v="urn:schemas-microsoft-com:vml" Requires="v">
                <p:oleObj spid="_x0000_s1032" name="Image" r:id="rId4" imgW="6400000" imgH="4342857" progId="">
                  <p:embed/>
                </p:oleObj>
              </mc:Choice>
              <mc:Fallback>
                <p:oleObj name="Image" r:id="rId4" imgW="6400000" imgH="4342857" progId="">
                  <p:embed/>
                  <p:pic>
                    <p:nvPicPr>
                      <p:cNvPr id="0" name="Object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5800" y="762000"/>
                        <a:ext cx="7772400" cy="527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3</a:t>
            </a:fld>
            <a:endParaRPr lang="en-US"/>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5" descr="Richard Whitehead"/>
          <p:cNvPicPr>
            <a:picLocks noChangeAspect="1" noChangeArrowheads="1"/>
          </p:cNvPicPr>
          <p:nvPr/>
        </p:nvPicPr>
        <p:blipFill>
          <a:blip r:embed="rId3" cstate="print"/>
          <a:srcRect/>
          <a:stretch>
            <a:fillRect/>
          </a:stretch>
        </p:blipFill>
        <p:spPr bwMode="auto">
          <a:xfrm>
            <a:off x="2057400" y="457200"/>
            <a:ext cx="4932363" cy="6038850"/>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30</a:t>
            </a:fld>
            <a:endParaRPr lang="en-US"/>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5" descr="John Vanderkloot"/>
          <p:cNvPicPr>
            <a:picLocks noChangeAspect="1" noChangeArrowheads="1"/>
          </p:cNvPicPr>
          <p:nvPr/>
        </p:nvPicPr>
        <p:blipFill>
          <a:blip r:embed="rId3" cstate="print"/>
          <a:srcRect/>
          <a:stretch>
            <a:fillRect/>
          </a:stretch>
        </p:blipFill>
        <p:spPr bwMode="auto">
          <a:xfrm>
            <a:off x="2209800" y="457200"/>
            <a:ext cx="4895850" cy="5867400"/>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31</a:t>
            </a:fld>
            <a:endParaRPr lang="en-US"/>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170" name="Object 0"/>
          <p:cNvGraphicFramePr>
            <a:graphicFrameLocks noChangeAspect="1"/>
          </p:cNvGraphicFramePr>
          <p:nvPr/>
        </p:nvGraphicFramePr>
        <p:xfrm>
          <a:off x="1143000" y="838200"/>
          <a:ext cx="7239000" cy="4821238"/>
        </p:xfrm>
        <a:graphic>
          <a:graphicData uri="http://schemas.openxmlformats.org/presentationml/2006/ole">
            <mc:AlternateContent xmlns:mc="http://schemas.openxmlformats.org/markup-compatibility/2006">
              <mc:Choice xmlns:v="urn:schemas-microsoft-com:vml" Requires="v">
                <p:oleObj spid="_x0000_s7176" name="Image" r:id="rId4" imgW="3657607" imgH="2436881" progId="">
                  <p:embed/>
                </p:oleObj>
              </mc:Choice>
              <mc:Fallback>
                <p:oleObj name="Image" r:id="rId4" imgW="3657607" imgH="2436881" progId="">
                  <p:embed/>
                  <p:pic>
                    <p:nvPicPr>
                      <p:cNvPr id="0" name="Object 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43000" y="838200"/>
                        <a:ext cx="7239000" cy="4821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32</a:t>
            </a:fld>
            <a:endParaRPr lang="en-US"/>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6" descr="Harold Robbins"/>
          <p:cNvPicPr>
            <a:picLocks noChangeAspect="1" noChangeArrowheads="1"/>
          </p:cNvPicPr>
          <p:nvPr/>
        </p:nvPicPr>
        <p:blipFill>
          <a:blip r:embed="rId3" cstate="print"/>
          <a:srcRect/>
          <a:stretch>
            <a:fillRect/>
          </a:stretch>
        </p:blipFill>
        <p:spPr bwMode="auto">
          <a:xfrm>
            <a:off x="2590800" y="457200"/>
            <a:ext cx="3856038" cy="5888038"/>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33</a:t>
            </a:fld>
            <a:endParaRPr lang="en-US"/>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5" descr="Woman at loom"/>
          <p:cNvPicPr>
            <a:picLocks noChangeAspect="1" noChangeArrowheads="1"/>
          </p:cNvPicPr>
          <p:nvPr/>
        </p:nvPicPr>
        <p:blipFill>
          <a:blip r:embed="rId3" cstate="print"/>
          <a:srcRect/>
          <a:stretch>
            <a:fillRect/>
          </a:stretch>
        </p:blipFill>
        <p:spPr bwMode="auto">
          <a:xfrm>
            <a:off x="2667000" y="609600"/>
            <a:ext cx="3783013" cy="5629275"/>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34</a:t>
            </a:fld>
            <a:endParaRPr lang="en-US"/>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4" descr="Boys cooking   L-19"/>
          <p:cNvPicPr>
            <a:picLocks noChangeAspect="1" noChangeArrowheads="1"/>
          </p:cNvPicPr>
          <p:nvPr/>
        </p:nvPicPr>
        <p:blipFill>
          <a:blip r:embed="rId3" cstate="print"/>
          <a:srcRect/>
          <a:stretch>
            <a:fillRect/>
          </a:stretch>
        </p:blipFill>
        <p:spPr bwMode="auto">
          <a:xfrm>
            <a:off x="1066800" y="533400"/>
            <a:ext cx="7086600" cy="5675313"/>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35</a:t>
            </a:fld>
            <a:endParaRPr lang="en-US"/>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4" descr="Women in Tea Room"/>
          <p:cNvPicPr>
            <a:picLocks noChangeAspect="1" noChangeArrowheads="1"/>
          </p:cNvPicPr>
          <p:nvPr/>
        </p:nvPicPr>
        <p:blipFill>
          <a:blip r:embed="rId3" cstate="print"/>
          <a:srcRect/>
          <a:stretch>
            <a:fillRect/>
          </a:stretch>
        </p:blipFill>
        <p:spPr bwMode="auto">
          <a:xfrm>
            <a:off x="1066800" y="609600"/>
            <a:ext cx="6934200" cy="5634038"/>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36</a:t>
            </a:fld>
            <a:endParaRPr lang="en-US"/>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4" descr="Baby Bertram-Practice House, 1931"/>
          <p:cNvPicPr>
            <a:picLocks noChangeAspect="1" noChangeArrowheads="1"/>
          </p:cNvPicPr>
          <p:nvPr/>
        </p:nvPicPr>
        <p:blipFill>
          <a:blip r:embed="rId3" cstate="print"/>
          <a:srcRect/>
          <a:stretch>
            <a:fillRect/>
          </a:stretch>
        </p:blipFill>
        <p:spPr bwMode="auto">
          <a:xfrm>
            <a:off x="609600" y="457200"/>
            <a:ext cx="7772400" cy="6080125"/>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37</a:t>
            </a:fld>
            <a:endParaRPr lang="en-US"/>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4" descr="Baby George, 1926"/>
          <p:cNvPicPr>
            <a:picLocks noChangeAspect="1" noChangeArrowheads="1"/>
          </p:cNvPicPr>
          <p:nvPr/>
        </p:nvPicPr>
        <p:blipFill>
          <a:blip r:embed="rId3" cstate="print"/>
          <a:srcRect/>
          <a:stretch>
            <a:fillRect/>
          </a:stretch>
        </p:blipFill>
        <p:spPr bwMode="auto">
          <a:xfrm>
            <a:off x="2806700" y="304800"/>
            <a:ext cx="3551238" cy="6137275"/>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38</a:t>
            </a:fld>
            <a:endParaRPr lang="en-US"/>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4" descr="Baby Lucille, 1927"/>
          <p:cNvPicPr>
            <a:picLocks noChangeAspect="1" noChangeArrowheads="1"/>
          </p:cNvPicPr>
          <p:nvPr/>
        </p:nvPicPr>
        <p:blipFill>
          <a:blip r:embed="rId3" cstate="print"/>
          <a:srcRect/>
          <a:stretch>
            <a:fillRect/>
          </a:stretch>
        </p:blipFill>
        <p:spPr bwMode="auto">
          <a:xfrm>
            <a:off x="2667000" y="304800"/>
            <a:ext cx="3827463" cy="6183313"/>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39</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50" name="Object 7"/>
          <p:cNvGraphicFramePr>
            <a:graphicFrameLocks noChangeAspect="1"/>
          </p:cNvGraphicFramePr>
          <p:nvPr/>
        </p:nvGraphicFramePr>
        <p:xfrm>
          <a:off x="1981200" y="457200"/>
          <a:ext cx="4933950" cy="5853113"/>
        </p:xfrm>
        <a:graphic>
          <a:graphicData uri="http://schemas.openxmlformats.org/presentationml/2006/ole">
            <mc:AlternateContent xmlns:mc="http://schemas.openxmlformats.org/markup-compatibility/2006">
              <mc:Choice xmlns:v="urn:schemas-microsoft-com:vml" Requires="v">
                <p:oleObj spid="_x0000_s2056" name="Image" r:id="rId4" imgW="6133333" imgH="7276190" progId="">
                  <p:embed/>
                </p:oleObj>
              </mc:Choice>
              <mc:Fallback>
                <p:oleObj name="Image" r:id="rId4" imgW="6133333" imgH="7276190" progId="">
                  <p:embed/>
                  <p:pic>
                    <p:nvPicPr>
                      <p:cNvPr id="0" name="Object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81200" y="457200"/>
                        <a:ext cx="4933950" cy="5853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4</a:t>
            </a:fld>
            <a:endParaRPr lang="en-US"/>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194" name="Object 5"/>
          <p:cNvGraphicFramePr>
            <a:graphicFrameLocks noChangeAspect="1"/>
          </p:cNvGraphicFramePr>
          <p:nvPr/>
        </p:nvGraphicFramePr>
        <p:xfrm>
          <a:off x="2514600" y="304800"/>
          <a:ext cx="3806825" cy="5943600"/>
        </p:xfrm>
        <a:graphic>
          <a:graphicData uri="http://schemas.openxmlformats.org/presentationml/2006/ole">
            <mc:AlternateContent xmlns:mc="http://schemas.openxmlformats.org/markup-compatibility/2006">
              <mc:Choice xmlns:v="urn:schemas-microsoft-com:vml" Requires="v">
                <p:oleObj spid="_x0000_s8200" name="Image" r:id="rId4" imgW="1757176" imgH="2743205" progId="">
                  <p:embed/>
                </p:oleObj>
              </mc:Choice>
              <mc:Fallback>
                <p:oleObj name="Image" r:id="rId4" imgW="1757176" imgH="2743205" progId="">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14600" y="304800"/>
                        <a:ext cx="3806825" cy="594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40</a:t>
            </a:fld>
            <a:endParaRPr lang="en-US"/>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4" descr="Baby Rosita, 1929"/>
          <p:cNvPicPr>
            <a:picLocks noChangeAspect="1" noChangeArrowheads="1"/>
          </p:cNvPicPr>
          <p:nvPr/>
        </p:nvPicPr>
        <p:blipFill>
          <a:blip r:embed="rId3" cstate="print"/>
          <a:srcRect/>
          <a:stretch>
            <a:fillRect/>
          </a:stretch>
        </p:blipFill>
        <p:spPr bwMode="auto">
          <a:xfrm>
            <a:off x="2449513" y="228600"/>
            <a:ext cx="4449762" cy="6251575"/>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41</a:t>
            </a:fld>
            <a:endParaRPr lang="en-US"/>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4" descr="Pre-Medics"/>
          <p:cNvPicPr>
            <a:picLocks noChangeAspect="1" noChangeArrowheads="1"/>
          </p:cNvPicPr>
          <p:nvPr/>
        </p:nvPicPr>
        <p:blipFill>
          <a:blip r:embed="rId3" cstate="print"/>
          <a:srcRect/>
          <a:stretch>
            <a:fillRect/>
          </a:stretch>
        </p:blipFill>
        <p:spPr bwMode="auto">
          <a:xfrm>
            <a:off x="1371600" y="1143000"/>
            <a:ext cx="6553200" cy="4162425"/>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42</a:t>
            </a:fld>
            <a:endParaRPr lang="en-US"/>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4" descr="Dorcas Meadows"/>
          <p:cNvPicPr>
            <a:picLocks noChangeAspect="1" noChangeArrowheads="1"/>
          </p:cNvPicPr>
          <p:nvPr/>
        </p:nvPicPr>
        <p:blipFill>
          <a:blip r:embed="rId3" cstate="print"/>
          <a:srcRect/>
          <a:stretch>
            <a:fillRect/>
          </a:stretch>
        </p:blipFill>
        <p:spPr bwMode="auto">
          <a:xfrm>
            <a:off x="2819400" y="838200"/>
            <a:ext cx="3484563" cy="5216525"/>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43</a:t>
            </a:fld>
            <a:endParaRPr lang="en-US"/>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218" name="Object 0"/>
          <p:cNvGraphicFramePr>
            <a:graphicFrameLocks noChangeAspect="1"/>
          </p:cNvGraphicFramePr>
          <p:nvPr/>
        </p:nvGraphicFramePr>
        <p:xfrm>
          <a:off x="2209800" y="304800"/>
          <a:ext cx="4532313" cy="6324600"/>
        </p:xfrm>
        <a:graphic>
          <a:graphicData uri="http://schemas.openxmlformats.org/presentationml/2006/ole">
            <mc:AlternateContent xmlns:mc="http://schemas.openxmlformats.org/markup-compatibility/2006">
              <mc:Choice xmlns:v="urn:schemas-microsoft-com:vml" Requires="v">
                <p:oleObj spid="_x0000_s9224" name="Image" r:id="rId4" imgW="1965964" imgH="2743205" progId="">
                  <p:embed/>
                </p:oleObj>
              </mc:Choice>
              <mc:Fallback>
                <p:oleObj name="Image" r:id="rId4" imgW="1965964" imgH="2743205" progId="">
                  <p:embed/>
                  <p:pic>
                    <p:nvPicPr>
                      <p:cNvPr id="0" name="Object 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09800" y="304800"/>
                        <a:ext cx="4532313" cy="632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44</a:t>
            </a:fld>
            <a:endParaRPr lang="en-US"/>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4" descr="Amelia Sears"/>
          <p:cNvPicPr>
            <a:picLocks noChangeAspect="1" noChangeArrowheads="1"/>
          </p:cNvPicPr>
          <p:nvPr/>
        </p:nvPicPr>
        <p:blipFill>
          <a:blip r:embed="rId3" cstate="print"/>
          <a:srcRect/>
          <a:stretch>
            <a:fillRect/>
          </a:stretch>
        </p:blipFill>
        <p:spPr bwMode="auto">
          <a:xfrm>
            <a:off x="2362200" y="533400"/>
            <a:ext cx="3832225" cy="5791200"/>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45</a:t>
            </a:fld>
            <a:endParaRPr lang="en-US"/>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4" descr="Faculty - sciences"/>
          <p:cNvPicPr>
            <a:picLocks noChangeAspect="1" noChangeArrowheads="1"/>
          </p:cNvPicPr>
          <p:nvPr/>
        </p:nvPicPr>
        <p:blipFill>
          <a:blip r:embed="rId3" cstate="print"/>
          <a:srcRect/>
          <a:stretch>
            <a:fillRect/>
          </a:stretch>
        </p:blipFill>
        <p:spPr bwMode="auto">
          <a:xfrm>
            <a:off x="1143000" y="381000"/>
            <a:ext cx="6553200" cy="5762625"/>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46</a:t>
            </a:fld>
            <a:endParaRPr lang="en-US"/>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4" descr="Marie Blanke"/>
          <p:cNvPicPr>
            <a:picLocks noChangeAspect="1" noChangeArrowheads="1"/>
          </p:cNvPicPr>
          <p:nvPr/>
        </p:nvPicPr>
        <p:blipFill>
          <a:blip r:embed="rId3" cstate="print"/>
          <a:srcRect/>
          <a:stretch>
            <a:fillRect/>
          </a:stretch>
        </p:blipFill>
        <p:spPr bwMode="auto">
          <a:xfrm>
            <a:off x="2362200" y="304800"/>
            <a:ext cx="4503738" cy="6172200"/>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47</a:t>
            </a:fld>
            <a:endParaRPr lang="en-US"/>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4" descr="Theater cast"/>
          <p:cNvPicPr>
            <a:picLocks noChangeAspect="1" noChangeArrowheads="1"/>
          </p:cNvPicPr>
          <p:nvPr/>
        </p:nvPicPr>
        <p:blipFill>
          <a:blip r:embed="rId3" cstate="print"/>
          <a:srcRect/>
          <a:stretch>
            <a:fillRect/>
          </a:stretch>
        </p:blipFill>
        <p:spPr bwMode="auto">
          <a:xfrm>
            <a:off x="762000" y="609600"/>
            <a:ext cx="7467600" cy="5529263"/>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48</a:t>
            </a:fld>
            <a:endParaRPr lang="en-US"/>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4" descr="Lucy Barton book"/>
          <p:cNvPicPr>
            <a:picLocks noChangeAspect="1" noChangeArrowheads="1"/>
          </p:cNvPicPr>
          <p:nvPr/>
        </p:nvPicPr>
        <p:blipFill>
          <a:blip r:embed="rId3" cstate="print"/>
          <a:srcRect/>
          <a:stretch>
            <a:fillRect/>
          </a:stretch>
        </p:blipFill>
        <p:spPr bwMode="auto">
          <a:xfrm>
            <a:off x="2362200" y="762000"/>
            <a:ext cx="4324350" cy="5502275"/>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49</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4" descr="1926 Annual"/>
          <p:cNvPicPr>
            <a:picLocks noChangeAspect="1" noChangeArrowheads="1"/>
          </p:cNvPicPr>
          <p:nvPr/>
        </p:nvPicPr>
        <p:blipFill>
          <a:blip r:embed="rId3" cstate="print"/>
          <a:srcRect/>
          <a:stretch>
            <a:fillRect/>
          </a:stretch>
        </p:blipFill>
        <p:spPr bwMode="auto">
          <a:xfrm>
            <a:off x="762000" y="457200"/>
            <a:ext cx="7772400" cy="5999163"/>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5</a:t>
            </a:fld>
            <a:endParaRPr lang="en-US"/>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4" descr="Bocher artwork 1"/>
          <p:cNvPicPr>
            <a:picLocks noChangeAspect="1" noChangeArrowheads="1"/>
          </p:cNvPicPr>
          <p:nvPr/>
        </p:nvPicPr>
        <p:blipFill>
          <a:blip r:embed="rId3" cstate="print"/>
          <a:srcRect/>
          <a:stretch>
            <a:fillRect/>
          </a:stretch>
        </p:blipFill>
        <p:spPr bwMode="auto">
          <a:xfrm>
            <a:off x="914400" y="1905000"/>
            <a:ext cx="7315200" cy="2651125"/>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50</a:t>
            </a:fld>
            <a:endParaRPr lang="en-US"/>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4" descr="Bocher artwork 2"/>
          <p:cNvPicPr>
            <a:picLocks noChangeAspect="1" noChangeArrowheads="1"/>
          </p:cNvPicPr>
          <p:nvPr/>
        </p:nvPicPr>
        <p:blipFill>
          <a:blip r:embed="rId3" cstate="print"/>
          <a:srcRect/>
          <a:stretch>
            <a:fillRect/>
          </a:stretch>
        </p:blipFill>
        <p:spPr bwMode="auto">
          <a:xfrm>
            <a:off x="1219200" y="1676400"/>
            <a:ext cx="6553200" cy="3351213"/>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51</a:t>
            </a:fld>
            <a:endParaRPr lang="en-US"/>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4" descr="Boder Psychology Experiment"/>
          <p:cNvPicPr>
            <a:picLocks noChangeAspect="1" noChangeArrowheads="1"/>
          </p:cNvPicPr>
          <p:nvPr/>
        </p:nvPicPr>
        <p:blipFill>
          <a:blip r:embed="rId3" cstate="print"/>
          <a:srcRect/>
          <a:stretch>
            <a:fillRect/>
          </a:stretch>
        </p:blipFill>
        <p:spPr bwMode="auto">
          <a:xfrm>
            <a:off x="2438400" y="457200"/>
            <a:ext cx="3876675" cy="5880100"/>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52</a:t>
            </a:fld>
            <a:endParaRPr lang="en-US"/>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4" descr="David Bder - Swisher"/>
          <p:cNvPicPr>
            <a:picLocks noChangeAspect="1" noChangeArrowheads="1"/>
          </p:cNvPicPr>
          <p:nvPr/>
        </p:nvPicPr>
        <p:blipFill>
          <a:blip r:embed="rId3" cstate="print"/>
          <a:srcRect/>
          <a:stretch>
            <a:fillRect/>
          </a:stretch>
        </p:blipFill>
        <p:spPr bwMode="auto">
          <a:xfrm>
            <a:off x="2362200" y="609600"/>
            <a:ext cx="4044950" cy="5791200"/>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53</a:t>
            </a:fld>
            <a:endParaRPr lang="en-US"/>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5" descr="David Boder at Dachau"/>
          <p:cNvPicPr>
            <a:picLocks noChangeAspect="1" noChangeArrowheads="1"/>
          </p:cNvPicPr>
          <p:nvPr/>
        </p:nvPicPr>
        <p:blipFill>
          <a:blip r:embed="rId3" cstate="print"/>
          <a:srcRect/>
          <a:stretch>
            <a:fillRect/>
          </a:stretch>
        </p:blipFill>
        <p:spPr bwMode="auto">
          <a:xfrm>
            <a:off x="1219200" y="533400"/>
            <a:ext cx="6553200" cy="5859463"/>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54</a:t>
            </a:fld>
            <a:endParaRPr lang="en-US"/>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42" name="Object 6"/>
          <p:cNvGraphicFramePr>
            <a:graphicFrameLocks noChangeAspect="1"/>
          </p:cNvGraphicFramePr>
          <p:nvPr/>
        </p:nvGraphicFramePr>
        <p:xfrm>
          <a:off x="533400" y="381000"/>
          <a:ext cx="8261350" cy="5986463"/>
        </p:xfrm>
        <a:graphic>
          <a:graphicData uri="http://schemas.openxmlformats.org/presentationml/2006/ole">
            <mc:AlternateContent xmlns:mc="http://schemas.openxmlformats.org/markup-compatibility/2006">
              <mc:Choice xmlns:v="urn:schemas-microsoft-com:vml" Requires="v">
                <p:oleObj spid="_x0000_s10248" name="Image" r:id="rId4" imgW="8901587" imgH="6450794" progId="">
                  <p:embed/>
                </p:oleObj>
              </mc:Choice>
              <mc:Fallback>
                <p:oleObj name="Image" r:id="rId4" imgW="8901587" imgH="6450794" progId="">
                  <p:embed/>
                  <p:pic>
                    <p:nvPicPr>
                      <p:cNvPr id="0" name="Object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3400" y="381000"/>
                        <a:ext cx="8261350" cy="5986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55</a:t>
            </a:fld>
            <a:endParaRPr lang="en-US"/>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4" descr="Rose Mirabella diploma"/>
          <p:cNvPicPr>
            <a:picLocks noChangeAspect="1" noChangeArrowheads="1"/>
          </p:cNvPicPr>
          <p:nvPr/>
        </p:nvPicPr>
        <p:blipFill>
          <a:blip r:embed="rId3" cstate="print"/>
          <a:srcRect/>
          <a:stretch>
            <a:fillRect/>
          </a:stretch>
        </p:blipFill>
        <p:spPr bwMode="auto">
          <a:xfrm>
            <a:off x="1371600" y="1023938"/>
            <a:ext cx="6400800" cy="4810125"/>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56</a:t>
            </a:fld>
            <a:endParaRPr lang="en-US"/>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5" descr="Peet - Charles &amp; Julia"/>
          <p:cNvPicPr>
            <a:picLocks noChangeAspect="1" noChangeArrowheads="1"/>
          </p:cNvPicPr>
          <p:nvPr/>
        </p:nvPicPr>
        <p:blipFill>
          <a:blip r:embed="rId3" cstate="print"/>
          <a:srcRect/>
          <a:stretch>
            <a:fillRect/>
          </a:stretch>
        </p:blipFill>
        <p:spPr bwMode="auto">
          <a:xfrm>
            <a:off x="1600200" y="1143000"/>
            <a:ext cx="5562600" cy="4681538"/>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57</a:t>
            </a:fld>
            <a:endParaRPr lang="en-US"/>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5" descr="Lea Rachel DeLagneau"/>
          <p:cNvPicPr>
            <a:picLocks noChangeAspect="1" noChangeArrowheads="1"/>
          </p:cNvPicPr>
          <p:nvPr/>
        </p:nvPicPr>
        <p:blipFill>
          <a:blip r:embed="rId3" cstate="print"/>
          <a:srcRect/>
          <a:stretch>
            <a:fillRect/>
          </a:stretch>
        </p:blipFill>
        <p:spPr bwMode="auto">
          <a:xfrm>
            <a:off x="2133600" y="762000"/>
            <a:ext cx="4918075" cy="5638800"/>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58</a:t>
            </a:fld>
            <a:endParaRPr lang="en-US"/>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59</a:t>
            </a:fld>
            <a:endParaRPr lang="en-US"/>
          </a:p>
        </p:txBody>
      </p:sp>
      <p:sp>
        <p:nvSpPr>
          <p:cNvPr id="4" name="TextBox 3"/>
          <p:cNvSpPr txBox="1"/>
          <p:nvPr/>
        </p:nvSpPr>
        <p:spPr>
          <a:xfrm>
            <a:off x="3657600" y="3124200"/>
            <a:ext cx="1787669" cy="369332"/>
          </a:xfrm>
          <a:prstGeom prst="rect">
            <a:avLst/>
          </a:prstGeom>
          <a:noFill/>
        </p:spPr>
        <p:txBody>
          <a:bodyPr wrap="none" rtlCol="0">
            <a:spAutoFit/>
          </a:bodyPr>
          <a:lstStyle/>
          <a:p>
            <a:r>
              <a:rPr lang="en-US" dirty="0" smtClean="0"/>
              <a:t>Image removed</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5" descr="Allen Lewis - bow tie"/>
          <p:cNvPicPr>
            <a:picLocks noChangeAspect="1" noChangeArrowheads="1"/>
          </p:cNvPicPr>
          <p:nvPr/>
        </p:nvPicPr>
        <p:blipFill>
          <a:blip r:embed="rId3" cstate="print"/>
          <a:srcRect/>
          <a:stretch>
            <a:fillRect/>
          </a:stretch>
        </p:blipFill>
        <p:spPr bwMode="auto">
          <a:xfrm>
            <a:off x="2209800" y="381000"/>
            <a:ext cx="4508500" cy="6096000"/>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6</a:t>
            </a:fld>
            <a:endParaRPr lang="en-US"/>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5" descr="Jack Lait"/>
          <p:cNvPicPr>
            <a:picLocks noChangeAspect="1" noChangeArrowheads="1"/>
          </p:cNvPicPr>
          <p:nvPr/>
        </p:nvPicPr>
        <p:blipFill>
          <a:blip r:embed="rId3" cstate="print"/>
          <a:srcRect/>
          <a:stretch>
            <a:fillRect/>
          </a:stretch>
        </p:blipFill>
        <p:spPr bwMode="auto">
          <a:xfrm>
            <a:off x="2438400" y="457200"/>
            <a:ext cx="3346450" cy="6019800"/>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60</a:t>
            </a:fld>
            <a:endParaRPr lang="en-US"/>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4" descr="Janet Lewis1"/>
          <p:cNvPicPr>
            <a:picLocks noChangeAspect="1" noChangeArrowheads="1"/>
          </p:cNvPicPr>
          <p:nvPr/>
        </p:nvPicPr>
        <p:blipFill>
          <a:blip r:embed="rId3" cstate="print"/>
          <a:srcRect/>
          <a:stretch>
            <a:fillRect/>
          </a:stretch>
        </p:blipFill>
        <p:spPr bwMode="auto">
          <a:xfrm>
            <a:off x="1676400" y="762000"/>
            <a:ext cx="5791200" cy="5308600"/>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61</a:t>
            </a:fld>
            <a:endParaRPr lang="en-US"/>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266" name="Object 6"/>
          <p:cNvGraphicFramePr>
            <a:graphicFrameLocks noChangeAspect="1"/>
          </p:cNvGraphicFramePr>
          <p:nvPr/>
        </p:nvGraphicFramePr>
        <p:xfrm>
          <a:off x="2514600" y="304800"/>
          <a:ext cx="3736975" cy="6096000"/>
        </p:xfrm>
        <a:graphic>
          <a:graphicData uri="http://schemas.openxmlformats.org/presentationml/2006/ole">
            <mc:AlternateContent xmlns:mc="http://schemas.openxmlformats.org/markup-compatibility/2006">
              <mc:Choice xmlns:v="urn:schemas-microsoft-com:vml" Requires="v">
                <p:oleObj spid="_x0000_s11272" name="Image" r:id="rId4" imgW="1680833" imgH="2743205" progId="">
                  <p:embed/>
                </p:oleObj>
              </mc:Choice>
              <mc:Fallback>
                <p:oleObj name="Image" r:id="rId4" imgW="1680833" imgH="2743205" progId="">
                  <p:embed/>
                  <p:pic>
                    <p:nvPicPr>
                      <p:cNvPr id="0" name="Object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14600" y="304800"/>
                        <a:ext cx="3736975" cy="609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62</a:t>
            </a:fld>
            <a:endParaRPr lang="en-US"/>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4" descr="Girls Basketball--Dorothy Thompson"/>
          <p:cNvPicPr>
            <a:picLocks noChangeAspect="1" noChangeArrowheads="1"/>
          </p:cNvPicPr>
          <p:nvPr/>
        </p:nvPicPr>
        <p:blipFill>
          <a:blip r:embed="rId3" cstate="print"/>
          <a:srcRect/>
          <a:stretch>
            <a:fillRect/>
          </a:stretch>
        </p:blipFill>
        <p:spPr bwMode="auto">
          <a:xfrm>
            <a:off x="609600" y="457200"/>
            <a:ext cx="7924800" cy="5959475"/>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63</a:t>
            </a:fld>
            <a:endParaRPr lang="en-US"/>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4" descr="Dorothy Thompson letter"/>
          <p:cNvPicPr>
            <a:picLocks noChangeAspect="1" noChangeArrowheads="1"/>
          </p:cNvPicPr>
          <p:nvPr/>
        </p:nvPicPr>
        <p:blipFill>
          <a:blip r:embed="rId3" cstate="print">
            <a:lum contrast="-2000"/>
          </a:blip>
          <a:srcRect/>
          <a:stretch>
            <a:fillRect/>
          </a:stretch>
        </p:blipFill>
        <p:spPr bwMode="auto">
          <a:xfrm>
            <a:off x="2133600" y="228600"/>
            <a:ext cx="4586288" cy="6248400"/>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64</a:t>
            </a:fld>
            <a:endParaRPr lang="en-US"/>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8" name="Picture 4" descr="Dorothy Thompson-1956"/>
          <p:cNvPicPr>
            <a:picLocks noChangeAspect="1" noChangeArrowheads="1"/>
          </p:cNvPicPr>
          <p:nvPr/>
        </p:nvPicPr>
        <p:blipFill>
          <a:blip r:embed="rId3" cstate="print"/>
          <a:srcRect/>
          <a:stretch>
            <a:fillRect/>
          </a:stretch>
        </p:blipFill>
        <p:spPr bwMode="auto">
          <a:xfrm>
            <a:off x="2286000" y="762000"/>
            <a:ext cx="4972050" cy="5580063"/>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65</a:t>
            </a:fld>
            <a:endParaRPr lang="en-US"/>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66</a:t>
            </a:fld>
            <a:endParaRPr lang="en-US"/>
          </a:p>
        </p:txBody>
      </p:sp>
      <p:sp>
        <p:nvSpPr>
          <p:cNvPr id="2" name="TextBox 1"/>
          <p:cNvSpPr txBox="1"/>
          <p:nvPr/>
        </p:nvSpPr>
        <p:spPr>
          <a:xfrm>
            <a:off x="3657600" y="3124200"/>
            <a:ext cx="1787669" cy="369332"/>
          </a:xfrm>
          <a:prstGeom prst="rect">
            <a:avLst/>
          </a:prstGeom>
          <a:noFill/>
        </p:spPr>
        <p:txBody>
          <a:bodyPr wrap="none" rtlCol="0">
            <a:spAutoFit/>
          </a:bodyPr>
          <a:lstStyle/>
          <a:p>
            <a:r>
              <a:rPr lang="en-US" dirty="0" smtClean="0"/>
              <a:t>Image removed</a:t>
            </a:r>
            <a:endParaRPr lang="en-US" dirty="0"/>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67</a:t>
            </a:fld>
            <a:endParaRPr lang="en-US"/>
          </a:p>
        </p:txBody>
      </p:sp>
      <p:sp>
        <p:nvSpPr>
          <p:cNvPr id="4" name="TextBox 3"/>
          <p:cNvSpPr txBox="1"/>
          <p:nvPr/>
        </p:nvSpPr>
        <p:spPr>
          <a:xfrm>
            <a:off x="3657600" y="3124200"/>
            <a:ext cx="1787669" cy="369332"/>
          </a:xfrm>
          <a:prstGeom prst="rect">
            <a:avLst/>
          </a:prstGeom>
          <a:noFill/>
        </p:spPr>
        <p:txBody>
          <a:bodyPr wrap="none" rtlCol="0">
            <a:spAutoFit/>
          </a:bodyPr>
          <a:lstStyle/>
          <a:p>
            <a:r>
              <a:rPr lang="en-US" dirty="0" smtClean="0"/>
              <a:t>Image removed</a:t>
            </a:r>
            <a:endParaRPr lang="en-US" dirty="0"/>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68</a:t>
            </a:fld>
            <a:endParaRPr lang="en-US"/>
          </a:p>
        </p:txBody>
      </p:sp>
      <p:sp>
        <p:nvSpPr>
          <p:cNvPr id="4" name="TextBox 3"/>
          <p:cNvSpPr txBox="1"/>
          <p:nvPr/>
        </p:nvSpPr>
        <p:spPr>
          <a:xfrm>
            <a:off x="3657600" y="3124200"/>
            <a:ext cx="1787669" cy="369332"/>
          </a:xfrm>
          <a:prstGeom prst="rect">
            <a:avLst/>
          </a:prstGeom>
          <a:noFill/>
        </p:spPr>
        <p:txBody>
          <a:bodyPr wrap="none" rtlCol="0">
            <a:spAutoFit/>
          </a:bodyPr>
          <a:lstStyle/>
          <a:p>
            <a:r>
              <a:rPr lang="en-US" dirty="0" smtClean="0"/>
              <a:t>Image removed</a:t>
            </a:r>
            <a:endParaRPr lang="en-US" dirty="0"/>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4" name="Picture 5" descr="Ethel Andrus"/>
          <p:cNvPicPr>
            <a:picLocks noChangeAspect="1" noChangeArrowheads="1"/>
          </p:cNvPicPr>
          <p:nvPr/>
        </p:nvPicPr>
        <p:blipFill>
          <a:blip r:embed="rId3" cstate="print"/>
          <a:srcRect/>
          <a:stretch>
            <a:fillRect/>
          </a:stretch>
        </p:blipFill>
        <p:spPr bwMode="auto">
          <a:xfrm>
            <a:off x="2438400" y="304800"/>
            <a:ext cx="3906838" cy="6096000"/>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69</a:t>
            </a:fld>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074" name="Object 7"/>
          <p:cNvGraphicFramePr>
            <a:graphicFrameLocks noChangeAspect="1"/>
          </p:cNvGraphicFramePr>
          <p:nvPr/>
        </p:nvGraphicFramePr>
        <p:xfrm>
          <a:off x="1066800" y="609600"/>
          <a:ext cx="6858000" cy="5759450"/>
        </p:xfrm>
        <a:graphic>
          <a:graphicData uri="http://schemas.openxmlformats.org/presentationml/2006/ole">
            <mc:AlternateContent xmlns:mc="http://schemas.openxmlformats.org/markup-compatibility/2006">
              <mc:Choice xmlns:v="urn:schemas-microsoft-com:vml" Requires="v">
                <p:oleObj spid="_x0000_s3080" name="Image" r:id="rId4" imgW="7771429" imgH="6526984" progId="">
                  <p:embed/>
                </p:oleObj>
              </mc:Choice>
              <mc:Fallback>
                <p:oleObj name="Image" r:id="rId4" imgW="7771429" imgH="6526984" progId="">
                  <p:embed/>
                  <p:pic>
                    <p:nvPicPr>
                      <p:cNvPr id="0" name="Object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66800" y="609600"/>
                        <a:ext cx="6858000" cy="5759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7</a:t>
            </a:fld>
            <a:endParaRPr lang="en-US"/>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8" name="Picture 4" descr="Pottery department"/>
          <p:cNvPicPr>
            <a:picLocks noChangeAspect="1" noChangeArrowheads="1"/>
          </p:cNvPicPr>
          <p:nvPr/>
        </p:nvPicPr>
        <p:blipFill>
          <a:blip r:embed="rId3" cstate="print"/>
          <a:srcRect/>
          <a:stretch>
            <a:fillRect/>
          </a:stretch>
        </p:blipFill>
        <p:spPr bwMode="auto">
          <a:xfrm>
            <a:off x="2057400" y="381000"/>
            <a:ext cx="4340225" cy="6096000"/>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70</a:t>
            </a:fld>
            <a:endParaRPr lang="en-US"/>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2" name="Picture 4" descr="Pottery class"/>
          <p:cNvPicPr>
            <a:picLocks noChangeAspect="1" noChangeArrowheads="1"/>
          </p:cNvPicPr>
          <p:nvPr/>
        </p:nvPicPr>
        <p:blipFill>
          <a:blip r:embed="rId3" cstate="print"/>
          <a:srcRect/>
          <a:stretch>
            <a:fillRect/>
          </a:stretch>
        </p:blipFill>
        <p:spPr bwMode="auto">
          <a:xfrm>
            <a:off x="1143000" y="914400"/>
            <a:ext cx="6781800" cy="5184775"/>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71</a:t>
            </a:fld>
            <a:endParaRPr lang="en-US"/>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6" name="Picture 4" descr="Pottery samples"/>
          <p:cNvPicPr>
            <a:picLocks noChangeAspect="1" noChangeArrowheads="1"/>
          </p:cNvPicPr>
          <p:nvPr/>
        </p:nvPicPr>
        <p:blipFill>
          <a:blip r:embed="rId3" cstate="print"/>
          <a:srcRect/>
          <a:stretch>
            <a:fillRect/>
          </a:stretch>
        </p:blipFill>
        <p:spPr bwMode="auto">
          <a:xfrm>
            <a:off x="2743200" y="381000"/>
            <a:ext cx="3789363" cy="6067425"/>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72</a:t>
            </a:fld>
            <a:endParaRPr lang="en-US"/>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70" name="Picture 4" descr="Tea Room account book"/>
          <p:cNvPicPr>
            <a:picLocks noChangeAspect="1" noChangeArrowheads="1"/>
          </p:cNvPicPr>
          <p:nvPr/>
        </p:nvPicPr>
        <p:blipFill>
          <a:blip r:embed="rId3" cstate="print"/>
          <a:srcRect/>
          <a:stretch>
            <a:fillRect/>
          </a:stretch>
        </p:blipFill>
        <p:spPr bwMode="auto">
          <a:xfrm>
            <a:off x="1371600" y="919163"/>
            <a:ext cx="6400800" cy="5019675"/>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73</a:t>
            </a:fld>
            <a:endParaRPr lang="en-US"/>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74</a:t>
            </a:fld>
            <a:endParaRPr lang="en-US"/>
          </a:p>
        </p:txBody>
      </p:sp>
      <p:sp>
        <p:nvSpPr>
          <p:cNvPr id="4" name="TextBox 3"/>
          <p:cNvSpPr txBox="1"/>
          <p:nvPr/>
        </p:nvSpPr>
        <p:spPr>
          <a:xfrm>
            <a:off x="3657600" y="3124200"/>
            <a:ext cx="1787669" cy="369332"/>
          </a:xfrm>
          <a:prstGeom prst="rect">
            <a:avLst/>
          </a:prstGeom>
          <a:noFill/>
        </p:spPr>
        <p:txBody>
          <a:bodyPr wrap="none" rtlCol="0">
            <a:spAutoFit/>
          </a:bodyPr>
          <a:lstStyle/>
          <a:p>
            <a:r>
              <a:rPr lang="en-US" dirty="0" smtClean="0"/>
              <a:t>Image removed</a:t>
            </a:r>
            <a:endParaRPr lang="en-US" dirty="0"/>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8" name="Picture 4" descr="John M"/>
          <p:cNvPicPr>
            <a:picLocks noChangeAspect="1" noChangeArrowheads="1"/>
          </p:cNvPicPr>
          <p:nvPr/>
        </p:nvPicPr>
        <p:blipFill>
          <a:blip r:embed="rId3" cstate="print"/>
          <a:srcRect/>
          <a:stretch>
            <a:fillRect/>
          </a:stretch>
        </p:blipFill>
        <p:spPr bwMode="auto">
          <a:xfrm>
            <a:off x="1981200" y="381000"/>
            <a:ext cx="4430713" cy="6019800"/>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75</a:t>
            </a:fld>
            <a:endParaRPr lang="en-US"/>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2" name="Picture 4" descr="Harold Stuart"/>
          <p:cNvPicPr>
            <a:picLocks noChangeAspect="1" noChangeArrowheads="1"/>
          </p:cNvPicPr>
          <p:nvPr/>
        </p:nvPicPr>
        <p:blipFill>
          <a:blip r:embed="rId3" cstate="print"/>
          <a:srcRect/>
          <a:stretch>
            <a:fillRect/>
          </a:stretch>
        </p:blipFill>
        <p:spPr bwMode="auto">
          <a:xfrm>
            <a:off x="3048000" y="304800"/>
            <a:ext cx="2816225" cy="6172200"/>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76</a:t>
            </a:fld>
            <a:endParaRPr lang="en-US"/>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290" name="Object 5"/>
          <p:cNvGraphicFramePr>
            <a:graphicFrameLocks noChangeAspect="1"/>
          </p:cNvGraphicFramePr>
          <p:nvPr/>
        </p:nvGraphicFramePr>
        <p:xfrm>
          <a:off x="1219200" y="346075"/>
          <a:ext cx="6705600" cy="6167438"/>
        </p:xfrm>
        <a:graphic>
          <a:graphicData uri="http://schemas.openxmlformats.org/presentationml/2006/ole">
            <mc:AlternateContent xmlns:mc="http://schemas.openxmlformats.org/markup-compatibility/2006">
              <mc:Choice xmlns:v="urn:schemas-microsoft-com:vml" Requires="v">
                <p:oleObj spid="_x0000_s12296" name="Image" r:id="rId4" imgW="2982221" imgH="2743205" progId="">
                  <p:embed/>
                </p:oleObj>
              </mc:Choice>
              <mc:Fallback>
                <p:oleObj name="Image" r:id="rId4" imgW="2982221" imgH="2743205" progId="">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19200" y="346075"/>
                        <a:ext cx="6705600" cy="6167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77</a:t>
            </a:fld>
            <a:endParaRPr lang="en-US"/>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Picture 4" descr="William Hogenson"/>
          <p:cNvPicPr>
            <a:picLocks noChangeAspect="1" noChangeArrowheads="1"/>
          </p:cNvPicPr>
          <p:nvPr/>
        </p:nvPicPr>
        <p:blipFill>
          <a:blip r:embed="rId3" cstate="print"/>
          <a:srcRect/>
          <a:stretch>
            <a:fillRect/>
          </a:stretch>
        </p:blipFill>
        <p:spPr bwMode="auto">
          <a:xfrm>
            <a:off x="2438400" y="228600"/>
            <a:ext cx="3986213" cy="6311900"/>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78</a:t>
            </a:fld>
            <a:endParaRPr lang="en-US"/>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79</a:t>
            </a:fld>
            <a:endParaRPr lang="en-US"/>
          </a:p>
        </p:txBody>
      </p:sp>
      <p:sp>
        <p:nvSpPr>
          <p:cNvPr id="4" name="TextBox 3"/>
          <p:cNvSpPr txBox="1"/>
          <p:nvPr/>
        </p:nvSpPr>
        <p:spPr>
          <a:xfrm>
            <a:off x="3657600" y="3124200"/>
            <a:ext cx="1787669" cy="369332"/>
          </a:xfrm>
          <a:prstGeom prst="rect">
            <a:avLst/>
          </a:prstGeom>
          <a:noFill/>
        </p:spPr>
        <p:txBody>
          <a:bodyPr wrap="none" rtlCol="0">
            <a:spAutoFit/>
          </a:bodyPr>
          <a:lstStyle/>
          <a:p>
            <a:r>
              <a:rPr lang="en-US" dirty="0" smtClean="0"/>
              <a:t>Image removed</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1029" descr="Allen Lewis - Odd Fellow"/>
          <p:cNvPicPr>
            <a:picLocks noChangeAspect="1" noChangeArrowheads="1"/>
          </p:cNvPicPr>
          <p:nvPr/>
        </p:nvPicPr>
        <p:blipFill>
          <a:blip r:embed="rId3" cstate="print"/>
          <a:srcRect/>
          <a:stretch>
            <a:fillRect/>
          </a:stretch>
        </p:blipFill>
        <p:spPr bwMode="auto">
          <a:xfrm>
            <a:off x="2895600" y="457200"/>
            <a:ext cx="3262313" cy="5943600"/>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8</a:t>
            </a:fld>
            <a:endParaRPr lang="en-US"/>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4" name="Picture 5" descr="Building - auditorium"/>
          <p:cNvPicPr>
            <a:picLocks noChangeAspect="1" noChangeArrowheads="1"/>
          </p:cNvPicPr>
          <p:nvPr/>
        </p:nvPicPr>
        <p:blipFill>
          <a:blip r:embed="rId3" cstate="print"/>
          <a:srcRect/>
          <a:stretch>
            <a:fillRect/>
          </a:stretch>
        </p:blipFill>
        <p:spPr bwMode="auto">
          <a:xfrm>
            <a:off x="1219200" y="457200"/>
            <a:ext cx="6781800" cy="5562600"/>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80</a:t>
            </a:fld>
            <a:endParaRPr lang="en-US"/>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38" name="Picture 4" descr="High school class"/>
          <p:cNvPicPr>
            <a:picLocks noChangeAspect="1" noChangeArrowheads="1"/>
          </p:cNvPicPr>
          <p:nvPr/>
        </p:nvPicPr>
        <p:blipFill>
          <a:blip r:embed="rId3" cstate="print"/>
          <a:srcRect/>
          <a:stretch>
            <a:fillRect/>
          </a:stretch>
        </p:blipFill>
        <p:spPr bwMode="auto">
          <a:xfrm>
            <a:off x="838200" y="1066800"/>
            <a:ext cx="7772400" cy="4090988"/>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81</a:t>
            </a:fld>
            <a:endParaRPr lang="en-US"/>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62" name="Picture 4" descr="Academy class"/>
          <p:cNvPicPr>
            <a:picLocks noChangeAspect="1" noChangeArrowheads="1"/>
          </p:cNvPicPr>
          <p:nvPr/>
        </p:nvPicPr>
        <p:blipFill>
          <a:blip r:embed="rId3" cstate="print"/>
          <a:srcRect/>
          <a:stretch>
            <a:fillRect/>
          </a:stretch>
        </p:blipFill>
        <p:spPr bwMode="auto">
          <a:xfrm>
            <a:off x="381000" y="762000"/>
            <a:ext cx="8534400" cy="4986338"/>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82</a:t>
            </a:fld>
            <a:endParaRPr lang="en-US"/>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86" name="Picture 4" descr="Benny Goodman"/>
          <p:cNvPicPr>
            <a:picLocks noChangeAspect="1" noChangeArrowheads="1"/>
          </p:cNvPicPr>
          <p:nvPr/>
        </p:nvPicPr>
        <p:blipFill>
          <a:blip r:embed="rId3" cstate="print"/>
          <a:srcRect/>
          <a:stretch>
            <a:fillRect/>
          </a:stretch>
        </p:blipFill>
        <p:spPr bwMode="auto">
          <a:xfrm>
            <a:off x="1066800" y="838200"/>
            <a:ext cx="6705600" cy="5072063"/>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83</a:t>
            </a:fld>
            <a:endParaRPr lang="en-US"/>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10" name="Picture 4" descr="Evening School"/>
          <p:cNvPicPr>
            <a:picLocks noChangeAspect="1" noChangeArrowheads="1"/>
          </p:cNvPicPr>
          <p:nvPr/>
        </p:nvPicPr>
        <p:blipFill>
          <a:blip r:embed="rId3" cstate="print"/>
          <a:srcRect/>
          <a:stretch>
            <a:fillRect/>
          </a:stretch>
        </p:blipFill>
        <p:spPr bwMode="auto">
          <a:xfrm>
            <a:off x="2895600" y="838200"/>
            <a:ext cx="3419475" cy="5294313"/>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84</a:t>
            </a:fld>
            <a:endParaRPr lang="en-US"/>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234" name="Picture 4" descr="Mechanical Lab"/>
          <p:cNvPicPr>
            <a:picLocks noChangeAspect="1" noChangeArrowheads="1"/>
          </p:cNvPicPr>
          <p:nvPr/>
        </p:nvPicPr>
        <p:blipFill>
          <a:blip r:embed="rId3" cstate="print"/>
          <a:srcRect/>
          <a:stretch>
            <a:fillRect/>
          </a:stretch>
        </p:blipFill>
        <p:spPr bwMode="auto">
          <a:xfrm>
            <a:off x="1905000" y="746125"/>
            <a:ext cx="5943600" cy="5002213"/>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85</a:t>
            </a:fld>
            <a:endParaRPr lang="en-US"/>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258" name="Picture 5" descr="George Carman-Moffett"/>
          <p:cNvPicPr>
            <a:picLocks noChangeAspect="1" noChangeArrowheads="1"/>
          </p:cNvPicPr>
          <p:nvPr/>
        </p:nvPicPr>
        <p:blipFill>
          <a:blip r:embed="rId3" cstate="print"/>
          <a:srcRect/>
          <a:stretch>
            <a:fillRect/>
          </a:stretch>
        </p:blipFill>
        <p:spPr bwMode="auto">
          <a:xfrm>
            <a:off x="2286000" y="533400"/>
            <a:ext cx="4221163" cy="5815013"/>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86</a:t>
            </a:fld>
            <a:endParaRPr lang="en-US"/>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87</a:t>
            </a:fld>
            <a:endParaRPr lang="en-US"/>
          </a:p>
        </p:txBody>
      </p:sp>
      <p:sp>
        <p:nvSpPr>
          <p:cNvPr id="4" name="TextBox 3"/>
          <p:cNvSpPr txBox="1"/>
          <p:nvPr/>
        </p:nvSpPr>
        <p:spPr>
          <a:xfrm>
            <a:off x="3657600" y="3124200"/>
            <a:ext cx="1787669" cy="369332"/>
          </a:xfrm>
          <a:prstGeom prst="rect">
            <a:avLst/>
          </a:prstGeom>
          <a:noFill/>
        </p:spPr>
        <p:txBody>
          <a:bodyPr wrap="none" rtlCol="0">
            <a:spAutoFit/>
          </a:bodyPr>
          <a:lstStyle/>
          <a:p>
            <a:r>
              <a:rPr lang="en-US" dirty="0" smtClean="0"/>
              <a:t>Image removed</a:t>
            </a:r>
            <a:endParaRPr lang="en-US" dirty="0"/>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7282" name="Picture 5" descr="Registration"/>
          <p:cNvPicPr>
            <a:picLocks noChangeAspect="1" noChangeArrowheads="1"/>
          </p:cNvPicPr>
          <p:nvPr/>
        </p:nvPicPr>
        <p:blipFill>
          <a:blip r:embed="rId3" cstate="print"/>
          <a:srcRect/>
          <a:stretch>
            <a:fillRect/>
          </a:stretch>
        </p:blipFill>
        <p:spPr bwMode="auto">
          <a:xfrm>
            <a:off x="914400" y="409575"/>
            <a:ext cx="7315200" cy="6038850"/>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88</a:t>
            </a:fld>
            <a:endParaRPr lang="en-US"/>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338" name="Object 5"/>
          <p:cNvGraphicFramePr>
            <a:graphicFrameLocks noChangeAspect="1"/>
          </p:cNvGraphicFramePr>
          <p:nvPr/>
        </p:nvGraphicFramePr>
        <p:xfrm>
          <a:off x="914400" y="304800"/>
          <a:ext cx="7391400" cy="6146800"/>
        </p:xfrm>
        <a:graphic>
          <a:graphicData uri="http://schemas.openxmlformats.org/presentationml/2006/ole">
            <mc:AlternateContent xmlns:mc="http://schemas.openxmlformats.org/markup-compatibility/2006">
              <mc:Choice xmlns:v="urn:schemas-microsoft-com:vml" Requires="v">
                <p:oleObj spid="_x0000_s14344" name="Image" r:id="rId4" imgW="3299467" imgH="2743205" progId="">
                  <p:embed/>
                </p:oleObj>
              </mc:Choice>
              <mc:Fallback>
                <p:oleObj name="Image" r:id="rId4" imgW="3299467" imgH="2743205" progId="">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4400" y="304800"/>
                        <a:ext cx="7391400" cy="614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89</a:t>
            </a:fld>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1029" descr="Allen Lewis - bow tie2"/>
          <p:cNvPicPr>
            <a:picLocks noChangeAspect="1" noChangeArrowheads="1"/>
          </p:cNvPicPr>
          <p:nvPr/>
        </p:nvPicPr>
        <p:blipFill>
          <a:blip r:embed="rId3" cstate="print"/>
          <a:srcRect/>
          <a:stretch>
            <a:fillRect/>
          </a:stretch>
        </p:blipFill>
        <p:spPr bwMode="auto">
          <a:xfrm>
            <a:off x="2559050" y="500063"/>
            <a:ext cx="4025900" cy="5857875"/>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9</a:t>
            </a:fld>
            <a:endParaRPr lang="en-US"/>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306" name="Picture 4" descr="Lea Demarest Taylor"/>
          <p:cNvPicPr>
            <a:picLocks noChangeAspect="1" noChangeArrowheads="1"/>
          </p:cNvPicPr>
          <p:nvPr/>
        </p:nvPicPr>
        <p:blipFill>
          <a:blip r:embed="rId3" cstate="print"/>
          <a:srcRect/>
          <a:stretch>
            <a:fillRect/>
          </a:stretch>
        </p:blipFill>
        <p:spPr bwMode="auto">
          <a:xfrm>
            <a:off x="2438400" y="381000"/>
            <a:ext cx="4005263" cy="5884863"/>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90</a:t>
            </a:fld>
            <a:endParaRPr lang="en-US"/>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330" name="Picture 4" descr="Graham Taylor letter"/>
          <p:cNvPicPr>
            <a:picLocks noChangeAspect="1" noChangeArrowheads="1"/>
          </p:cNvPicPr>
          <p:nvPr/>
        </p:nvPicPr>
        <p:blipFill>
          <a:blip r:embed="rId3" cstate="print"/>
          <a:srcRect/>
          <a:stretch>
            <a:fillRect/>
          </a:stretch>
        </p:blipFill>
        <p:spPr bwMode="auto">
          <a:xfrm>
            <a:off x="2133600" y="457200"/>
            <a:ext cx="4594225" cy="6096000"/>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91</a:t>
            </a:fld>
            <a:endParaRPr lang="en-US"/>
          </a:p>
        </p:txBody>
      </p:sp>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54" name="Picture 4" descr="Hull-House letter"/>
          <p:cNvPicPr>
            <a:picLocks noChangeAspect="1" noChangeArrowheads="1"/>
          </p:cNvPicPr>
          <p:nvPr/>
        </p:nvPicPr>
        <p:blipFill>
          <a:blip r:embed="rId3" cstate="print"/>
          <a:srcRect/>
          <a:stretch>
            <a:fillRect/>
          </a:stretch>
        </p:blipFill>
        <p:spPr bwMode="auto">
          <a:xfrm>
            <a:off x="838200" y="1295400"/>
            <a:ext cx="7315200" cy="4259263"/>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92</a:t>
            </a:fld>
            <a:endParaRPr lang="en-US"/>
          </a:p>
        </p:txBody>
      </p:sp>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78" name="Picture 4" descr="Seniors - 1937"/>
          <p:cNvPicPr>
            <a:picLocks noChangeAspect="1" noChangeArrowheads="1"/>
          </p:cNvPicPr>
          <p:nvPr/>
        </p:nvPicPr>
        <p:blipFill>
          <a:blip r:embed="rId3" cstate="print"/>
          <a:srcRect/>
          <a:stretch>
            <a:fillRect/>
          </a:stretch>
        </p:blipFill>
        <p:spPr bwMode="auto">
          <a:xfrm>
            <a:off x="762000" y="533400"/>
            <a:ext cx="7772400" cy="5578475"/>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93</a:t>
            </a:fld>
            <a:endParaRPr lang="en-US"/>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02" name="Picture 4" descr="Edwin Lewis -- half length"/>
          <p:cNvPicPr>
            <a:picLocks noChangeAspect="1" noChangeArrowheads="1"/>
          </p:cNvPicPr>
          <p:nvPr/>
        </p:nvPicPr>
        <p:blipFill>
          <a:blip r:embed="rId3" cstate="print"/>
          <a:srcRect/>
          <a:stretch>
            <a:fillRect/>
          </a:stretch>
        </p:blipFill>
        <p:spPr bwMode="auto">
          <a:xfrm>
            <a:off x="2895600" y="533400"/>
            <a:ext cx="2947988" cy="5688013"/>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94</a:t>
            </a:fld>
            <a:endParaRPr lang="en-US"/>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26" name="Picture 4" descr="Edwin lewis -- with cake"/>
          <p:cNvPicPr>
            <a:picLocks noChangeAspect="1" noChangeArrowheads="1"/>
          </p:cNvPicPr>
          <p:nvPr/>
        </p:nvPicPr>
        <p:blipFill>
          <a:blip r:embed="rId3" cstate="print"/>
          <a:srcRect/>
          <a:stretch>
            <a:fillRect/>
          </a:stretch>
        </p:blipFill>
        <p:spPr bwMode="auto">
          <a:xfrm>
            <a:off x="1371600" y="665163"/>
            <a:ext cx="6400800" cy="5526087"/>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95</a:t>
            </a:fld>
            <a:endParaRPr lang="en-US"/>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450" name="Picture 4" descr="Edwin Lewis -- bust"/>
          <p:cNvPicPr>
            <a:picLocks noChangeAspect="1" noChangeArrowheads="1"/>
          </p:cNvPicPr>
          <p:nvPr/>
        </p:nvPicPr>
        <p:blipFill>
          <a:blip r:embed="rId3" cstate="print"/>
          <a:srcRect/>
          <a:stretch>
            <a:fillRect/>
          </a:stretch>
        </p:blipFill>
        <p:spPr bwMode="auto">
          <a:xfrm>
            <a:off x="2438400" y="457200"/>
            <a:ext cx="4124325" cy="5888038"/>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96</a:t>
            </a:fld>
            <a:endParaRPr lang="en-US"/>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362" name="Object 9"/>
          <p:cNvGraphicFramePr>
            <a:graphicFrameLocks noChangeAspect="1"/>
          </p:cNvGraphicFramePr>
          <p:nvPr/>
        </p:nvGraphicFramePr>
        <p:xfrm>
          <a:off x="1066800" y="333375"/>
          <a:ext cx="7162800" cy="5595938"/>
        </p:xfrm>
        <a:graphic>
          <a:graphicData uri="http://schemas.openxmlformats.org/presentationml/2006/ole">
            <mc:AlternateContent xmlns:mc="http://schemas.openxmlformats.org/markup-compatibility/2006">
              <mc:Choice xmlns:v="urn:schemas-microsoft-com:vml" Requires="v">
                <p:oleObj spid="_x0000_s15368" name="Image" r:id="rId4" imgW="2743205" imgH="2142748" progId="">
                  <p:embed/>
                </p:oleObj>
              </mc:Choice>
              <mc:Fallback>
                <p:oleObj name="Image" r:id="rId4" imgW="2743205" imgH="2142748" progId="">
                  <p:embed/>
                  <p:pic>
                    <p:nvPicPr>
                      <p:cNvPr id="0" name="Object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66800" y="333375"/>
                        <a:ext cx="7162800" cy="5595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97</a:t>
            </a:fld>
            <a:endParaRPr lang="en-US"/>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474" name="Picture 4" descr="Arthur Krock"/>
          <p:cNvPicPr>
            <a:picLocks noChangeAspect="1" noChangeArrowheads="1"/>
          </p:cNvPicPr>
          <p:nvPr/>
        </p:nvPicPr>
        <p:blipFill>
          <a:blip r:embed="rId3" cstate="print"/>
          <a:srcRect/>
          <a:stretch>
            <a:fillRect/>
          </a:stretch>
        </p:blipFill>
        <p:spPr bwMode="auto">
          <a:xfrm>
            <a:off x="2438400" y="609600"/>
            <a:ext cx="3757613" cy="5562600"/>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98</a:t>
            </a:fld>
            <a:endParaRPr lang="en-US"/>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498" name="Picture 6" descr="Yearbook page - Organizations"/>
          <p:cNvPicPr>
            <a:picLocks noChangeAspect="1" noChangeArrowheads="1"/>
          </p:cNvPicPr>
          <p:nvPr/>
        </p:nvPicPr>
        <p:blipFill>
          <a:blip r:embed="rId3" cstate="print"/>
          <a:srcRect/>
          <a:stretch>
            <a:fillRect/>
          </a:stretch>
        </p:blipFill>
        <p:spPr bwMode="auto">
          <a:xfrm>
            <a:off x="2286000" y="457200"/>
            <a:ext cx="4222750" cy="5791200"/>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pPr>
              <a:defRPr/>
            </a:pPr>
            <a:fld id="{8C21D9ED-19F9-4A3F-B2B6-8FDC8FE5BD2C}" type="slidenum">
              <a:rPr lang="en-US" smtClean="0"/>
              <a:pPr>
                <a:defRPr/>
              </a:pPr>
              <a:t>99</a:t>
            </a:fld>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1583</TotalTime>
  <Words>7038</Words>
  <Application>Microsoft Office PowerPoint</Application>
  <PresentationFormat>On-screen Show (4:3)</PresentationFormat>
  <Paragraphs>475</Paragraphs>
  <Slides>114</Slides>
  <Notes>114</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114</vt:i4>
      </vt:variant>
    </vt:vector>
  </HeadingPairs>
  <TitlesOfParts>
    <vt:vector size="120" baseType="lpstr">
      <vt:lpstr>Arial</vt:lpstr>
      <vt:lpstr>Calibri</vt:lpstr>
      <vt:lpstr>Comic Sans MS</vt:lpstr>
      <vt:lpstr>Times New Roman</vt:lpstr>
      <vt:lpstr>Office Theme</vt:lpstr>
      <vt:lpstr>Image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Nahla</dc:creator>
  <cp:lastModifiedBy>Adam Strohm</cp:lastModifiedBy>
  <cp:revision>230</cp:revision>
  <dcterms:created xsi:type="dcterms:W3CDTF">2004-11-22T21:55:01Z</dcterms:created>
  <dcterms:modified xsi:type="dcterms:W3CDTF">2019-09-25T18:33:13Z</dcterms:modified>
</cp:coreProperties>
</file>